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54.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127"/>
  </p:notesMasterIdLst>
  <p:sldIdLst>
    <p:sldId id="260" r:id="rId5"/>
    <p:sldId id="303" r:id="rId6"/>
    <p:sldId id="304" r:id="rId7"/>
    <p:sldId id="305" r:id="rId8"/>
    <p:sldId id="306" r:id="rId9"/>
    <p:sldId id="307" r:id="rId10"/>
    <p:sldId id="308" r:id="rId11"/>
    <p:sldId id="309" r:id="rId12"/>
    <p:sldId id="310" r:id="rId13"/>
    <p:sldId id="311" r:id="rId14"/>
    <p:sldId id="312" r:id="rId15"/>
    <p:sldId id="313" r:id="rId16"/>
    <p:sldId id="314" r:id="rId17"/>
    <p:sldId id="315" r:id="rId18"/>
    <p:sldId id="316" r:id="rId19"/>
    <p:sldId id="317" r:id="rId20"/>
    <p:sldId id="318" r:id="rId21"/>
    <p:sldId id="319" r:id="rId22"/>
    <p:sldId id="320" r:id="rId23"/>
    <p:sldId id="321" r:id="rId24"/>
    <p:sldId id="322" r:id="rId25"/>
    <p:sldId id="323" r:id="rId26"/>
    <p:sldId id="324" r:id="rId27"/>
    <p:sldId id="325" r:id="rId28"/>
    <p:sldId id="326" r:id="rId29"/>
    <p:sldId id="327" r:id="rId30"/>
    <p:sldId id="328" r:id="rId31"/>
    <p:sldId id="329" r:id="rId32"/>
    <p:sldId id="330" r:id="rId33"/>
    <p:sldId id="331" r:id="rId34"/>
    <p:sldId id="332" r:id="rId35"/>
    <p:sldId id="333" r:id="rId36"/>
    <p:sldId id="334" r:id="rId37"/>
    <p:sldId id="335" r:id="rId38"/>
    <p:sldId id="336" r:id="rId39"/>
    <p:sldId id="337" r:id="rId40"/>
    <p:sldId id="338" r:id="rId41"/>
    <p:sldId id="339" r:id="rId42"/>
    <p:sldId id="340" r:id="rId43"/>
    <p:sldId id="341" r:id="rId44"/>
    <p:sldId id="342" r:id="rId45"/>
    <p:sldId id="343" r:id="rId46"/>
    <p:sldId id="344" r:id="rId47"/>
    <p:sldId id="345" r:id="rId48"/>
    <p:sldId id="346" r:id="rId49"/>
    <p:sldId id="347" r:id="rId50"/>
    <p:sldId id="348" r:id="rId51"/>
    <p:sldId id="349" r:id="rId52"/>
    <p:sldId id="350" r:id="rId53"/>
    <p:sldId id="351" r:id="rId54"/>
    <p:sldId id="352" r:id="rId55"/>
    <p:sldId id="353" r:id="rId56"/>
    <p:sldId id="354" r:id="rId57"/>
    <p:sldId id="355" r:id="rId58"/>
    <p:sldId id="356" r:id="rId59"/>
    <p:sldId id="357" r:id="rId60"/>
    <p:sldId id="358" r:id="rId61"/>
    <p:sldId id="359" r:id="rId62"/>
    <p:sldId id="360" r:id="rId63"/>
    <p:sldId id="361" r:id="rId64"/>
    <p:sldId id="362" r:id="rId65"/>
    <p:sldId id="363" r:id="rId66"/>
    <p:sldId id="364" r:id="rId67"/>
    <p:sldId id="365" r:id="rId68"/>
    <p:sldId id="366" r:id="rId69"/>
    <p:sldId id="367" r:id="rId70"/>
    <p:sldId id="368" r:id="rId71"/>
    <p:sldId id="369" r:id="rId72"/>
    <p:sldId id="370" r:id="rId73"/>
    <p:sldId id="371" r:id="rId74"/>
    <p:sldId id="372" r:id="rId75"/>
    <p:sldId id="373" r:id="rId76"/>
    <p:sldId id="374" r:id="rId77"/>
    <p:sldId id="375" r:id="rId78"/>
    <p:sldId id="376" r:id="rId79"/>
    <p:sldId id="377" r:id="rId80"/>
    <p:sldId id="378" r:id="rId81"/>
    <p:sldId id="379" r:id="rId82"/>
    <p:sldId id="380" r:id="rId83"/>
    <p:sldId id="381" r:id="rId84"/>
    <p:sldId id="382" r:id="rId85"/>
    <p:sldId id="383" r:id="rId86"/>
    <p:sldId id="384" r:id="rId87"/>
    <p:sldId id="385" r:id="rId88"/>
    <p:sldId id="386" r:id="rId89"/>
    <p:sldId id="387" r:id="rId90"/>
    <p:sldId id="388" r:id="rId91"/>
    <p:sldId id="389" r:id="rId92"/>
    <p:sldId id="390" r:id="rId93"/>
    <p:sldId id="391" r:id="rId94"/>
    <p:sldId id="392" r:id="rId95"/>
    <p:sldId id="393" r:id="rId96"/>
    <p:sldId id="394" r:id="rId97"/>
    <p:sldId id="395" r:id="rId98"/>
    <p:sldId id="396" r:id="rId99"/>
    <p:sldId id="397" r:id="rId100"/>
    <p:sldId id="398" r:id="rId101"/>
    <p:sldId id="399" r:id="rId102"/>
    <p:sldId id="400" r:id="rId103"/>
    <p:sldId id="401" r:id="rId104"/>
    <p:sldId id="402" r:id="rId105"/>
    <p:sldId id="403" r:id="rId106"/>
    <p:sldId id="404" r:id="rId107"/>
    <p:sldId id="405" r:id="rId108"/>
    <p:sldId id="406" r:id="rId109"/>
    <p:sldId id="407" r:id="rId110"/>
    <p:sldId id="408" r:id="rId111"/>
    <p:sldId id="409" r:id="rId112"/>
    <p:sldId id="410" r:id="rId113"/>
    <p:sldId id="411" r:id="rId114"/>
    <p:sldId id="412" r:id="rId115"/>
    <p:sldId id="413" r:id="rId116"/>
    <p:sldId id="414" r:id="rId117"/>
    <p:sldId id="415" r:id="rId118"/>
    <p:sldId id="416" r:id="rId119"/>
    <p:sldId id="417" r:id="rId120"/>
    <p:sldId id="418" r:id="rId121"/>
    <p:sldId id="419" r:id="rId122"/>
    <p:sldId id="420" r:id="rId123"/>
    <p:sldId id="421" r:id="rId124"/>
    <p:sldId id="422" r:id="rId125"/>
    <p:sldId id="259" r:id="rId126"/>
  </p:sldIdLst>
  <p:sldSz cx="12192000" cy="6858000"/>
  <p:notesSz cx="6858000" cy="9144000"/>
  <p:defaultTextStyle>
    <a:defPPr>
      <a:defRPr lang="es-ES_trad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xmlns="">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613"/>
    <p:restoredTop sz="94410"/>
  </p:normalViewPr>
  <p:slideViewPr>
    <p:cSldViewPr snapToGrid="0" snapToObjects="1" showGuides="1">
      <p:cViewPr varScale="1">
        <p:scale>
          <a:sx n="74" d="100"/>
          <a:sy n="74" d="100"/>
        </p:scale>
        <p:origin x="-636" y="-90"/>
      </p:cViewPr>
      <p:guideLst>
        <p:guide orient="horz" pos="2160"/>
        <p:guide pos="3840"/>
      </p:guideLst>
    </p:cSldViewPr>
  </p:slideViewPr>
  <p:notesTextViewPr>
    <p:cViewPr>
      <p:scale>
        <a:sx n="1" d="1"/>
        <a:sy n="1" d="1"/>
      </p:scale>
      <p:origin x="0" y="0"/>
    </p:cViewPr>
  </p:notesTextViewPr>
  <p:sorterViewPr>
    <p:cViewPr>
      <p:scale>
        <a:sx n="66" d="100"/>
        <a:sy n="66" d="100"/>
      </p:scale>
      <p:origin x="0" y="0"/>
    </p:cViewPr>
  </p:sorterViewPr>
  <p:notesViewPr>
    <p:cSldViewPr snapToGrid="0" snapToObjects="1" showGuides="1">
      <p:cViewPr varScale="1">
        <p:scale>
          <a:sx n="62" d="100"/>
          <a:sy n="62" d="100"/>
        </p:scale>
        <p:origin x="2776" y="19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slide" Target="slides/slide108.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28" Type="http://schemas.openxmlformats.org/officeDocument/2006/relationships/presProps" Target="presProps.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slide" Target="slides/slide120.xml"/><Relationship Id="rId129" Type="http://schemas.openxmlformats.org/officeDocument/2006/relationships/viewProps" Target="viewProps.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0" Type="http://schemas.openxmlformats.org/officeDocument/2006/relationships/theme" Target="theme/theme1.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tableStyles" Target="tableStyles.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notesMaster" Target="notesMasters/notesMaster1.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4" Type="http://schemas.openxmlformats.org/officeDocument/2006/relationships/slideMaster" Target="slideMasters/slideMaster1.xml"/><Relationship Id="rId9" Type="http://schemas.openxmlformats.org/officeDocument/2006/relationships/slide" Target="slides/slide5.xml"/><Relationship Id="rId26" Type="http://schemas.openxmlformats.org/officeDocument/2006/relationships/slide" Target="slides/slide2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38791BE-5162-440A-98A6-F35D0CFC1E88}"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s-CO"/>
        </a:p>
      </dgm:t>
    </dgm:pt>
    <dgm:pt modelId="{6B2682E6-5AFA-4604-98B0-4244B968769B}">
      <dgm:prSet phldrT="[Texto]"/>
      <dgm:spPr/>
      <dgm:t>
        <a:bodyPr/>
        <a:lstStyle/>
        <a:p>
          <a:r>
            <a:rPr lang="es-CO" dirty="0" smtClean="0"/>
            <a:t>¿Qué es una bases de datos?</a:t>
          </a:r>
          <a:endParaRPr lang="es-CO" dirty="0"/>
        </a:p>
      </dgm:t>
    </dgm:pt>
    <dgm:pt modelId="{9DC36E9F-7678-4C6E-B50C-A868FDAF2484}" type="parTrans" cxnId="{DEB0BF24-5F6B-4781-9B83-03F1CAD9E049}">
      <dgm:prSet/>
      <dgm:spPr/>
      <dgm:t>
        <a:bodyPr/>
        <a:lstStyle/>
        <a:p>
          <a:endParaRPr lang="es-CO"/>
        </a:p>
      </dgm:t>
    </dgm:pt>
    <dgm:pt modelId="{7624D26A-A529-4A82-93B2-76C62E7AF3BC}" type="sibTrans" cxnId="{DEB0BF24-5F6B-4781-9B83-03F1CAD9E049}">
      <dgm:prSet/>
      <dgm:spPr/>
      <dgm:t>
        <a:bodyPr/>
        <a:lstStyle/>
        <a:p>
          <a:endParaRPr lang="es-CO"/>
        </a:p>
      </dgm:t>
    </dgm:pt>
    <dgm:pt modelId="{112A0067-7886-4B2C-9212-B0C6B89E7066}">
      <dgm:prSet phldrT="[Texto]"/>
      <dgm:spPr/>
      <dgm:t>
        <a:bodyPr/>
        <a:lstStyle/>
        <a:p>
          <a:r>
            <a:rPr lang="es-CO" dirty="0" smtClean="0"/>
            <a:t>Conceptos Generales Modelo Entidad/Relación</a:t>
          </a:r>
          <a:endParaRPr lang="es-CO" dirty="0"/>
        </a:p>
      </dgm:t>
    </dgm:pt>
    <dgm:pt modelId="{611C4108-E436-4F9E-8A86-750FE78BA4E7}" type="parTrans" cxnId="{7DDD930B-FC33-4EB5-AF1A-D72F46DE5FB6}">
      <dgm:prSet/>
      <dgm:spPr/>
      <dgm:t>
        <a:bodyPr/>
        <a:lstStyle/>
        <a:p>
          <a:endParaRPr lang="es-CO"/>
        </a:p>
      </dgm:t>
    </dgm:pt>
    <dgm:pt modelId="{6625C298-8F94-47C8-8163-C616F70F445F}" type="sibTrans" cxnId="{7DDD930B-FC33-4EB5-AF1A-D72F46DE5FB6}">
      <dgm:prSet/>
      <dgm:spPr/>
      <dgm:t>
        <a:bodyPr/>
        <a:lstStyle/>
        <a:p>
          <a:endParaRPr lang="es-CO"/>
        </a:p>
      </dgm:t>
    </dgm:pt>
    <dgm:pt modelId="{B15A5625-41FB-42C9-BE69-3EB17C313FB6}">
      <dgm:prSet phldrT="[Texto]"/>
      <dgm:spPr/>
      <dgm:t>
        <a:bodyPr/>
        <a:lstStyle/>
        <a:p>
          <a:r>
            <a:rPr lang="es-CO" dirty="0" smtClean="0"/>
            <a:t>Motor de bases de datos</a:t>
          </a:r>
          <a:endParaRPr lang="es-CO" dirty="0"/>
        </a:p>
      </dgm:t>
    </dgm:pt>
    <dgm:pt modelId="{4FCDFC5B-AA91-419F-BFE1-5080527AEDEE}" type="sibTrans" cxnId="{13D98372-BEE6-4A17-A78B-BBAE8ABC36B7}">
      <dgm:prSet/>
      <dgm:spPr/>
      <dgm:t>
        <a:bodyPr/>
        <a:lstStyle/>
        <a:p>
          <a:endParaRPr lang="es-CO"/>
        </a:p>
      </dgm:t>
    </dgm:pt>
    <dgm:pt modelId="{0E019FFF-2E55-4306-B004-9ACA04C620DB}" type="parTrans" cxnId="{13D98372-BEE6-4A17-A78B-BBAE8ABC36B7}">
      <dgm:prSet/>
      <dgm:spPr/>
      <dgm:t>
        <a:bodyPr/>
        <a:lstStyle/>
        <a:p>
          <a:endParaRPr lang="es-CO"/>
        </a:p>
      </dgm:t>
    </dgm:pt>
    <dgm:pt modelId="{9F61B672-367E-48CE-8E7C-68CC2C7E48B0}">
      <dgm:prSet phldrT="[Texto]"/>
      <dgm:spPr/>
      <dgm:t>
        <a:bodyPr/>
        <a:lstStyle/>
        <a:p>
          <a:r>
            <a:rPr lang="es-CO" dirty="0" smtClean="0"/>
            <a:t>Crear una base de datos</a:t>
          </a:r>
          <a:endParaRPr lang="es-CO" dirty="0"/>
        </a:p>
      </dgm:t>
    </dgm:pt>
    <dgm:pt modelId="{5A27E5B5-BF6A-4C03-9A94-0A11FC43B8C7}" type="parTrans" cxnId="{50F25B92-415C-4914-9C6A-51559FF4A661}">
      <dgm:prSet/>
      <dgm:spPr/>
      <dgm:t>
        <a:bodyPr/>
        <a:lstStyle/>
        <a:p>
          <a:endParaRPr lang="es-CO"/>
        </a:p>
      </dgm:t>
    </dgm:pt>
    <dgm:pt modelId="{EC7008B7-4D90-4F0B-8FCF-F35B2680A576}" type="sibTrans" cxnId="{50F25B92-415C-4914-9C6A-51559FF4A661}">
      <dgm:prSet/>
      <dgm:spPr/>
      <dgm:t>
        <a:bodyPr/>
        <a:lstStyle/>
        <a:p>
          <a:endParaRPr lang="es-CO"/>
        </a:p>
      </dgm:t>
    </dgm:pt>
    <dgm:pt modelId="{E8E11F0F-C86B-4DA3-BD5B-EB968A3BE50D}">
      <dgm:prSet phldrT="[Texto]"/>
      <dgm:spPr/>
      <dgm:t>
        <a:bodyPr/>
        <a:lstStyle/>
        <a:p>
          <a:r>
            <a:rPr lang="es-CO" dirty="0" smtClean="0"/>
            <a:t>Estructura básica de una Base de datos</a:t>
          </a:r>
          <a:endParaRPr lang="es-CO" dirty="0"/>
        </a:p>
      </dgm:t>
    </dgm:pt>
    <dgm:pt modelId="{93DBD227-D44D-4116-B606-22B863900FAD}" type="parTrans" cxnId="{05C24F2C-216F-471A-9E2F-829CD05E3326}">
      <dgm:prSet/>
      <dgm:spPr/>
      <dgm:t>
        <a:bodyPr/>
        <a:lstStyle/>
        <a:p>
          <a:endParaRPr lang="es-CO"/>
        </a:p>
      </dgm:t>
    </dgm:pt>
    <dgm:pt modelId="{77728F07-20B2-4CC4-8AF6-C478D94BEE73}" type="sibTrans" cxnId="{05C24F2C-216F-471A-9E2F-829CD05E3326}">
      <dgm:prSet/>
      <dgm:spPr/>
      <dgm:t>
        <a:bodyPr/>
        <a:lstStyle/>
        <a:p>
          <a:endParaRPr lang="es-CO"/>
        </a:p>
      </dgm:t>
    </dgm:pt>
    <dgm:pt modelId="{374713D5-CDE5-436C-8390-A6ECFE570D20}">
      <dgm:prSet phldrT="[Texto]" custT="1"/>
      <dgm:spPr/>
      <dgm:t>
        <a:bodyPr/>
        <a:lstStyle/>
        <a:p>
          <a:r>
            <a:rPr lang="es-CO" sz="3000" b="1" dirty="0" smtClean="0">
              <a:solidFill>
                <a:schemeClr val="bg1"/>
              </a:solidFill>
            </a:rPr>
            <a:t>Introducción y Creación de bases de datos</a:t>
          </a:r>
          <a:endParaRPr lang="es-CO" sz="3000" dirty="0">
            <a:solidFill>
              <a:schemeClr val="bg1"/>
            </a:solidFill>
          </a:endParaRPr>
        </a:p>
      </dgm:t>
    </dgm:pt>
    <dgm:pt modelId="{EEE80C49-9884-49D2-A1F2-13A9F8C866C6}" type="parTrans" cxnId="{1B9F80D6-9FCA-4960-8D54-E454E24F3C77}">
      <dgm:prSet/>
      <dgm:spPr/>
      <dgm:t>
        <a:bodyPr/>
        <a:lstStyle/>
        <a:p>
          <a:endParaRPr lang="es-CO"/>
        </a:p>
      </dgm:t>
    </dgm:pt>
    <dgm:pt modelId="{098F4569-FEE3-4911-93ED-C12603AED038}" type="sibTrans" cxnId="{1B9F80D6-9FCA-4960-8D54-E454E24F3C77}">
      <dgm:prSet/>
      <dgm:spPr/>
      <dgm:t>
        <a:bodyPr/>
        <a:lstStyle/>
        <a:p>
          <a:endParaRPr lang="es-CO"/>
        </a:p>
      </dgm:t>
    </dgm:pt>
    <dgm:pt modelId="{8EB4B820-7D3D-4DD4-BB71-B1F119FD1928}" type="pres">
      <dgm:prSet presAssocID="{D38791BE-5162-440A-98A6-F35D0CFC1E88}" presName="linear" presStyleCnt="0">
        <dgm:presLayoutVars>
          <dgm:dir/>
          <dgm:animLvl val="lvl"/>
          <dgm:resizeHandles val="exact"/>
        </dgm:presLayoutVars>
      </dgm:prSet>
      <dgm:spPr/>
      <dgm:t>
        <a:bodyPr/>
        <a:lstStyle/>
        <a:p>
          <a:endParaRPr lang="es-CO"/>
        </a:p>
      </dgm:t>
    </dgm:pt>
    <dgm:pt modelId="{43E99B70-2953-4895-86A5-3AA701127214}" type="pres">
      <dgm:prSet presAssocID="{374713D5-CDE5-436C-8390-A6ECFE570D20}" presName="parentLin" presStyleCnt="0"/>
      <dgm:spPr/>
    </dgm:pt>
    <dgm:pt modelId="{D415BB70-5B0F-4131-B74B-35F8F76F0976}" type="pres">
      <dgm:prSet presAssocID="{374713D5-CDE5-436C-8390-A6ECFE570D20}" presName="parentLeftMargin" presStyleLbl="node1" presStyleIdx="0" presStyleCnt="1"/>
      <dgm:spPr/>
      <dgm:t>
        <a:bodyPr/>
        <a:lstStyle/>
        <a:p>
          <a:endParaRPr lang="es-CO"/>
        </a:p>
      </dgm:t>
    </dgm:pt>
    <dgm:pt modelId="{6C2980D4-D4A3-4EF3-98AC-8B03D98DFC3B}" type="pres">
      <dgm:prSet presAssocID="{374713D5-CDE5-436C-8390-A6ECFE570D20}" presName="parentText" presStyleLbl="node1" presStyleIdx="0" presStyleCnt="1" custScaleX="128433">
        <dgm:presLayoutVars>
          <dgm:chMax val="0"/>
          <dgm:bulletEnabled val="1"/>
        </dgm:presLayoutVars>
      </dgm:prSet>
      <dgm:spPr/>
      <dgm:t>
        <a:bodyPr/>
        <a:lstStyle/>
        <a:p>
          <a:endParaRPr lang="es-CO"/>
        </a:p>
      </dgm:t>
    </dgm:pt>
    <dgm:pt modelId="{31BF0CFD-7916-495F-BF2E-67099085FF2E}" type="pres">
      <dgm:prSet presAssocID="{374713D5-CDE5-436C-8390-A6ECFE570D20}" presName="negativeSpace" presStyleCnt="0"/>
      <dgm:spPr/>
    </dgm:pt>
    <dgm:pt modelId="{99D03201-D057-4A2E-8154-82C0F557DF2D}" type="pres">
      <dgm:prSet presAssocID="{374713D5-CDE5-436C-8390-A6ECFE570D20}" presName="childText" presStyleLbl="conFgAcc1" presStyleIdx="0" presStyleCnt="1">
        <dgm:presLayoutVars>
          <dgm:bulletEnabled val="1"/>
        </dgm:presLayoutVars>
      </dgm:prSet>
      <dgm:spPr/>
      <dgm:t>
        <a:bodyPr/>
        <a:lstStyle/>
        <a:p>
          <a:endParaRPr lang="es-CO"/>
        </a:p>
      </dgm:t>
    </dgm:pt>
  </dgm:ptLst>
  <dgm:cxnLst>
    <dgm:cxn modelId="{DEB0BF24-5F6B-4781-9B83-03F1CAD9E049}" srcId="{374713D5-CDE5-436C-8390-A6ECFE570D20}" destId="{6B2682E6-5AFA-4604-98B0-4244B968769B}" srcOrd="0" destOrd="0" parTransId="{9DC36E9F-7678-4C6E-B50C-A868FDAF2484}" sibTransId="{7624D26A-A529-4A82-93B2-76C62E7AF3BC}"/>
    <dgm:cxn modelId="{909D7C2B-A62D-4B4F-A2BE-D99407008D5F}" type="presOf" srcId="{112A0067-7886-4B2C-9212-B0C6B89E7066}" destId="{99D03201-D057-4A2E-8154-82C0F557DF2D}" srcOrd="0" destOrd="2" presId="urn:microsoft.com/office/officeart/2005/8/layout/list1"/>
    <dgm:cxn modelId="{AD1DB0F7-DE1A-4E0F-8C2E-3F0968B36F2D}" type="presOf" srcId="{6B2682E6-5AFA-4604-98B0-4244B968769B}" destId="{99D03201-D057-4A2E-8154-82C0F557DF2D}" srcOrd="0" destOrd="0" presId="urn:microsoft.com/office/officeart/2005/8/layout/list1"/>
    <dgm:cxn modelId="{E3005463-7D31-44B2-A9F5-E87ACEBC7392}" type="presOf" srcId="{374713D5-CDE5-436C-8390-A6ECFE570D20}" destId="{D415BB70-5B0F-4131-B74B-35F8F76F0976}" srcOrd="0" destOrd="0" presId="urn:microsoft.com/office/officeart/2005/8/layout/list1"/>
    <dgm:cxn modelId="{1C2D1967-628C-4F47-B69D-C6CA01013ECA}" type="presOf" srcId="{D38791BE-5162-440A-98A6-F35D0CFC1E88}" destId="{8EB4B820-7D3D-4DD4-BB71-B1F119FD1928}" srcOrd="0" destOrd="0" presId="urn:microsoft.com/office/officeart/2005/8/layout/list1"/>
    <dgm:cxn modelId="{13D98372-BEE6-4A17-A78B-BBAE8ABC36B7}" srcId="{374713D5-CDE5-436C-8390-A6ECFE570D20}" destId="{B15A5625-41FB-42C9-BE69-3EB17C313FB6}" srcOrd="1" destOrd="0" parTransId="{0E019FFF-2E55-4306-B004-9ACA04C620DB}" sibTransId="{4FCDFC5B-AA91-419F-BFE1-5080527AEDEE}"/>
    <dgm:cxn modelId="{37778678-D623-4E5B-A13C-3BA5A9A0F560}" type="presOf" srcId="{B15A5625-41FB-42C9-BE69-3EB17C313FB6}" destId="{99D03201-D057-4A2E-8154-82C0F557DF2D}" srcOrd="0" destOrd="1" presId="urn:microsoft.com/office/officeart/2005/8/layout/list1"/>
    <dgm:cxn modelId="{05C24F2C-216F-471A-9E2F-829CD05E3326}" srcId="{374713D5-CDE5-436C-8390-A6ECFE570D20}" destId="{E8E11F0F-C86B-4DA3-BD5B-EB968A3BE50D}" srcOrd="4" destOrd="0" parTransId="{93DBD227-D44D-4116-B606-22B863900FAD}" sibTransId="{77728F07-20B2-4CC4-8AF6-C478D94BEE73}"/>
    <dgm:cxn modelId="{4F416D67-7D5A-426E-ADB8-E3AD8B5A64F1}" type="presOf" srcId="{9F61B672-367E-48CE-8E7C-68CC2C7E48B0}" destId="{99D03201-D057-4A2E-8154-82C0F557DF2D}" srcOrd="0" destOrd="3" presId="urn:microsoft.com/office/officeart/2005/8/layout/list1"/>
    <dgm:cxn modelId="{6CD86A1A-AE54-4B64-97BF-DB0ECFA68409}" type="presOf" srcId="{E8E11F0F-C86B-4DA3-BD5B-EB968A3BE50D}" destId="{99D03201-D057-4A2E-8154-82C0F557DF2D}" srcOrd="0" destOrd="4" presId="urn:microsoft.com/office/officeart/2005/8/layout/list1"/>
    <dgm:cxn modelId="{7DDD930B-FC33-4EB5-AF1A-D72F46DE5FB6}" srcId="{374713D5-CDE5-436C-8390-A6ECFE570D20}" destId="{112A0067-7886-4B2C-9212-B0C6B89E7066}" srcOrd="2" destOrd="0" parTransId="{611C4108-E436-4F9E-8A86-750FE78BA4E7}" sibTransId="{6625C298-8F94-47C8-8163-C616F70F445F}"/>
    <dgm:cxn modelId="{1B9F80D6-9FCA-4960-8D54-E454E24F3C77}" srcId="{D38791BE-5162-440A-98A6-F35D0CFC1E88}" destId="{374713D5-CDE5-436C-8390-A6ECFE570D20}" srcOrd="0" destOrd="0" parTransId="{EEE80C49-9884-49D2-A1F2-13A9F8C866C6}" sibTransId="{098F4569-FEE3-4911-93ED-C12603AED038}"/>
    <dgm:cxn modelId="{8BD0C3E7-47B9-4BCC-9078-2596140F5EFF}" type="presOf" srcId="{374713D5-CDE5-436C-8390-A6ECFE570D20}" destId="{6C2980D4-D4A3-4EF3-98AC-8B03D98DFC3B}" srcOrd="1" destOrd="0" presId="urn:microsoft.com/office/officeart/2005/8/layout/list1"/>
    <dgm:cxn modelId="{50F25B92-415C-4914-9C6A-51559FF4A661}" srcId="{374713D5-CDE5-436C-8390-A6ECFE570D20}" destId="{9F61B672-367E-48CE-8E7C-68CC2C7E48B0}" srcOrd="3" destOrd="0" parTransId="{5A27E5B5-BF6A-4C03-9A94-0A11FC43B8C7}" sibTransId="{EC7008B7-4D90-4F0B-8FCF-F35B2680A576}"/>
    <dgm:cxn modelId="{93D975F7-7A9A-4A1C-8E08-C127EBD12361}" type="presParOf" srcId="{8EB4B820-7D3D-4DD4-BB71-B1F119FD1928}" destId="{43E99B70-2953-4895-86A5-3AA701127214}" srcOrd="0" destOrd="0" presId="urn:microsoft.com/office/officeart/2005/8/layout/list1"/>
    <dgm:cxn modelId="{96798D7B-46A3-4FEC-8C92-AC258FD5EC5C}" type="presParOf" srcId="{43E99B70-2953-4895-86A5-3AA701127214}" destId="{D415BB70-5B0F-4131-B74B-35F8F76F0976}" srcOrd="0" destOrd="0" presId="urn:microsoft.com/office/officeart/2005/8/layout/list1"/>
    <dgm:cxn modelId="{592643B9-C9EF-4513-A74C-941F1DDEB030}" type="presParOf" srcId="{43E99B70-2953-4895-86A5-3AA701127214}" destId="{6C2980D4-D4A3-4EF3-98AC-8B03D98DFC3B}" srcOrd="1" destOrd="0" presId="urn:microsoft.com/office/officeart/2005/8/layout/list1"/>
    <dgm:cxn modelId="{954A8D43-D579-4BFA-8B0F-DEC3F0706283}" type="presParOf" srcId="{8EB4B820-7D3D-4DD4-BB71-B1F119FD1928}" destId="{31BF0CFD-7916-495F-BF2E-67099085FF2E}" srcOrd="1" destOrd="0" presId="urn:microsoft.com/office/officeart/2005/8/layout/list1"/>
    <dgm:cxn modelId="{92CC8B42-A374-461F-ACCF-1334164189E8}" type="presParOf" srcId="{8EB4B820-7D3D-4DD4-BB71-B1F119FD1928}" destId="{99D03201-D057-4A2E-8154-82C0F557DF2D}" srcOrd="2"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38791BE-5162-440A-98A6-F35D0CFC1E88}"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s-CO"/>
        </a:p>
      </dgm:t>
    </dgm:pt>
    <dgm:pt modelId="{6B2682E6-5AFA-4604-98B0-4244B968769B}">
      <dgm:prSet phldrT="[Texto]"/>
      <dgm:spPr/>
      <dgm:t>
        <a:bodyPr/>
        <a:lstStyle/>
        <a:p>
          <a:r>
            <a:rPr lang="es-CO" dirty="0" smtClean="0"/>
            <a:t>Tipos de datos básicos, Valores por defecto (default)</a:t>
          </a:r>
          <a:endParaRPr lang="es-CO" dirty="0"/>
        </a:p>
      </dgm:t>
    </dgm:pt>
    <dgm:pt modelId="{9DC36E9F-7678-4C6E-B50C-A868FDAF2484}" type="parTrans" cxnId="{DEB0BF24-5F6B-4781-9B83-03F1CAD9E049}">
      <dgm:prSet/>
      <dgm:spPr/>
      <dgm:t>
        <a:bodyPr/>
        <a:lstStyle/>
        <a:p>
          <a:endParaRPr lang="es-CO"/>
        </a:p>
      </dgm:t>
    </dgm:pt>
    <dgm:pt modelId="{7624D26A-A529-4A82-93B2-76C62E7AF3BC}" type="sibTrans" cxnId="{DEB0BF24-5F6B-4781-9B83-03F1CAD9E049}">
      <dgm:prSet/>
      <dgm:spPr/>
      <dgm:t>
        <a:bodyPr/>
        <a:lstStyle/>
        <a:p>
          <a:endParaRPr lang="es-CO"/>
        </a:p>
      </dgm:t>
    </dgm:pt>
    <dgm:pt modelId="{112A0067-7886-4B2C-9212-B0C6B89E7066}">
      <dgm:prSet phldrT="[Texto]"/>
      <dgm:spPr/>
      <dgm:t>
        <a:bodyPr/>
        <a:lstStyle/>
        <a:p>
          <a:r>
            <a:rPr lang="es-CO" dirty="0" smtClean="0"/>
            <a:t>Clave Primaria - Clave Foránea</a:t>
          </a:r>
          <a:endParaRPr lang="es-CO" dirty="0"/>
        </a:p>
      </dgm:t>
    </dgm:pt>
    <dgm:pt modelId="{611C4108-E436-4F9E-8A86-750FE78BA4E7}" type="parTrans" cxnId="{7DDD930B-FC33-4EB5-AF1A-D72F46DE5FB6}">
      <dgm:prSet/>
      <dgm:spPr/>
      <dgm:t>
        <a:bodyPr/>
        <a:lstStyle/>
        <a:p>
          <a:endParaRPr lang="es-CO"/>
        </a:p>
      </dgm:t>
    </dgm:pt>
    <dgm:pt modelId="{6625C298-8F94-47C8-8163-C616F70F445F}" type="sibTrans" cxnId="{7DDD930B-FC33-4EB5-AF1A-D72F46DE5FB6}">
      <dgm:prSet/>
      <dgm:spPr/>
      <dgm:t>
        <a:bodyPr/>
        <a:lstStyle/>
        <a:p>
          <a:endParaRPr lang="es-CO"/>
        </a:p>
      </dgm:t>
    </dgm:pt>
    <dgm:pt modelId="{B15A5625-41FB-42C9-BE69-3EB17C313FB6}">
      <dgm:prSet phldrT="[Texto]"/>
      <dgm:spPr/>
      <dgm:t>
        <a:bodyPr/>
        <a:lstStyle/>
        <a:p>
          <a:r>
            <a:rPr lang="es-CO" dirty="0" smtClean="0"/>
            <a:t>Crear una tabla - Tablas temporales</a:t>
          </a:r>
          <a:endParaRPr lang="es-CO" dirty="0"/>
        </a:p>
      </dgm:t>
    </dgm:pt>
    <dgm:pt modelId="{4FCDFC5B-AA91-419F-BFE1-5080527AEDEE}" type="sibTrans" cxnId="{13D98372-BEE6-4A17-A78B-BBAE8ABC36B7}">
      <dgm:prSet/>
      <dgm:spPr/>
      <dgm:t>
        <a:bodyPr/>
        <a:lstStyle/>
        <a:p>
          <a:endParaRPr lang="es-CO"/>
        </a:p>
      </dgm:t>
    </dgm:pt>
    <dgm:pt modelId="{0E019FFF-2E55-4306-B004-9ACA04C620DB}" type="parTrans" cxnId="{13D98372-BEE6-4A17-A78B-BBAE8ABC36B7}">
      <dgm:prSet/>
      <dgm:spPr/>
      <dgm:t>
        <a:bodyPr/>
        <a:lstStyle/>
        <a:p>
          <a:endParaRPr lang="es-CO"/>
        </a:p>
      </dgm:t>
    </dgm:pt>
    <dgm:pt modelId="{9F61B672-367E-48CE-8E7C-68CC2C7E48B0}">
      <dgm:prSet phldrT="[Texto]"/>
      <dgm:spPr/>
      <dgm:t>
        <a:bodyPr/>
        <a:lstStyle/>
        <a:p>
          <a:r>
            <a:rPr lang="es-CO" dirty="0" smtClean="0"/>
            <a:t>Atributo </a:t>
          </a:r>
          <a:r>
            <a:rPr lang="es-CO" dirty="0" err="1" smtClean="0"/>
            <a:t>Identity</a:t>
          </a:r>
          <a:endParaRPr lang="es-CO" dirty="0"/>
        </a:p>
      </dgm:t>
    </dgm:pt>
    <dgm:pt modelId="{5A27E5B5-BF6A-4C03-9A94-0A11FC43B8C7}" type="parTrans" cxnId="{50F25B92-415C-4914-9C6A-51559FF4A661}">
      <dgm:prSet/>
      <dgm:spPr/>
      <dgm:t>
        <a:bodyPr/>
        <a:lstStyle/>
        <a:p>
          <a:endParaRPr lang="es-CO"/>
        </a:p>
      </dgm:t>
    </dgm:pt>
    <dgm:pt modelId="{EC7008B7-4D90-4F0B-8FCF-F35B2680A576}" type="sibTrans" cxnId="{50F25B92-415C-4914-9C6A-51559FF4A661}">
      <dgm:prSet/>
      <dgm:spPr/>
      <dgm:t>
        <a:bodyPr/>
        <a:lstStyle/>
        <a:p>
          <a:endParaRPr lang="es-CO"/>
        </a:p>
      </dgm:t>
    </dgm:pt>
    <dgm:pt modelId="{E8E11F0F-C86B-4DA3-BD5B-EB968A3BE50D}">
      <dgm:prSet phldrT="[Texto]"/>
      <dgm:spPr/>
      <dgm:t>
        <a:bodyPr/>
        <a:lstStyle/>
        <a:p>
          <a:r>
            <a:rPr lang="es-CO" i="1" dirty="0" smtClean="0">
              <a:solidFill>
                <a:srgbClr val="C00000"/>
              </a:solidFill>
            </a:rPr>
            <a:t>Ejercicio Práctico</a:t>
          </a:r>
          <a:endParaRPr lang="es-CO" i="1" dirty="0">
            <a:solidFill>
              <a:srgbClr val="C00000"/>
            </a:solidFill>
          </a:endParaRPr>
        </a:p>
      </dgm:t>
    </dgm:pt>
    <dgm:pt modelId="{93DBD227-D44D-4116-B606-22B863900FAD}" type="parTrans" cxnId="{05C24F2C-216F-471A-9E2F-829CD05E3326}">
      <dgm:prSet/>
      <dgm:spPr/>
      <dgm:t>
        <a:bodyPr/>
        <a:lstStyle/>
        <a:p>
          <a:endParaRPr lang="es-CO"/>
        </a:p>
      </dgm:t>
    </dgm:pt>
    <dgm:pt modelId="{77728F07-20B2-4CC4-8AF6-C478D94BEE73}" type="sibTrans" cxnId="{05C24F2C-216F-471A-9E2F-829CD05E3326}">
      <dgm:prSet/>
      <dgm:spPr/>
      <dgm:t>
        <a:bodyPr/>
        <a:lstStyle/>
        <a:p>
          <a:endParaRPr lang="es-CO"/>
        </a:p>
      </dgm:t>
    </dgm:pt>
    <dgm:pt modelId="{374713D5-CDE5-436C-8390-A6ECFE570D20}">
      <dgm:prSet phldrT="[Texto]" custT="1"/>
      <dgm:spPr/>
      <dgm:t>
        <a:bodyPr/>
        <a:lstStyle/>
        <a:p>
          <a:r>
            <a:rPr lang="es-CO" sz="3000" b="1" dirty="0" smtClean="0">
              <a:solidFill>
                <a:schemeClr val="bg1"/>
              </a:solidFill>
            </a:rPr>
            <a:t>Creación de tablas y recuperación de datos</a:t>
          </a:r>
          <a:endParaRPr lang="es-CO" sz="3000" dirty="0">
            <a:solidFill>
              <a:schemeClr val="bg1"/>
            </a:solidFill>
          </a:endParaRPr>
        </a:p>
      </dgm:t>
    </dgm:pt>
    <dgm:pt modelId="{EEE80C49-9884-49D2-A1F2-13A9F8C866C6}" type="parTrans" cxnId="{1B9F80D6-9FCA-4960-8D54-E454E24F3C77}">
      <dgm:prSet/>
      <dgm:spPr/>
      <dgm:t>
        <a:bodyPr/>
        <a:lstStyle/>
        <a:p>
          <a:endParaRPr lang="es-CO"/>
        </a:p>
      </dgm:t>
    </dgm:pt>
    <dgm:pt modelId="{098F4569-FEE3-4911-93ED-C12603AED038}" type="sibTrans" cxnId="{1B9F80D6-9FCA-4960-8D54-E454E24F3C77}">
      <dgm:prSet/>
      <dgm:spPr/>
      <dgm:t>
        <a:bodyPr/>
        <a:lstStyle/>
        <a:p>
          <a:endParaRPr lang="es-CO"/>
        </a:p>
      </dgm:t>
    </dgm:pt>
    <dgm:pt modelId="{8EB4B820-7D3D-4DD4-BB71-B1F119FD1928}" type="pres">
      <dgm:prSet presAssocID="{D38791BE-5162-440A-98A6-F35D0CFC1E88}" presName="linear" presStyleCnt="0">
        <dgm:presLayoutVars>
          <dgm:dir/>
          <dgm:animLvl val="lvl"/>
          <dgm:resizeHandles val="exact"/>
        </dgm:presLayoutVars>
      </dgm:prSet>
      <dgm:spPr/>
      <dgm:t>
        <a:bodyPr/>
        <a:lstStyle/>
        <a:p>
          <a:endParaRPr lang="es-CO"/>
        </a:p>
      </dgm:t>
    </dgm:pt>
    <dgm:pt modelId="{43E99B70-2953-4895-86A5-3AA701127214}" type="pres">
      <dgm:prSet presAssocID="{374713D5-CDE5-436C-8390-A6ECFE570D20}" presName="parentLin" presStyleCnt="0"/>
      <dgm:spPr/>
    </dgm:pt>
    <dgm:pt modelId="{D415BB70-5B0F-4131-B74B-35F8F76F0976}" type="pres">
      <dgm:prSet presAssocID="{374713D5-CDE5-436C-8390-A6ECFE570D20}" presName="parentLeftMargin" presStyleLbl="node1" presStyleIdx="0" presStyleCnt="1"/>
      <dgm:spPr/>
      <dgm:t>
        <a:bodyPr/>
        <a:lstStyle/>
        <a:p>
          <a:endParaRPr lang="es-CO"/>
        </a:p>
      </dgm:t>
    </dgm:pt>
    <dgm:pt modelId="{6C2980D4-D4A3-4EF3-98AC-8B03D98DFC3B}" type="pres">
      <dgm:prSet presAssocID="{374713D5-CDE5-436C-8390-A6ECFE570D20}" presName="parentText" presStyleLbl="node1" presStyleIdx="0" presStyleCnt="1" custScaleX="128433">
        <dgm:presLayoutVars>
          <dgm:chMax val="0"/>
          <dgm:bulletEnabled val="1"/>
        </dgm:presLayoutVars>
      </dgm:prSet>
      <dgm:spPr/>
      <dgm:t>
        <a:bodyPr/>
        <a:lstStyle/>
        <a:p>
          <a:endParaRPr lang="es-CO"/>
        </a:p>
      </dgm:t>
    </dgm:pt>
    <dgm:pt modelId="{31BF0CFD-7916-495F-BF2E-67099085FF2E}" type="pres">
      <dgm:prSet presAssocID="{374713D5-CDE5-436C-8390-A6ECFE570D20}" presName="negativeSpace" presStyleCnt="0"/>
      <dgm:spPr/>
    </dgm:pt>
    <dgm:pt modelId="{99D03201-D057-4A2E-8154-82C0F557DF2D}" type="pres">
      <dgm:prSet presAssocID="{374713D5-CDE5-436C-8390-A6ECFE570D20}" presName="childText" presStyleLbl="conFgAcc1" presStyleIdx="0" presStyleCnt="1">
        <dgm:presLayoutVars>
          <dgm:bulletEnabled val="1"/>
        </dgm:presLayoutVars>
      </dgm:prSet>
      <dgm:spPr/>
      <dgm:t>
        <a:bodyPr/>
        <a:lstStyle/>
        <a:p>
          <a:endParaRPr lang="es-CO"/>
        </a:p>
      </dgm:t>
    </dgm:pt>
  </dgm:ptLst>
  <dgm:cxnLst>
    <dgm:cxn modelId="{1B9F80D6-9FCA-4960-8D54-E454E24F3C77}" srcId="{D38791BE-5162-440A-98A6-F35D0CFC1E88}" destId="{374713D5-CDE5-436C-8390-A6ECFE570D20}" srcOrd="0" destOrd="0" parTransId="{EEE80C49-9884-49D2-A1F2-13A9F8C866C6}" sibTransId="{098F4569-FEE3-4911-93ED-C12603AED038}"/>
    <dgm:cxn modelId="{DEB0BF24-5F6B-4781-9B83-03F1CAD9E049}" srcId="{374713D5-CDE5-436C-8390-A6ECFE570D20}" destId="{6B2682E6-5AFA-4604-98B0-4244B968769B}" srcOrd="0" destOrd="0" parTransId="{9DC36E9F-7678-4C6E-B50C-A868FDAF2484}" sibTransId="{7624D26A-A529-4A82-93B2-76C62E7AF3BC}"/>
    <dgm:cxn modelId="{50F25B92-415C-4914-9C6A-51559FF4A661}" srcId="{374713D5-CDE5-436C-8390-A6ECFE570D20}" destId="{9F61B672-367E-48CE-8E7C-68CC2C7E48B0}" srcOrd="3" destOrd="0" parTransId="{5A27E5B5-BF6A-4C03-9A94-0A11FC43B8C7}" sibTransId="{EC7008B7-4D90-4F0B-8FCF-F35B2680A576}"/>
    <dgm:cxn modelId="{9EBDB7C8-D005-4177-8C1C-4F7ECCC12D93}" type="presOf" srcId="{112A0067-7886-4B2C-9212-B0C6B89E7066}" destId="{99D03201-D057-4A2E-8154-82C0F557DF2D}" srcOrd="0" destOrd="2" presId="urn:microsoft.com/office/officeart/2005/8/layout/list1"/>
    <dgm:cxn modelId="{13D98372-BEE6-4A17-A78B-BBAE8ABC36B7}" srcId="{374713D5-CDE5-436C-8390-A6ECFE570D20}" destId="{B15A5625-41FB-42C9-BE69-3EB17C313FB6}" srcOrd="1" destOrd="0" parTransId="{0E019FFF-2E55-4306-B004-9ACA04C620DB}" sibTransId="{4FCDFC5B-AA91-419F-BFE1-5080527AEDEE}"/>
    <dgm:cxn modelId="{05C24F2C-216F-471A-9E2F-829CD05E3326}" srcId="{374713D5-CDE5-436C-8390-A6ECFE570D20}" destId="{E8E11F0F-C86B-4DA3-BD5B-EB968A3BE50D}" srcOrd="4" destOrd="0" parTransId="{93DBD227-D44D-4116-B606-22B863900FAD}" sibTransId="{77728F07-20B2-4CC4-8AF6-C478D94BEE73}"/>
    <dgm:cxn modelId="{6F8F0E97-9B30-4D33-AD5B-C2A1AF3FB77D}" type="presOf" srcId="{B15A5625-41FB-42C9-BE69-3EB17C313FB6}" destId="{99D03201-D057-4A2E-8154-82C0F557DF2D}" srcOrd="0" destOrd="1" presId="urn:microsoft.com/office/officeart/2005/8/layout/list1"/>
    <dgm:cxn modelId="{4DDF2222-657B-4337-B397-B3DE4A3FBBAD}" type="presOf" srcId="{374713D5-CDE5-436C-8390-A6ECFE570D20}" destId="{D415BB70-5B0F-4131-B74B-35F8F76F0976}" srcOrd="0" destOrd="0" presId="urn:microsoft.com/office/officeart/2005/8/layout/list1"/>
    <dgm:cxn modelId="{FC879A02-19E8-4318-905A-164D1B018E9E}" type="presOf" srcId="{374713D5-CDE5-436C-8390-A6ECFE570D20}" destId="{6C2980D4-D4A3-4EF3-98AC-8B03D98DFC3B}" srcOrd="1" destOrd="0" presId="urn:microsoft.com/office/officeart/2005/8/layout/list1"/>
    <dgm:cxn modelId="{5E808CFC-D466-473B-AB59-E71C9C26AFE2}" type="presOf" srcId="{9F61B672-367E-48CE-8E7C-68CC2C7E48B0}" destId="{99D03201-D057-4A2E-8154-82C0F557DF2D}" srcOrd="0" destOrd="3" presId="urn:microsoft.com/office/officeart/2005/8/layout/list1"/>
    <dgm:cxn modelId="{4E63C567-A04F-4751-9F08-6FDB50BFA0C1}" type="presOf" srcId="{E8E11F0F-C86B-4DA3-BD5B-EB968A3BE50D}" destId="{99D03201-D057-4A2E-8154-82C0F557DF2D}" srcOrd="0" destOrd="4" presId="urn:microsoft.com/office/officeart/2005/8/layout/list1"/>
    <dgm:cxn modelId="{7DDD930B-FC33-4EB5-AF1A-D72F46DE5FB6}" srcId="{374713D5-CDE5-436C-8390-A6ECFE570D20}" destId="{112A0067-7886-4B2C-9212-B0C6B89E7066}" srcOrd="2" destOrd="0" parTransId="{611C4108-E436-4F9E-8A86-750FE78BA4E7}" sibTransId="{6625C298-8F94-47C8-8163-C616F70F445F}"/>
    <dgm:cxn modelId="{5EEBACEA-0C54-47A8-ACE6-02109FA28B65}" type="presOf" srcId="{6B2682E6-5AFA-4604-98B0-4244B968769B}" destId="{99D03201-D057-4A2E-8154-82C0F557DF2D}" srcOrd="0" destOrd="0" presId="urn:microsoft.com/office/officeart/2005/8/layout/list1"/>
    <dgm:cxn modelId="{22927E08-8D57-4CCD-B61D-E3C678D79519}" type="presOf" srcId="{D38791BE-5162-440A-98A6-F35D0CFC1E88}" destId="{8EB4B820-7D3D-4DD4-BB71-B1F119FD1928}" srcOrd="0" destOrd="0" presId="urn:microsoft.com/office/officeart/2005/8/layout/list1"/>
    <dgm:cxn modelId="{3B1ED10D-321C-4243-B9EB-B92791AE8DCA}" type="presParOf" srcId="{8EB4B820-7D3D-4DD4-BB71-B1F119FD1928}" destId="{43E99B70-2953-4895-86A5-3AA701127214}" srcOrd="0" destOrd="0" presId="urn:microsoft.com/office/officeart/2005/8/layout/list1"/>
    <dgm:cxn modelId="{9F00FA41-0E4F-4877-9515-D3FFBB95DCD6}" type="presParOf" srcId="{43E99B70-2953-4895-86A5-3AA701127214}" destId="{D415BB70-5B0F-4131-B74B-35F8F76F0976}" srcOrd="0" destOrd="0" presId="urn:microsoft.com/office/officeart/2005/8/layout/list1"/>
    <dgm:cxn modelId="{C011121C-5B57-4CA3-BAFE-0FF43ADEDEFF}" type="presParOf" srcId="{43E99B70-2953-4895-86A5-3AA701127214}" destId="{6C2980D4-D4A3-4EF3-98AC-8B03D98DFC3B}" srcOrd="1" destOrd="0" presId="urn:microsoft.com/office/officeart/2005/8/layout/list1"/>
    <dgm:cxn modelId="{C6CA6D11-0A44-47A2-89A9-68C0B7E5E249}" type="presParOf" srcId="{8EB4B820-7D3D-4DD4-BB71-B1F119FD1928}" destId="{31BF0CFD-7916-495F-BF2E-67099085FF2E}" srcOrd="1" destOrd="0" presId="urn:microsoft.com/office/officeart/2005/8/layout/list1"/>
    <dgm:cxn modelId="{8E637986-857B-490F-B568-5DE1358338DA}" type="presParOf" srcId="{8EB4B820-7D3D-4DD4-BB71-B1F119FD1928}" destId="{99D03201-D057-4A2E-8154-82C0F557DF2D}" srcOrd="2"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38791BE-5162-440A-98A6-F35D0CFC1E88}"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s-CO"/>
        </a:p>
      </dgm:t>
    </dgm:pt>
    <dgm:pt modelId="{6B2682E6-5AFA-4604-98B0-4244B968769B}">
      <dgm:prSet phldrT="[Texto]" custT="1"/>
      <dgm:spPr/>
      <dgm:t>
        <a:bodyPr/>
        <a:lstStyle/>
        <a:p>
          <a:r>
            <a:rPr lang="es-CO" sz="2700" dirty="0" smtClean="0"/>
            <a:t>Insertar y recuperar registros de una tabla (</a:t>
          </a:r>
          <a:r>
            <a:rPr lang="es-CO" sz="2700" dirty="0" err="1" smtClean="0"/>
            <a:t>insert</a:t>
          </a:r>
          <a:r>
            <a:rPr lang="es-CO" sz="2700" dirty="0" smtClean="0"/>
            <a:t>) - Ingresar algunos campos (</a:t>
          </a:r>
          <a:r>
            <a:rPr lang="es-CO" sz="2700" dirty="0" err="1" smtClean="0"/>
            <a:t>insert</a:t>
          </a:r>
          <a:r>
            <a:rPr lang="es-CO" sz="2700" dirty="0" smtClean="0"/>
            <a:t> </a:t>
          </a:r>
          <a:r>
            <a:rPr lang="es-CO" sz="2700" dirty="0" err="1" smtClean="0"/>
            <a:t>into</a:t>
          </a:r>
          <a:r>
            <a:rPr lang="es-CO" sz="2700" dirty="0" smtClean="0"/>
            <a:t>)</a:t>
          </a:r>
          <a:endParaRPr lang="es-CO" sz="2700" dirty="0"/>
        </a:p>
      </dgm:t>
    </dgm:pt>
    <dgm:pt modelId="{9DC36E9F-7678-4C6E-B50C-A868FDAF2484}" type="parTrans" cxnId="{DEB0BF24-5F6B-4781-9B83-03F1CAD9E049}">
      <dgm:prSet/>
      <dgm:spPr/>
      <dgm:t>
        <a:bodyPr/>
        <a:lstStyle/>
        <a:p>
          <a:endParaRPr lang="es-CO"/>
        </a:p>
      </dgm:t>
    </dgm:pt>
    <dgm:pt modelId="{7624D26A-A529-4A82-93B2-76C62E7AF3BC}" type="sibTrans" cxnId="{DEB0BF24-5F6B-4781-9B83-03F1CAD9E049}">
      <dgm:prSet/>
      <dgm:spPr/>
      <dgm:t>
        <a:bodyPr/>
        <a:lstStyle/>
        <a:p>
          <a:endParaRPr lang="es-CO"/>
        </a:p>
      </dgm:t>
    </dgm:pt>
    <dgm:pt modelId="{112A0067-7886-4B2C-9212-B0C6B89E7066}">
      <dgm:prSet phldrT="[Texto]" custT="1"/>
      <dgm:spPr/>
      <dgm:t>
        <a:bodyPr/>
        <a:lstStyle/>
        <a:p>
          <a:r>
            <a:rPr lang="es-CO" sz="2700" dirty="0" smtClean="0"/>
            <a:t>Operadores relacionales, lógicos, aritméticos </a:t>
          </a:r>
          <a:endParaRPr lang="es-CO" sz="2700" dirty="0"/>
        </a:p>
      </dgm:t>
    </dgm:pt>
    <dgm:pt modelId="{611C4108-E436-4F9E-8A86-750FE78BA4E7}" type="parTrans" cxnId="{7DDD930B-FC33-4EB5-AF1A-D72F46DE5FB6}">
      <dgm:prSet/>
      <dgm:spPr/>
      <dgm:t>
        <a:bodyPr/>
        <a:lstStyle/>
        <a:p>
          <a:endParaRPr lang="es-CO"/>
        </a:p>
      </dgm:t>
    </dgm:pt>
    <dgm:pt modelId="{6625C298-8F94-47C8-8163-C616F70F445F}" type="sibTrans" cxnId="{7DDD930B-FC33-4EB5-AF1A-D72F46DE5FB6}">
      <dgm:prSet/>
      <dgm:spPr/>
      <dgm:t>
        <a:bodyPr/>
        <a:lstStyle/>
        <a:p>
          <a:endParaRPr lang="es-CO"/>
        </a:p>
      </dgm:t>
    </dgm:pt>
    <dgm:pt modelId="{B15A5625-41FB-42C9-BE69-3EB17C313FB6}">
      <dgm:prSet phldrT="[Texto]" custT="1"/>
      <dgm:spPr/>
      <dgm:t>
        <a:bodyPr/>
        <a:lstStyle/>
        <a:p>
          <a:r>
            <a:rPr lang="es-CO" sz="2700" dirty="0" smtClean="0"/>
            <a:t>Recuperar algunos campos (</a:t>
          </a:r>
          <a:r>
            <a:rPr lang="es-CO" sz="2700" dirty="0" err="1" smtClean="0"/>
            <a:t>select</a:t>
          </a:r>
          <a:r>
            <a:rPr lang="es-CO" sz="2700" dirty="0" smtClean="0"/>
            <a:t>). Recuperar algunos registros (</a:t>
          </a:r>
          <a:r>
            <a:rPr lang="es-CO" sz="2700" dirty="0" err="1" smtClean="0"/>
            <a:t>where</a:t>
          </a:r>
          <a:r>
            <a:rPr lang="es-CO" sz="2700" dirty="0" smtClean="0"/>
            <a:t>)</a:t>
          </a:r>
          <a:endParaRPr lang="es-CO" sz="2700" dirty="0"/>
        </a:p>
      </dgm:t>
    </dgm:pt>
    <dgm:pt modelId="{4FCDFC5B-AA91-419F-BFE1-5080527AEDEE}" type="sibTrans" cxnId="{13D98372-BEE6-4A17-A78B-BBAE8ABC36B7}">
      <dgm:prSet/>
      <dgm:spPr/>
      <dgm:t>
        <a:bodyPr/>
        <a:lstStyle/>
        <a:p>
          <a:endParaRPr lang="es-CO"/>
        </a:p>
      </dgm:t>
    </dgm:pt>
    <dgm:pt modelId="{0E019FFF-2E55-4306-B004-9ACA04C620DB}" type="parTrans" cxnId="{13D98372-BEE6-4A17-A78B-BBAE8ABC36B7}">
      <dgm:prSet/>
      <dgm:spPr/>
      <dgm:t>
        <a:bodyPr/>
        <a:lstStyle/>
        <a:p>
          <a:endParaRPr lang="es-CO"/>
        </a:p>
      </dgm:t>
    </dgm:pt>
    <dgm:pt modelId="{9F61B672-367E-48CE-8E7C-68CC2C7E48B0}">
      <dgm:prSet phldrT="[Texto]" custT="1"/>
      <dgm:spPr/>
      <dgm:t>
        <a:bodyPr/>
        <a:lstStyle/>
        <a:p>
          <a:r>
            <a:rPr lang="es-CO" sz="2700" dirty="0" smtClean="0"/>
            <a:t>Actualizar registros (</a:t>
          </a:r>
          <a:r>
            <a:rPr lang="es-CO" sz="2700" dirty="0" err="1" smtClean="0"/>
            <a:t>update</a:t>
          </a:r>
          <a:r>
            <a:rPr lang="es-CO" sz="2700" dirty="0" smtClean="0"/>
            <a:t>)</a:t>
          </a:r>
          <a:endParaRPr lang="es-CO" sz="2700" dirty="0"/>
        </a:p>
      </dgm:t>
    </dgm:pt>
    <dgm:pt modelId="{5A27E5B5-BF6A-4C03-9A94-0A11FC43B8C7}" type="parTrans" cxnId="{50F25B92-415C-4914-9C6A-51559FF4A661}">
      <dgm:prSet/>
      <dgm:spPr/>
      <dgm:t>
        <a:bodyPr/>
        <a:lstStyle/>
        <a:p>
          <a:endParaRPr lang="es-CO"/>
        </a:p>
      </dgm:t>
    </dgm:pt>
    <dgm:pt modelId="{EC7008B7-4D90-4F0B-8FCF-F35B2680A576}" type="sibTrans" cxnId="{50F25B92-415C-4914-9C6A-51559FF4A661}">
      <dgm:prSet/>
      <dgm:spPr/>
      <dgm:t>
        <a:bodyPr/>
        <a:lstStyle/>
        <a:p>
          <a:endParaRPr lang="es-CO"/>
        </a:p>
      </dgm:t>
    </dgm:pt>
    <dgm:pt modelId="{E8E11F0F-C86B-4DA3-BD5B-EB968A3BE50D}">
      <dgm:prSet phldrT="[Texto]" custT="1"/>
      <dgm:spPr/>
      <dgm:t>
        <a:bodyPr/>
        <a:lstStyle/>
        <a:p>
          <a:r>
            <a:rPr lang="es-CO" sz="2700" i="1" dirty="0" smtClean="0">
              <a:solidFill>
                <a:srgbClr val="C00000"/>
              </a:solidFill>
            </a:rPr>
            <a:t>Ejercicio Práctico</a:t>
          </a:r>
          <a:endParaRPr lang="es-CO" sz="2700" i="1" dirty="0">
            <a:solidFill>
              <a:srgbClr val="C00000"/>
            </a:solidFill>
          </a:endParaRPr>
        </a:p>
      </dgm:t>
    </dgm:pt>
    <dgm:pt modelId="{93DBD227-D44D-4116-B606-22B863900FAD}" type="parTrans" cxnId="{05C24F2C-216F-471A-9E2F-829CD05E3326}">
      <dgm:prSet/>
      <dgm:spPr/>
      <dgm:t>
        <a:bodyPr/>
        <a:lstStyle/>
        <a:p>
          <a:endParaRPr lang="es-CO"/>
        </a:p>
      </dgm:t>
    </dgm:pt>
    <dgm:pt modelId="{77728F07-20B2-4CC4-8AF6-C478D94BEE73}" type="sibTrans" cxnId="{05C24F2C-216F-471A-9E2F-829CD05E3326}">
      <dgm:prSet/>
      <dgm:spPr/>
      <dgm:t>
        <a:bodyPr/>
        <a:lstStyle/>
        <a:p>
          <a:endParaRPr lang="es-CO"/>
        </a:p>
      </dgm:t>
    </dgm:pt>
    <dgm:pt modelId="{374713D5-CDE5-436C-8390-A6ECFE570D20}">
      <dgm:prSet phldrT="[Texto]" custT="1"/>
      <dgm:spPr/>
      <dgm:t>
        <a:bodyPr/>
        <a:lstStyle/>
        <a:p>
          <a:r>
            <a:rPr lang="es-CO" sz="3000" b="1" dirty="0" smtClean="0">
              <a:solidFill>
                <a:schemeClr val="bg1"/>
              </a:solidFill>
            </a:rPr>
            <a:t>Creación de tablas y recuperación de datos</a:t>
          </a:r>
          <a:endParaRPr lang="es-CO" sz="3000" dirty="0">
            <a:solidFill>
              <a:schemeClr val="bg1"/>
            </a:solidFill>
          </a:endParaRPr>
        </a:p>
      </dgm:t>
    </dgm:pt>
    <dgm:pt modelId="{EEE80C49-9884-49D2-A1F2-13A9F8C866C6}" type="parTrans" cxnId="{1B9F80D6-9FCA-4960-8D54-E454E24F3C77}">
      <dgm:prSet/>
      <dgm:spPr/>
      <dgm:t>
        <a:bodyPr/>
        <a:lstStyle/>
        <a:p>
          <a:endParaRPr lang="es-CO"/>
        </a:p>
      </dgm:t>
    </dgm:pt>
    <dgm:pt modelId="{098F4569-FEE3-4911-93ED-C12603AED038}" type="sibTrans" cxnId="{1B9F80D6-9FCA-4960-8D54-E454E24F3C77}">
      <dgm:prSet/>
      <dgm:spPr/>
      <dgm:t>
        <a:bodyPr/>
        <a:lstStyle/>
        <a:p>
          <a:endParaRPr lang="es-CO"/>
        </a:p>
      </dgm:t>
    </dgm:pt>
    <dgm:pt modelId="{4CC1600F-4CA2-4CC2-AEBE-48378C8F833A}">
      <dgm:prSet phldrT="[Texto]" custT="1"/>
      <dgm:spPr/>
      <dgm:t>
        <a:bodyPr/>
        <a:lstStyle/>
        <a:p>
          <a:r>
            <a:rPr lang="es-CO" sz="2700" dirty="0" smtClean="0"/>
            <a:t>Borrar registros (</a:t>
          </a:r>
          <a:r>
            <a:rPr lang="es-CO" sz="2700" dirty="0" err="1" smtClean="0"/>
            <a:t>delete</a:t>
          </a:r>
          <a:r>
            <a:rPr lang="es-CO" sz="2700" dirty="0" smtClean="0"/>
            <a:t>) - </a:t>
          </a:r>
          <a:r>
            <a:rPr lang="es-CO" sz="2700" dirty="0" err="1" smtClean="0"/>
            <a:t>Truncate</a:t>
          </a:r>
          <a:r>
            <a:rPr lang="es-CO" sz="2700" dirty="0" smtClean="0"/>
            <a:t> </a:t>
          </a:r>
          <a:r>
            <a:rPr lang="es-CO" sz="2700" dirty="0" err="1" smtClean="0"/>
            <a:t>table</a:t>
          </a:r>
          <a:endParaRPr lang="es-CO" sz="2700" dirty="0"/>
        </a:p>
      </dgm:t>
    </dgm:pt>
    <dgm:pt modelId="{A58F9408-D3C8-4178-ABCC-1CC900B9EED8}" type="parTrans" cxnId="{E908E73F-EDA8-4820-8894-6158133CD041}">
      <dgm:prSet/>
      <dgm:spPr/>
      <dgm:t>
        <a:bodyPr/>
        <a:lstStyle/>
        <a:p>
          <a:endParaRPr lang="es-CO"/>
        </a:p>
      </dgm:t>
    </dgm:pt>
    <dgm:pt modelId="{97281DE1-D342-418C-8EE1-968FCE091278}" type="sibTrans" cxnId="{E908E73F-EDA8-4820-8894-6158133CD041}">
      <dgm:prSet/>
      <dgm:spPr/>
      <dgm:t>
        <a:bodyPr/>
        <a:lstStyle/>
        <a:p>
          <a:endParaRPr lang="es-CO"/>
        </a:p>
      </dgm:t>
    </dgm:pt>
    <dgm:pt modelId="{8EB4B820-7D3D-4DD4-BB71-B1F119FD1928}" type="pres">
      <dgm:prSet presAssocID="{D38791BE-5162-440A-98A6-F35D0CFC1E88}" presName="linear" presStyleCnt="0">
        <dgm:presLayoutVars>
          <dgm:dir/>
          <dgm:animLvl val="lvl"/>
          <dgm:resizeHandles val="exact"/>
        </dgm:presLayoutVars>
      </dgm:prSet>
      <dgm:spPr/>
      <dgm:t>
        <a:bodyPr/>
        <a:lstStyle/>
        <a:p>
          <a:endParaRPr lang="es-CO"/>
        </a:p>
      </dgm:t>
    </dgm:pt>
    <dgm:pt modelId="{43E99B70-2953-4895-86A5-3AA701127214}" type="pres">
      <dgm:prSet presAssocID="{374713D5-CDE5-436C-8390-A6ECFE570D20}" presName="parentLin" presStyleCnt="0"/>
      <dgm:spPr/>
    </dgm:pt>
    <dgm:pt modelId="{D415BB70-5B0F-4131-B74B-35F8F76F0976}" type="pres">
      <dgm:prSet presAssocID="{374713D5-CDE5-436C-8390-A6ECFE570D20}" presName="parentLeftMargin" presStyleLbl="node1" presStyleIdx="0" presStyleCnt="1"/>
      <dgm:spPr/>
      <dgm:t>
        <a:bodyPr/>
        <a:lstStyle/>
        <a:p>
          <a:endParaRPr lang="es-CO"/>
        </a:p>
      </dgm:t>
    </dgm:pt>
    <dgm:pt modelId="{6C2980D4-D4A3-4EF3-98AC-8B03D98DFC3B}" type="pres">
      <dgm:prSet presAssocID="{374713D5-CDE5-436C-8390-A6ECFE570D20}" presName="parentText" presStyleLbl="node1" presStyleIdx="0" presStyleCnt="1" custScaleX="128433" custScaleY="111427">
        <dgm:presLayoutVars>
          <dgm:chMax val="0"/>
          <dgm:bulletEnabled val="1"/>
        </dgm:presLayoutVars>
      </dgm:prSet>
      <dgm:spPr/>
      <dgm:t>
        <a:bodyPr/>
        <a:lstStyle/>
        <a:p>
          <a:endParaRPr lang="es-CO"/>
        </a:p>
      </dgm:t>
    </dgm:pt>
    <dgm:pt modelId="{31BF0CFD-7916-495F-BF2E-67099085FF2E}" type="pres">
      <dgm:prSet presAssocID="{374713D5-CDE5-436C-8390-A6ECFE570D20}" presName="negativeSpace" presStyleCnt="0"/>
      <dgm:spPr/>
    </dgm:pt>
    <dgm:pt modelId="{99D03201-D057-4A2E-8154-82C0F557DF2D}" type="pres">
      <dgm:prSet presAssocID="{374713D5-CDE5-436C-8390-A6ECFE570D20}" presName="childText" presStyleLbl="conFgAcc1" presStyleIdx="0" presStyleCnt="1">
        <dgm:presLayoutVars>
          <dgm:bulletEnabled val="1"/>
        </dgm:presLayoutVars>
      </dgm:prSet>
      <dgm:spPr/>
      <dgm:t>
        <a:bodyPr/>
        <a:lstStyle/>
        <a:p>
          <a:endParaRPr lang="es-CO"/>
        </a:p>
      </dgm:t>
    </dgm:pt>
  </dgm:ptLst>
  <dgm:cxnLst>
    <dgm:cxn modelId="{DEB0BF24-5F6B-4781-9B83-03F1CAD9E049}" srcId="{374713D5-CDE5-436C-8390-A6ECFE570D20}" destId="{6B2682E6-5AFA-4604-98B0-4244B968769B}" srcOrd="0" destOrd="0" parTransId="{9DC36E9F-7678-4C6E-B50C-A868FDAF2484}" sibTransId="{7624D26A-A529-4A82-93B2-76C62E7AF3BC}"/>
    <dgm:cxn modelId="{E908E73F-EDA8-4820-8894-6158133CD041}" srcId="{374713D5-CDE5-436C-8390-A6ECFE570D20}" destId="{4CC1600F-4CA2-4CC2-AEBE-48378C8F833A}" srcOrd="4" destOrd="0" parTransId="{A58F9408-D3C8-4178-ABCC-1CC900B9EED8}" sibTransId="{97281DE1-D342-418C-8EE1-968FCE091278}"/>
    <dgm:cxn modelId="{13D98372-BEE6-4A17-A78B-BBAE8ABC36B7}" srcId="{374713D5-CDE5-436C-8390-A6ECFE570D20}" destId="{B15A5625-41FB-42C9-BE69-3EB17C313FB6}" srcOrd="1" destOrd="0" parTransId="{0E019FFF-2E55-4306-B004-9ACA04C620DB}" sibTransId="{4FCDFC5B-AA91-419F-BFE1-5080527AEDEE}"/>
    <dgm:cxn modelId="{1952CD21-DA33-42C4-8B49-10B3FCB1021F}" type="presOf" srcId="{4CC1600F-4CA2-4CC2-AEBE-48378C8F833A}" destId="{99D03201-D057-4A2E-8154-82C0F557DF2D}" srcOrd="0" destOrd="4" presId="urn:microsoft.com/office/officeart/2005/8/layout/list1"/>
    <dgm:cxn modelId="{74C90C1F-A257-46C9-8A92-795E81C0C36E}" type="presOf" srcId="{374713D5-CDE5-436C-8390-A6ECFE570D20}" destId="{D415BB70-5B0F-4131-B74B-35F8F76F0976}" srcOrd="0" destOrd="0" presId="urn:microsoft.com/office/officeart/2005/8/layout/list1"/>
    <dgm:cxn modelId="{1E6B6775-36D8-4E66-8666-E2AF6A339568}" type="presOf" srcId="{9F61B672-367E-48CE-8E7C-68CC2C7E48B0}" destId="{99D03201-D057-4A2E-8154-82C0F557DF2D}" srcOrd="0" destOrd="3" presId="urn:microsoft.com/office/officeart/2005/8/layout/list1"/>
    <dgm:cxn modelId="{721B3F7E-A9B4-4971-B0EE-4CC37D84AB09}" type="presOf" srcId="{B15A5625-41FB-42C9-BE69-3EB17C313FB6}" destId="{99D03201-D057-4A2E-8154-82C0F557DF2D}" srcOrd="0" destOrd="1" presId="urn:microsoft.com/office/officeart/2005/8/layout/list1"/>
    <dgm:cxn modelId="{05C24F2C-216F-471A-9E2F-829CD05E3326}" srcId="{374713D5-CDE5-436C-8390-A6ECFE570D20}" destId="{E8E11F0F-C86B-4DA3-BD5B-EB968A3BE50D}" srcOrd="5" destOrd="0" parTransId="{93DBD227-D44D-4116-B606-22B863900FAD}" sibTransId="{77728F07-20B2-4CC4-8AF6-C478D94BEE73}"/>
    <dgm:cxn modelId="{2AA70506-786E-4F88-944B-BBFBFB17656B}" type="presOf" srcId="{112A0067-7886-4B2C-9212-B0C6B89E7066}" destId="{99D03201-D057-4A2E-8154-82C0F557DF2D}" srcOrd="0" destOrd="2" presId="urn:microsoft.com/office/officeart/2005/8/layout/list1"/>
    <dgm:cxn modelId="{7DDD930B-FC33-4EB5-AF1A-D72F46DE5FB6}" srcId="{374713D5-CDE5-436C-8390-A6ECFE570D20}" destId="{112A0067-7886-4B2C-9212-B0C6B89E7066}" srcOrd="2" destOrd="0" parTransId="{611C4108-E436-4F9E-8A86-750FE78BA4E7}" sibTransId="{6625C298-8F94-47C8-8163-C616F70F445F}"/>
    <dgm:cxn modelId="{1B9F80D6-9FCA-4960-8D54-E454E24F3C77}" srcId="{D38791BE-5162-440A-98A6-F35D0CFC1E88}" destId="{374713D5-CDE5-436C-8390-A6ECFE570D20}" srcOrd="0" destOrd="0" parTransId="{EEE80C49-9884-49D2-A1F2-13A9F8C866C6}" sibTransId="{098F4569-FEE3-4911-93ED-C12603AED038}"/>
    <dgm:cxn modelId="{50F25B92-415C-4914-9C6A-51559FF4A661}" srcId="{374713D5-CDE5-436C-8390-A6ECFE570D20}" destId="{9F61B672-367E-48CE-8E7C-68CC2C7E48B0}" srcOrd="3" destOrd="0" parTransId="{5A27E5B5-BF6A-4C03-9A94-0A11FC43B8C7}" sibTransId="{EC7008B7-4D90-4F0B-8FCF-F35B2680A576}"/>
    <dgm:cxn modelId="{B91B4077-0071-4FCB-8A16-4DFA56093D31}" type="presOf" srcId="{374713D5-CDE5-436C-8390-A6ECFE570D20}" destId="{6C2980D4-D4A3-4EF3-98AC-8B03D98DFC3B}" srcOrd="1" destOrd="0" presId="urn:microsoft.com/office/officeart/2005/8/layout/list1"/>
    <dgm:cxn modelId="{06965B65-BE17-4199-99C9-C8F21F4DD155}" type="presOf" srcId="{6B2682E6-5AFA-4604-98B0-4244B968769B}" destId="{99D03201-D057-4A2E-8154-82C0F557DF2D}" srcOrd="0" destOrd="0" presId="urn:microsoft.com/office/officeart/2005/8/layout/list1"/>
    <dgm:cxn modelId="{2B55631C-E973-47F0-A099-CECB017EDDF1}" type="presOf" srcId="{D38791BE-5162-440A-98A6-F35D0CFC1E88}" destId="{8EB4B820-7D3D-4DD4-BB71-B1F119FD1928}" srcOrd="0" destOrd="0" presId="urn:microsoft.com/office/officeart/2005/8/layout/list1"/>
    <dgm:cxn modelId="{BC6AB719-F766-4C9F-BC29-A0788E5EDDAB}" type="presOf" srcId="{E8E11F0F-C86B-4DA3-BD5B-EB968A3BE50D}" destId="{99D03201-D057-4A2E-8154-82C0F557DF2D}" srcOrd="0" destOrd="5" presId="urn:microsoft.com/office/officeart/2005/8/layout/list1"/>
    <dgm:cxn modelId="{9AA99DED-34B9-4708-AC0D-9E77878FDC14}" type="presParOf" srcId="{8EB4B820-7D3D-4DD4-BB71-B1F119FD1928}" destId="{43E99B70-2953-4895-86A5-3AA701127214}" srcOrd="0" destOrd="0" presId="urn:microsoft.com/office/officeart/2005/8/layout/list1"/>
    <dgm:cxn modelId="{7976B0D8-C58E-4810-9BCF-26D5E5068306}" type="presParOf" srcId="{43E99B70-2953-4895-86A5-3AA701127214}" destId="{D415BB70-5B0F-4131-B74B-35F8F76F0976}" srcOrd="0" destOrd="0" presId="urn:microsoft.com/office/officeart/2005/8/layout/list1"/>
    <dgm:cxn modelId="{E837CA4B-F208-4205-BBD2-CCBA971CA04C}" type="presParOf" srcId="{43E99B70-2953-4895-86A5-3AA701127214}" destId="{6C2980D4-D4A3-4EF3-98AC-8B03D98DFC3B}" srcOrd="1" destOrd="0" presId="urn:microsoft.com/office/officeart/2005/8/layout/list1"/>
    <dgm:cxn modelId="{319C560C-E561-42BA-9B07-9FDCAF4A4A79}" type="presParOf" srcId="{8EB4B820-7D3D-4DD4-BB71-B1F119FD1928}" destId="{31BF0CFD-7916-495F-BF2E-67099085FF2E}" srcOrd="1" destOrd="0" presId="urn:microsoft.com/office/officeart/2005/8/layout/list1"/>
    <dgm:cxn modelId="{D02BBE79-ABD8-494D-8D7D-1695AA1C3AE0}" type="presParOf" srcId="{8EB4B820-7D3D-4DD4-BB71-B1F119FD1928}" destId="{99D03201-D057-4A2E-8154-82C0F557DF2D}" srcOrd="2"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38791BE-5162-440A-98A6-F35D0CFC1E88}"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s-CO"/>
        </a:p>
      </dgm:t>
    </dgm:pt>
    <dgm:pt modelId="{6B2682E6-5AFA-4604-98B0-4244B968769B}">
      <dgm:prSet phldrT="[Texto]"/>
      <dgm:spPr/>
      <dgm:t>
        <a:bodyPr/>
        <a:lstStyle/>
        <a:p>
          <a:pPr algn="l"/>
          <a:r>
            <a:rPr lang="es-CO" dirty="0" smtClean="0"/>
            <a:t>Ordenamiento de registros</a:t>
          </a:r>
          <a:endParaRPr lang="es-CO" dirty="0"/>
        </a:p>
      </dgm:t>
    </dgm:pt>
    <dgm:pt modelId="{9DC36E9F-7678-4C6E-B50C-A868FDAF2484}" type="parTrans" cxnId="{DEB0BF24-5F6B-4781-9B83-03F1CAD9E049}">
      <dgm:prSet/>
      <dgm:spPr/>
      <dgm:t>
        <a:bodyPr/>
        <a:lstStyle/>
        <a:p>
          <a:endParaRPr lang="es-CO"/>
        </a:p>
      </dgm:t>
    </dgm:pt>
    <dgm:pt modelId="{7624D26A-A529-4A82-93B2-76C62E7AF3BC}" type="sibTrans" cxnId="{DEB0BF24-5F6B-4781-9B83-03F1CAD9E049}">
      <dgm:prSet/>
      <dgm:spPr/>
      <dgm:t>
        <a:bodyPr/>
        <a:lstStyle/>
        <a:p>
          <a:endParaRPr lang="es-CO"/>
        </a:p>
      </dgm:t>
    </dgm:pt>
    <dgm:pt modelId="{112A0067-7886-4B2C-9212-B0C6B89E7066}">
      <dgm:prSet phldrT="[Texto]"/>
      <dgm:spPr/>
      <dgm:t>
        <a:bodyPr/>
        <a:lstStyle/>
        <a:p>
          <a:pPr algn="l"/>
          <a:r>
            <a:rPr lang="en-US" dirty="0" err="1" smtClean="0"/>
            <a:t>Agrupar</a:t>
          </a:r>
          <a:r>
            <a:rPr lang="en-US" dirty="0" smtClean="0"/>
            <a:t> </a:t>
          </a:r>
          <a:r>
            <a:rPr lang="en-US" dirty="0" err="1" smtClean="0"/>
            <a:t>registros</a:t>
          </a:r>
          <a:r>
            <a:rPr lang="en-US" dirty="0" smtClean="0"/>
            <a:t> (group by - having)</a:t>
          </a:r>
          <a:endParaRPr lang="es-CO" dirty="0"/>
        </a:p>
      </dgm:t>
    </dgm:pt>
    <dgm:pt modelId="{611C4108-E436-4F9E-8A86-750FE78BA4E7}" type="parTrans" cxnId="{7DDD930B-FC33-4EB5-AF1A-D72F46DE5FB6}">
      <dgm:prSet/>
      <dgm:spPr/>
      <dgm:t>
        <a:bodyPr/>
        <a:lstStyle/>
        <a:p>
          <a:endParaRPr lang="es-CO"/>
        </a:p>
      </dgm:t>
    </dgm:pt>
    <dgm:pt modelId="{6625C298-8F94-47C8-8163-C616F70F445F}" type="sibTrans" cxnId="{7DDD930B-FC33-4EB5-AF1A-D72F46DE5FB6}">
      <dgm:prSet/>
      <dgm:spPr/>
      <dgm:t>
        <a:bodyPr/>
        <a:lstStyle/>
        <a:p>
          <a:endParaRPr lang="es-CO"/>
        </a:p>
      </dgm:t>
    </dgm:pt>
    <dgm:pt modelId="{B15A5625-41FB-42C9-BE69-3EB17C313FB6}">
      <dgm:prSet phldrT="[Texto]"/>
      <dgm:spPr/>
      <dgm:t>
        <a:bodyPr/>
        <a:lstStyle/>
        <a:p>
          <a:pPr algn="l"/>
          <a:r>
            <a:rPr lang="es-CO" dirty="0" smtClean="0"/>
            <a:t>Búsqueda de patrones (</a:t>
          </a:r>
          <a:r>
            <a:rPr lang="es-CO" dirty="0" err="1" smtClean="0"/>
            <a:t>like</a:t>
          </a:r>
          <a:r>
            <a:rPr lang="es-CO" dirty="0" smtClean="0"/>
            <a:t>)</a:t>
          </a:r>
          <a:endParaRPr lang="es-CO" dirty="0"/>
        </a:p>
      </dgm:t>
    </dgm:pt>
    <dgm:pt modelId="{4FCDFC5B-AA91-419F-BFE1-5080527AEDEE}" type="sibTrans" cxnId="{13D98372-BEE6-4A17-A78B-BBAE8ABC36B7}">
      <dgm:prSet/>
      <dgm:spPr/>
      <dgm:t>
        <a:bodyPr/>
        <a:lstStyle/>
        <a:p>
          <a:endParaRPr lang="es-CO"/>
        </a:p>
      </dgm:t>
    </dgm:pt>
    <dgm:pt modelId="{0E019FFF-2E55-4306-B004-9ACA04C620DB}" type="parTrans" cxnId="{13D98372-BEE6-4A17-A78B-BBAE8ABC36B7}">
      <dgm:prSet/>
      <dgm:spPr/>
      <dgm:t>
        <a:bodyPr/>
        <a:lstStyle/>
        <a:p>
          <a:endParaRPr lang="es-CO"/>
        </a:p>
      </dgm:t>
    </dgm:pt>
    <dgm:pt modelId="{E8E11F0F-C86B-4DA3-BD5B-EB968A3BE50D}">
      <dgm:prSet phldrT="[Texto]"/>
      <dgm:spPr/>
      <dgm:t>
        <a:bodyPr/>
        <a:lstStyle/>
        <a:p>
          <a:pPr algn="l"/>
          <a:r>
            <a:rPr lang="es-CO" dirty="0" smtClean="0"/>
            <a:t>Combinaciones (</a:t>
          </a:r>
          <a:r>
            <a:rPr lang="es-CO" dirty="0" err="1" smtClean="0"/>
            <a:t>inner</a:t>
          </a:r>
          <a:r>
            <a:rPr lang="es-CO" dirty="0" smtClean="0"/>
            <a:t>, </a:t>
          </a:r>
          <a:r>
            <a:rPr lang="es-CO" dirty="0" err="1" smtClean="0"/>
            <a:t>left</a:t>
          </a:r>
          <a:r>
            <a:rPr lang="es-CO" dirty="0" smtClean="0"/>
            <a:t>, </a:t>
          </a:r>
          <a:r>
            <a:rPr lang="es-CO" dirty="0" err="1" smtClean="0"/>
            <a:t>right</a:t>
          </a:r>
          <a:r>
            <a:rPr lang="es-CO" dirty="0" smtClean="0"/>
            <a:t>, full, </a:t>
          </a:r>
          <a:r>
            <a:rPr lang="es-CO" dirty="0" err="1" smtClean="0"/>
            <a:t>cross</a:t>
          </a:r>
          <a:r>
            <a:rPr lang="es-CO" dirty="0" smtClean="0"/>
            <a:t>)</a:t>
          </a:r>
          <a:endParaRPr lang="es-CO" dirty="0"/>
        </a:p>
      </dgm:t>
    </dgm:pt>
    <dgm:pt modelId="{93DBD227-D44D-4116-B606-22B863900FAD}" type="parTrans" cxnId="{05C24F2C-216F-471A-9E2F-829CD05E3326}">
      <dgm:prSet/>
      <dgm:spPr/>
      <dgm:t>
        <a:bodyPr/>
        <a:lstStyle/>
        <a:p>
          <a:endParaRPr lang="es-CO"/>
        </a:p>
      </dgm:t>
    </dgm:pt>
    <dgm:pt modelId="{77728F07-20B2-4CC4-8AF6-C478D94BEE73}" type="sibTrans" cxnId="{05C24F2C-216F-471A-9E2F-829CD05E3326}">
      <dgm:prSet/>
      <dgm:spPr/>
      <dgm:t>
        <a:bodyPr/>
        <a:lstStyle/>
        <a:p>
          <a:endParaRPr lang="es-CO"/>
        </a:p>
      </dgm:t>
    </dgm:pt>
    <dgm:pt modelId="{374713D5-CDE5-436C-8390-A6ECFE570D20}">
      <dgm:prSet phldrT="[Texto]" custT="1"/>
      <dgm:spPr/>
      <dgm:t>
        <a:bodyPr/>
        <a:lstStyle/>
        <a:p>
          <a:r>
            <a:rPr lang="es-CO" sz="3500" b="1" dirty="0" smtClean="0">
              <a:solidFill>
                <a:schemeClr val="bg1"/>
              </a:solidFill>
            </a:rPr>
            <a:t>Trabajar con varias tablas, vistas y funciones</a:t>
          </a:r>
          <a:endParaRPr lang="es-CO" sz="3500" dirty="0">
            <a:solidFill>
              <a:schemeClr val="bg1"/>
            </a:solidFill>
          </a:endParaRPr>
        </a:p>
      </dgm:t>
    </dgm:pt>
    <dgm:pt modelId="{EEE80C49-9884-49D2-A1F2-13A9F8C866C6}" type="parTrans" cxnId="{1B9F80D6-9FCA-4960-8D54-E454E24F3C77}">
      <dgm:prSet/>
      <dgm:spPr/>
      <dgm:t>
        <a:bodyPr/>
        <a:lstStyle/>
        <a:p>
          <a:endParaRPr lang="es-CO"/>
        </a:p>
      </dgm:t>
    </dgm:pt>
    <dgm:pt modelId="{098F4569-FEE3-4911-93ED-C12603AED038}" type="sibTrans" cxnId="{1B9F80D6-9FCA-4960-8D54-E454E24F3C77}">
      <dgm:prSet/>
      <dgm:spPr/>
      <dgm:t>
        <a:bodyPr/>
        <a:lstStyle/>
        <a:p>
          <a:endParaRPr lang="es-CO"/>
        </a:p>
      </dgm:t>
    </dgm:pt>
    <dgm:pt modelId="{519C52FD-D46B-405B-8441-F09FF2D2AF66}">
      <dgm:prSet phldrT="[Texto]"/>
      <dgm:spPr/>
      <dgm:t>
        <a:bodyPr/>
        <a:lstStyle/>
        <a:p>
          <a:pPr algn="l"/>
          <a:r>
            <a:rPr lang="es-CO" dirty="0" smtClean="0"/>
            <a:t>Trabajar con varias tablas</a:t>
          </a:r>
          <a:endParaRPr lang="es-CO" dirty="0"/>
        </a:p>
      </dgm:t>
    </dgm:pt>
    <dgm:pt modelId="{B634B697-AE00-4206-9D43-0A8427818D14}" type="parTrans" cxnId="{885354DE-27E4-48B0-9446-168BFB696DAF}">
      <dgm:prSet/>
      <dgm:spPr/>
      <dgm:t>
        <a:bodyPr/>
        <a:lstStyle/>
        <a:p>
          <a:endParaRPr lang="es-CO"/>
        </a:p>
      </dgm:t>
    </dgm:pt>
    <dgm:pt modelId="{595EE46B-5241-484C-A2F6-AB1FF264556C}" type="sibTrans" cxnId="{885354DE-27E4-48B0-9446-168BFB696DAF}">
      <dgm:prSet/>
      <dgm:spPr/>
      <dgm:t>
        <a:bodyPr/>
        <a:lstStyle/>
        <a:p>
          <a:endParaRPr lang="es-CO"/>
        </a:p>
      </dgm:t>
    </dgm:pt>
    <dgm:pt modelId="{52399183-523B-471D-A9A1-5A8415234130}">
      <dgm:prSet phldrT="[Texto]"/>
      <dgm:spPr/>
      <dgm:t>
        <a:bodyPr/>
        <a:lstStyle/>
        <a:p>
          <a:pPr algn="l"/>
          <a:r>
            <a:rPr lang="es-CO" dirty="0" err="1" smtClean="0"/>
            <a:t>Union</a:t>
          </a:r>
          <a:endParaRPr lang="es-CO" dirty="0"/>
        </a:p>
      </dgm:t>
    </dgm:pt>
    <dgm:pt modelId="{E6588474-AD98-4E8D-9BFF-75079F7A824B}" type="parTrans" cxnId="{E0F37252-F614-44CD-8777-3F8885045F56}">
      <dgm:prSet/>
      <dgm:spPr/>
      <dgm:t>
        <a:bodyPr/>
        <a:lstStyle/>
        <a:p>
          <a:endParaRPr lang="es-CO"/>
        </a:p>
      </dgm:t>
    </dgm:pt>
    <dgm:pt modelId="{9C17B5B3-65EE-4E84-AF51-C92689C7D7DB}" type="sibTrans" cxnId="{E0F37252-F614-44CD-8777-3F8885045F56}">
      <dgm:prSet/>
      <dgm:spPr/>
      <dgm:t>
        <a:bodyPr/>
        <a:lstStyle/>
        <a:p>
          <a:endParaRPr lang="es-CO"/>
        </a:p>
      </dgm:t>
    </dgm:pt>
    <dgm:pt modelId="{D3640C2C-A8B4-49B6-A7B2-E9AFFFDC3830}">
      <dgm:prSet phldrT="[Texto]"/>
      <dgm:spPr/>
      <dgm:t>
        <a:bodyPr/>
        <a:lstStyle/>
        <a:p>
          <a:pPr algn="just"/>
          <a:r>
            <a:rPr lang="es-CO" i="1" dirty="0" smtClean="0">
              <a:solidFill>
                <a:srgbClr val="C00000"/>
              </a:solidFill>
            </a:rPr>
            <a:t>Ejercicio</a:t>
          </a:r>
          <a:endParaRPr lang="es-CO" i="1" dirty="0">
            <a:solidFill>
              <a:srgbClr val="C00000"/>
            </a:solidFill>
          </a:endParaRPr>
        </a:p>
      </dgm:t>
    </dgm:pt>
    <dgm:pt modelId="{5AA26D20-9EA2-49E7-BE27-876E7A396322}" type="parTrans" cxnId="{EFFDD679-1280-4D21-B023-13C86AC5CF80}">
      <dgm:prSet/>
      <dgm:spPr/>
      <dgm:t>
        <a:bodyPr/>
        <a:lstStyle/>
        <a:p>
          <a:endParaRPr lang="es-CO"/>
        </a:p>
      </dgm:t>
    </dgm:pt>
    <dgm:pt modelId="{8B6541F3-9BA6-465C-A2CB-1DE177F312F6}" type="sibTrans" cxnId="{EFFDD679-1280-4D21-B023-13C86AC5CF80}">
      <dgm:prSet/>
      <dgm:spPr/>
      <dgm:t>
        <a:bodyPr/>
        <a:lstStyle/>
        <a:p>
          <a:endParaRPr lang="es-CO"/>
        </a:p>
      </dgm:t>
    </dgm:pt>
    <dgm:pt modelId="{5E5E3E03-10DD-42B3-8F83-1855AF5D3C3F}">
      <dgm:prSet phldrT="[Texto]"/>
      <dgm:spPr/>
      <dgm:t>
        <a:bodyPr/>
        <a:lstStyle/>
        <a:p>
          <a:pPr algn="l"/>
          <a:r>
            <a:rPr lang="es-CO" dirty="0" smtClean="0"/>
            <a:t>Funciones </a:t>
          </a:r>
          <a:r>
            <a:rPr lang="es-CO" dirty="0" err="1" smtClean="0"/>
            <a:t>sql</a:t>
          </a:r>
          <a:r>
            <a:rPr lang="es-CO" dirty="0" smtClean="0"/>
            <a:t> más utilizadas para manejo de texto, matemáticas y de fechas</a:t>
          </a:r>
          <a:endParaRPr lang="es-CO" dirty="0"/>
        </a:p>
      </dgm:t>
    </dgm:pt>
    <dgm:pt modelId="{520E55AA-6ED2-4B3A-AD03-477AE21CF07B}" type="parTrans" cxnId="{96D75FAE-9993-4542-96C4-792145768E6A}">
      <dgm:prSet/>
      <dgm:spPr/>
      <dgm:t>
        <a:bodyPr/>
        <a:lstStyle/>
        <a:p>
          <a:endParaRPr lang="es-CO"/>
        </a:p>
      </dgm:t>
    </dgm:pt>
    <dgm:pt modelId="{67899F40-8557-48DC-9190-C13042E86AC4}" type="sibTrans" cxnId="{96D75FAE-9993-4542-96C4-792145768E6A}">
      <dgm:prSet/>
      <dgm:spPr/>
      <dgm:t>
        <a:bodyPr/>
        <a:lstStyle/>
        <a:p>
          <a:endParaRPr lang="es-CO"/>
        </a:p>
      </dgm:t>
    </dgm:pt>
    <dgm:pt modelId="{8EB4B820-7D3D-4DD4-BB71-B1F119FD1928}" type="pres">
      <dgm:prSet presAssocID="{D38791BE-5162-440A-98A6-F35D0CFC1E88}" presName="linear" presStyleCnt="0">
        <dgm:presLayoutVars>
          <dgm:dir/>
          <dgm:animLvl val="lvl"/>
          <dgm:resizeHandles val="exact"/>
        </dgm:presLayoutVars>
      </dgm:prSet>
      <dgm:spPr/>
      <dgm:t>
        <a:bodyPr/>
        <a:lstStyle/>
        <a:p>
          <a:endParaRPr lang="es-CO"/>
        </a:p>
      </dgm:t>
    </dgm:pt>
    <dgm:pt modelId="{43E99B70-2953-4895-86A5-3AA701127214}" type="pres">
      <dgm:prSet presAssocID="{374713D5-CDE5-436C-8390-A6ECFE570D20}" presName="parentLin" presStyleCnt="0"/>
      <dgm:spPr/>
    </dgm:pt>
    <dgm:pt modelId="{D415BB70-5B0F-4131-B74B-35F8F76F0976}" type="pres">
      <dgm:prSet presAssocID="{374713D5-CDE5-436C-8390-A6ECFE570D20}" presName="parentLeftMargin" presStyleLbl="node1" presStyleIdx="0" presStyleCnt="1"/>
      <dgm:spPr/>
      <dgm:t>
        <a:bodyPr/>
        <a:lstStyle/>
        <a:p>
          <a:endParaRPr lang="es-CO"/>
        </a:p>
      </dgm:t>
    </dgm:pt>
    <dgm:pt modelId="{6C2980D4-D4A3-4EF3-98AC-8B03D98DFC3B}" type="pres">
      <dgm:prSet presAssocID="{374713D5-CDE5-436C-8390-A6ECFE570D20}" presName="parentText" presStyleLbl="node1" presStyleIdx="0" presStyleCnt="1" custScaleX="128433" custScaleY="141297">
        <dgm:presLayoutVars>
          <dgm:chMax val="0"/>
          <dgm:bulletEnabled val="1"/>
        </dgm:presLayoutVars>
      </dgm:prSet>
      <dgm:spPr/>
      <dgm:t>
        <a:bodyPr/>
        <a:lstStyle/>
        <a:p>
          <a:endParaRPr lang="es-CO"/>
        </a:p>
      </dgm:t>
    </dgm:pt>
    <dgm:pt modelId="{31BF0CFD-7916-495F-BF2E-67099085FF2E}" type="pres">
      <dgm:prSet presAssocID="{374713D5-CDE5-436C-8390-A6ECFE570D20}" presName="negativeSpace" presStyleCnt="0"/>
      <dgm:spPr/>
    </dgm:pt>
    <dgm:pt modelId="{99D03201-D057-4A2E-8154-82C0F557DF2D}" type="pres">
      <dgm:prSet presAssocID="{374713D5-CDE5-436C-8390-A6ECFE570D20}" presName="childText" presStyleLbl="conFgAcc1" presStyleIdx="0" presStyleCnt="1">
        <dgm:presLayoutVars>
          <dgm:bulletEnabled val="1"/>
        </dgm:presLayoutVars>
      </dgm:prSet>
      <dgm:spPr/>
      <dgm:t>
        <a:bodyPr/>
        <a:lstStyle/>
        <a:p>
          <a:endParaRPr lang="es-CO"/>
        </a:p>
      </dgm:t>
    </dgm:pt>
  </dgm:ptLst>
  <dgm:cxnLst>
    <dgm:cxn modelId="{DEB0BF24-5F6B-4781-9B83-03F1CAD9E049}" srcId="{374713D5-CDE5-436C-8390-A6ECFE570D20}" destId="{6B2682E6-5AFA-4604-98B0-4244B968769B}" srcOrd="0" destOrd="0" parTransId="{9DC36E9F-7678-4C6E-B50C-A868FDAF2484}" sibTransId="{7624D26A-A529-4A82-93B2-76C62E7AF3BC}"/>
    <dgm:cxn modelId="{FC056052-0E4A-414D-9015-58F3D6532B99}" type="presOf" srcId="{6B2682E6-5AFA-4604-98B0-4244B968769B}" destId="{99D03201-D057-4A2E-8154-82C0F557DF2D}" srcOrd="0" destOrd="0" presId="urn:microsoft.com/office/officeart/2005/8/layout/list1"/>
    <dgm:cxn modelId="{5464D2B3-8752-45D1-BB6A-4AC10005CF43}" type="presOf" srcId="{374713D5-CDE5-436C-8390-A6ECFE570D20}" destId="{D415BB70-5B0F-4131-B74B-35F8F76F0976}" srcOrd="0" destOrd="0" presId="urn:microsoft.com/office/officeart/2005/8/layout/list1"/>
    <dgm:cxn modelId="{13D98372-BEE6-4A17-A78B-BBAE8ABC36B7}" srcId="{374713D5-CDE5-436C-8390-A6ECFE570D20}" destId="{B15A5625-41FB-42C9-BE69-3EB17C313FB6}" srcOrd="1" destOrd="0" parTransId="{0E019FFF-2E55-4306-B004-9ACA04C620DB}" sibTransId="{4FCDFC5B-AA91-419F-BFE1-5080527AEDEE}"/>
    <dgm:cxn modelId="{971E0D07-006B-4228-9ECB-CAF67A57EE37}" type="presOf" srcId="{5E5E3E03-10DD-42B3-8F83-1855AF5D3C3F}" destId="{99D03201-D057-4A2E-8154-82C0F557DF2D}" srcOrd="0" destOrd="2" presId="urn:microsoft.com/office/officeart/2005/8/layout/list1"/>
    <dgm:cxn modelId="{F9F74C09-D3D7-48F7-9F8D-C41F7BFC3748}" type="presOf" srcId="{B15A5625-41FB-42C9-BE69-3EB17C313FB6}" destId="{99D03201-D057-4A2E-8154-82C0F557DF2D}" srcOrd="0" destOrd="1" presId="urn:microsoft.com/office/officeart/2005/8/layout/list1"/>
    <dgm:cxn modelId="{6F92F0C9-6090-43E8-B260-6E1C8270DB9C}" type="presOf" srcId="{519C52FD-D46B-405B-8441-F09FF2D2AF66}" destId="{99D03201-D057-4A2E-8154-82C0F557DF2D}" srcOrd="0" destOrd="4" presId="urn:microsoft.com/office/officeart/2005/8/layout/list1"/>
    <dgm:cxn modelId="{05C24F2C-216F-471A-9E2F-829CD05E3326}" srcId="{374713D5-CDE5-436C-8390-A6ECFE570D20}" destId="{E8E11F0F-C86B-4DA3-BD5B-EB968A3BE50D}" srcOrd="5" destOrd="0" parTransId="{93DBD227-D44D-4116-B606-22B863900FAD}" sibTransId="{77728F07-20B2-4CC4-8AF6-C478D94BEE73}"/>
    <dgm:cxn modelId="{E0F37252-F614-44CD-8777-3F8885045F56}" srcId="{374713D5-CDE5-436C-8390-A6ECFE570D20}" destId="{52399183-523B-471D-A9A1-5A8415234130}" srcOrd="6" destOrd="0" parTransId="{E6588474-AD98-4E8D-9BFF-75079F7A824B}" sibTransId="{9C17B5B3-65EE-4E84-AF51-C92689C7D7DB}"/>
    <dgm:cxn modelId="{0C9D935B-44A9-461A-96A1-5EE9237B5F1D}" type="presOf" srcId="{D38791BE-5162-440A-98A6-F35D0CFC1E88}" destId="{8EB4B820-7D3D-4DD4-BB71-B1F119FD1928}" srcOrd="0" destOrd="0" presId="urn:microsoft.com/office/officeart/2005/8/layout/list1"/>
    <dgm:cxn modelId="{4C323FDB-0AD3-4674-8E37-A3A10A2EB0A7}" type="presOf" srcId="{112A0067-7886-4B2C-9212-B0C6B89E7066}" destId="{99D03201-D057-4A2E-8154-82C0F557DF2D}" srcOrd="0" destOrd="3" presId="urn:microsoft.com/office/officeart/2005/8/layout/list1"/>
    <dgm:cxn modelId="{885354DE-27E4-48B0-9446-168BFB696DAF}" srcId="{374713D5-CDE5-436C-8390-A6ECFE570D20}" destId="{519C52FD-D46B-405B-8441-F09FF2D2AF66}" srcOrd="4" destOrd="0" parTransId="{B634B697-AE00-4206-9D43-0A8427818D14}" sibTransId="{595EE46B-5241-484C-A2F6-AB1FF264556C}"/>
    <dgm:cxn modelId="{96D75FAE-9993-4542-96C4-792145768E6A}" srcId="{374713D5-CDE5-436C-8390-A6ECFE570D20}" destId="{5E5E3E03-10DD-42B3-8F83-1855AF5D3C3F}" srcOrd="2" destOrd="0" parTransId="{520E55AA-6ED2-4B3A-AD03-477AE21CF07B}" sibTransId="{67899F40-8557-48DC-9190-C13042E86AC4}"/>
    <dgm:cxn modelId="{7DDD930B-FC33-4EB5-AF1A-D72F46DE5FB6}" srcId="{374713D5-CDE5-436C-8390-A6ECFE570D20}" destId="{112A0067-7886-4B2C-9212-B0C6B89E7066}" srcOrd="3" destOrd="0" parTransId="{611C4108-E436-4F9E-8A86-750FE78BA4E7}" sibTransId="{6625C298-8F94-47C8-8163-C616F70F445F}"/>
    <dgm:cxn modelId="{D403B48E-A495-4802-A15F-D099DCDD64A6}" type="presOf" srcId="{374713D5-CDE5-436C-8390-A6ECFE570D20}" destId="{6C2980D4-D4A3-4EF3-98AC-8B03D98DFC3B}" srcOrd="1" destOrd="0" presId="urn:microsoft.com/office/officeart/2005/8/layout/list1"/>
    <dgm:cxn modelId="{FA5B76E4-30F3-45B4-B880-91FE414A7CBA}" type="presOf" srcId="{52399183-523B-471D-A9A1-5A8415234130}" destId="{99D03201-D057-4A2E-8154-82C0F557DF2D}" srcOrd="0" destOrd="6" presId="urn:microsoft.com/office/officeart/2005/8/layout/list1"/>
    <dgm:cxn modelId="{1B9F80D6-9FCA-4960-8D54-E454E24F3C77}" srcId="{D38791BE-5162-440A-98A6-F35D0CFC1E88}" destId="{374713D5-CDE5-436C-8390-A6ECFE570D20}" srcOrd="0" destOrd="0" parTransId="{EEE80C49-9884-49D2-A1F2-13A9F8C866C6}" sibTransId="{098F4569-FEE3-4911-93ED-C12603AED038}"/>
    <dgm:cxn modelId="{C1733391-0250-46F2-B733-4250F8A93A0A}" type="presOf" srcId="{E8E11F0F-C86B-4DA3-BD5B-EB968A3BE50D}" destId="{99D03201-D057-4A2E-8154-82C0F557DF2D}" srcOrd="0" destOrd="5" presId="urn:microsoft.com/office/officeart/2005/8/layout/list1"/>
    <dgm:cxn modelId="{EFFDD679-1280-4D21-B023-13C86AC5CF80}" srcId="{374713D5-CDE5-436C-8390-A6ECFE570D20}" destId="{D3640C2C-A8B4-49B6-A7B2-E9AFFFDC3830}" srcOrd="7" destOrd="0" parTransId="{5AA26D20-9EA2-49E7-BE27-876E7A396322}" sibTransId="{8B6541F3-9BA6-465C-A2CB-1DE177F312F6}"/>
    <dgm:cxn modelId="{0FD3DCE6-4368-44B8-A0B8-487082B49012}" type="presOf" srcId="{D3640C2C-A8B4-49B6-A7B2-E9AFFFDC3830}" destId="{99D03201-D057-4A2E-8154-82C0F557DF2D}" srcOrd="0" destOrd="7" presId="urn:microsoft.com/office/officeart/2005/8/layout/list1"/>
    <dgm:cxn modelId="{C8F517F9-DBC6-4732-951B-8D3A3E00A13F}" type="presParOf" srcId="{8EB4B820-7D3D-4DD4-BB71-B1F119FD1928}" destId="{43E99B70-2953-4895-86A5-3AA701127214}" srcOrd="0" destOrd="0" presId="urn:microsoft.com/office/officeart/2005/8/layout/list1"/>
    <dgm:cxn modelId="{A0EA9746-9ED0-4316-8E06-1209B6E56317}" type="presParOf" srcId="{43E99B70-2953-4895-86A5-3AA701127214}" destId="{D415BB70-5B0F-4131-B74B-35F8F76F0976}" srcOrd="0" destOrd="0" presId="urn:microsoft.com/office/officeart/2005/8/layout/list1"/>
    <dgm:cxn modelId="{74999773-7D69-45E1-9E97-AE3449AE00C5}" type="presParOf" srcId="{43E99B70-2953-4895-86A5-3AA701127214}" destId="{6C2980D4-D4A3-4EF3-98AC-8B03D98DFC3B}" srcOrd="1" destOrd="0" presId="urn:microsoft.com/office/officeart/2005/8/layout/list1"/>
    <dgm:cxn modelId="{3579DE10-7D62-4424-9352-4891D7B18C8A}" type="presParOf" srcId="{8EB4B820-7D3D-4DD4-BB71-B1F119FD1928}" destId="{31BF0CFD-7916-495F-BF2E-67099085FF2E}" srcOrd="1" destOrd="0" presId="urn:microsoft.com/office/officeart/2005/8/layout/list1"/>
    <dgm:cxn modelId="{6391AC0E-3876-41FF-ABA2-932DA6B1EEEC}" type="presParOf" srcId="{8EB4B820-7D3D-4DD4-BB71-B1F119FD1928}" destId="{99D03201-D057-4A2E-8154-82C0F557DF2D}" srcOrd="2"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38791BE-5162-440A-98A6-F35D0CFC1E88}"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s-CO"/>
        </a:p>
      </dgm:t>
    </dgm:pt>
    <dgm:pt modelId="{6B2682E6-5AFA-4604-98B0-4244B968769B}">
      <dgm:prSet phldrT="[Texto]"/>
      <dgm:spPr/>
      <dgm:t>
        <a:bodyPr/>
        <a:lstStyle/>
        <a:p>
          <a:pPr algn="l"/>
          <a:r>
            <a:rPr lang="es-CO" dirty="0" smtClean="0"/>
            <a:t>Agregar y eliminar campos ( alter </a:t>
          </a:r>
          <a:r>
            <a:rPr lang="es-CO" dirty="0" err="1" smtClean="0"/>
            <a:t>table</a:t>
          </a:r>
          <a:r>
            <a:rPr lang="es-CO" dirty="0" smtClean="0"/>
            <a:t> - </a:t>
          </a:r>
          <a:r>
            <a:rPr lang="es-CO" dirty="0" err="1" smtClean="0"/>
            <a:t>add</a:t>
          </a:r>
          <a:r>
            <a:rPr lang="es-CO" dirty="0" smtClean="0"/>
            <a:t> - </a:t>
          </a:r>
          <a:r>
            <a:rPr lang="es-CO" dirty="0" err="1" smtClean="0"/>
            <a:t>drop</a:t>
          </a:r>
          <a:r>
            <a:rPr lang="es-CO" dirty="0" smtClean="0"/>
            <a:t>)</a:t>
          </a:r>
          <a:endParaRPr lang="es-CO" dirty="0"/>
        </a:p>
      </dgm:t>
    </dgm:pt>
    <dgm:pt modelId="{9DC36E9F-7678-4C6E-B50C-A868FDAF2484}" type="parTrans" cxnId="{DEB0BF24-5F6B-4781-9B83-03F1CAD9E049}">
      <dgm:prSet/>
      <dgm:spPr/>
      <dgm:t>
        <a:bodyPr/>
        <a:lstStyle/>
        <a:p>
          <a:endParaRPr lang="es-CO"/>
        </a:p>
      </dgm:t>
    </dgm:pt>
    <dgm:pt modelId="{7624D26A-A529-4A82-93B2-76C62E7AF3BC}" type="sibTrans" cxnId="{DEB0BF24-5F6B-4781-9B83-03F1CAD9E049}">
      <dgm:prSet/>
      <dgm:spPr/>
      <dgm:t>
        <a:bodyPr/>
        <a:lstStyle/>
        <a:p>
          <a:endParaRPr lang="es-CO"/>
        </a:p>
      </dgm:t>
    </dgm:pt>
    <dgm:pt modelId="{112A0067-7886-4B2C-9212-B0C6B89E7066}">
      <dgm:prSet phldrT="[Texto]"/>
      <dgm:spPr/>
      <dgm:t>
        <a:bodyPr/>
        <a:lstStyle/>
        <a:p>
          <a:pPr algn="l"/>
          <a:r>
            <a:rPr lang="es-CO" dirty="0" smtClean="0"/>
            <a:t>Vistas</a:t>
          </a:r>
          <a:endParaRPr lang="es-CO" dirty="0"/>
        </a:p>
      </dgm:t>
    </dgm:pt>
    <dgm:pt modelId="{611C4108-E436-4F9E-8A86-750FE78BA4E7}" type="parTrans" cxnId="{7DDD930B-FC33-4EB5-AF1A-D72F46DE5FB6}">
      <dgm:prSet/>
      <dgm:spPr/>
      <dgm:t>
        <a:bodyPr/>
        <a:lstStyle/>
        <a:p>
          <a:endParaRPr lang="es-CO"/>
        </a:p>
      </dgm:t>
    </dgm:pt>
    <dgm:pt modelId="{6625C298-8F94-47C8-8163-C616F70F445F}" type="sibTrans" cxnId="{7DDD930B-FC33-4EB5-AF1A-D72F46DE5FB6}">
      <dgm:prSet/>
      <dgm:spPr/>
      <dgm:t>
        <a:bodyPr/>
        <a:lstStyle/>
        <a:p>
          <a:endParaRPr lang="es-CO"/>
        </a:p>
      </dgm:t>
    </dgm:pt>
    <dgm:pt modelId="{B15A5625-41FB-42C9-BE69-3EB17C313FB6}">
      <dgm:prSet phldrT="[Texto]"/>
      <dgm:spPr/>
      <dgm:t>
        <a:bodyPr/>
        <a:lstStyle/>
        <a:p>
          <a:pPr algn="l"/>
          <a:r>
            <a:rPr lang="es-CO" dirty="0" err="1" smtClean="0"/>
            <a:t>Subconsultas</a:t>
          </a:r>
          <a:endParaRPr lang="es-CO" dirty="0"/>
        </a:p>
      </dgm:t>
    </dgm:pt>
    <dgm:pt modelId="{4FCDFC5B-AA91-419F-BFE1-5080527AEDEE}" type="sibTrans" cxnId="{13D98372-BEE6-4A17-A78B-BBAE8ABC36B7}">
      <dgm:prSet/>
      <dgm:spPr/>
      <dgm:t>
        <a:bodyPr/>
        <a:lstStyle/>
        <a:p>
          <a:endParaRPr lang="es-CO"/>
        </a:p>
      </dgm:t>
    </dgm:pt>
    <dgm:pt modelId="{0E019FFF-2E55-4306-B004-9ACA04C620DB}" type="parTrans" cxnId="{13D98372-BEE6-4A17-A78B-BBAE8ABC36B7}">
      <dgm:prSet/>
      <dgm:spPr/>
      <dgm:t>
        <a:bodyPr/>
        <a:lstStyle/>
        <a:p>
          <a:endParaRPr lang="es-CO"/>
        </a:p>
      </dgm:t>
    </dgm:pt>
    <dgm:pt modelId="{E8E11F0F-C86B-4DA3-BD5B-EB968A3BE50D}">
      <dgm:prSet phldrT="[Texto]"/>
      <dgm:spPr/>
      <dgm:t>
        <a:bodyPr/>
        <a:lstStyle/>
        <a:p>
          <a:pPr algn="l"/>
          <a:r>
            <a:rPr lang="es-CO" dirty="0" smtClean="0"/>
            <a:t>Crear Funciones</a:t>
          </a:r>
          <a:endParaRPr lang="es-CO" dirty="0"/>
        </a:p>
      </dgm:t>
    </dgm:pt>
    <dgm:pt modelId="{93DBD227-D44D-4116-B606-22B863900FAD}" type="parTrans" cxnId="{05C24F2C-216F-471A-9E2F-829CD05E3326}">
      <dgm:prSet/>
      <dgm:spPr/>
      <dgm:t>
        <a:bodyPr/>
        <a:lstStyle/>
        <a:p>
          <a:endParaRPr lang="es-CO"/>
        </a:p>
      </dgm:t>
    </dgm:pt>
    <dgm:pt modelId="{77728F07-20B2-4CC4-8AF6-C478D94BEE73}" type="sibTrans" cxnId="{05C24F2C-216F-471A-9E2F-829CD05E3326}">
      <dgm:prSet/>
      <dgm:spPr/>
      <dgm:t>
        <a:bodyPr/>
        <a:lstStyle/>
        <a:p>
          <a:endParaRPr lang="es-CO"/>
        </a:p>
      </dgm:t>
    </dgm:pt>
    <dgm:pt modelId="{374713D5-CDE5-436C-8390-A6ECFE570D20}">
      <dgm:prSet phldrT="[Texto]" custT="1"/>
      <dgm:spPr/>
      <dgm:t>
        <a:bodyPr/>
        <a:lstStyle/>
        <a:p>
          <a:r>
            <a:rPr lang="es-CO" sz="3500" b="1" dirty="0" smtClean="0">
              <a:solidFill>
                <a:schemeClr val="bg1"/>
              </a:solidFill>
            </a:rPr>
            <a:t>Trabajar con varias tablas, vistas y funciones</a:t>
          </a:r>
          <a:endParaRPr lang="es-CO" sz="3500" dirty="0">
            <a:solidFill>
              <a:schemeClr val="bg1"/>
            </a:solidFill>
          </a:endParaRPr>
        </a:p>
      </dgm:t>
    </dgm:pt>
    <dgm:pt modelId="{EEE80C49-9884-49D2-A1F2-13A9F8C866C6}" type="parTrans" cxnId="{1B9F80D6-9FCA-4960-8D54-E454E24F3C77}">
      <dgm:prSet/>
      <dgm:spPr/>
      <dgm:t>
        <a:bodyPr/>
        <a:lstStyle/>
        <a:p>
          <a:endParaRPr lang="es-CO"/>
        </a:p>
      </dgm:t>
    </dgm:pt>
    <dgm:pt modelId="{098F4569-FEE3-4911-93ED-C12603AED038}" type="sibTrans" cxnId="{1B9F80D6-9FCA-4960-8D54-E454E24F3C77}">
      <dgm:prSet/>
      <dgm:spPr/>
      <dgm:t>
        <a:bodyPr/>
        <a:lstStyle/>
        <a:p>
          <a:endParaRPr lang="es-CO"/>
        </a:p>
      </dgm:t>
    </dgm:pt>
    <dgm:pt modelId="{519C52FD-D46B-405B-8441-F09FF2D2AF66}">
      <dgm:prSet phldrT="[Texto]"/>
      <dgm:spPr/>
      <dgm:t>
        <a:bodyPr/>
        <a:lstStyle/>
        <a:p>
          <a:pPr algn="l"/>
          <a:r>
            <a:rPr lang="es-CO" dirty="0" smtClean="0"/>
            <a:t>Vistas modificar (alter </a:t>
          </a:r>
          <a:r>
            <a:rPr lang="es-CO" dirty="0" err="1" smtClean="0"/>
            <a:t>view</a:t>
          </a:r>
          <a:r>
            <a:rPr lang="es-CO" dirty="0" smtClean="0"/>
            <a:t>)</a:t>
          </a:r>
          <a:endParaRPr lang="es-CO" dirty="0"/>
        </a:p>
      </dgm:t>
    </dgm:pt>
    <dgm:pt modelId="{B634B697-AE00-4206-9D43-0A8427818D14}" type="parTrans" cxnId="{885354DE-27E4-48B0-9446-168BFB696DAF}">
      <dgm:prSet/>
      <dgm:spPr/>
      <dgm:t>
        <a:bodyPr/>
        <a:lstStyle/>
        <a:p>
          <a:endParaRPr lang="es-CO"/>
        </a:p>
      </dgm:t>
    </dgm:pt>
    <dgm:pt modelId="{595EE46B-5241-484C-A2F6-AB1FF264556C}" type="sibTrans" cxnId="{885354DE-27E4-48B0-9446-168BFB696DAF}">
      <dgm:prSet/>
      <dgm:spPr/>
      <dgm:t>
        <a:bodyPr/>
        <a:lstStyle/>
        <a:p>
          <a:endParaRPr lang="es-CO"/>
        </a:p>
      </dgm:t>
    </dgm:pt>
    <dgm:pt modelId="{D3640C2C-A8B4-49B6-A7B2-E9AFFFDC3830}">
      <dgm:prSet phldrT="[Texto]"/>
      <dgm:spPr/>
      <dgm:t>
        <a:bodyPr/>
        <a:lstStyle/>
        <a:p>
          <a:pPr algn="just"/>
          <a:r>
            <a:rPr lang="es-CO" i="1" dirty="0" smtClean="0">
              <a:solidFill>
                <a:srgbClr val="C00000"/>
              </a:solidFill>
            </a:rPr>
            <a:t>Ejercicio</a:t>
          </a:r>
          <a:endParaRPr lang="es-CO" i="1" dirty="0">
            <a:solidFill>
              <a:srgbClr val="C00000"/>
            </a:solidFill>
          </a:endParaRPr>
        </a:p>
      </dgm:t>
    </dgm:pt>
    <dgm:pt modelId="{5AA26D20-9EA2-49E7-BE27-876E7A396322}" type="parTrans" cxnId="{EFFDD679-1280-4D21-B023-13C86AC5CF80}">
      <dgm:prSet/>
      <dgm:spPr/>
      <dgm:t>
        <a:bodyPr/>
        <a:lstStyle/>
        <a:p>
          <a:endParaRPr lang="es-CO"/>
        </a:p>
      </dgm:t>
    </dgm:pt>
    <dgm:pt modelId="{8B6541F3-9BA6-465C-A2CB-1DE177F312F6}" type="sibTrans" cxnId="{EFFDD679-1280-4D21-B023-13C86AC5CF80}">
      <dgm:prSet/>
      <dgm:spPr/>
      <dgm:t>
        <a:bodyPr/>
        <a:lstStyle/>
        <a:p>
          <a:endParaRPr lang="es-CO"/>
        </a:p>
      </dgm:t>
    </dgm:pt>
    <dgm:pt modelId="{8EB4B820-7D3D-4DD4-BB71-B1F119FD1928}" type="pres">
      <dgm:prSet presAssocID="{D38791BE-5162-440A-98A6-F35D0CFC1E88}" presName="linear" presStyleCnt="0">
        <dgm:presLayoutVars>
          <dgm:dir/>
          <dgm:animLvl val="lvl"/>
          <dgm:resizeHandles val="exact"/>
        </dgm:presLayoutVars>
      </dgm:prSet>
      <dgm:spPr/>
      <dgm:t>
        <a:bodyPr/>
        <a:lstStyle/>
        <a:p>
          <a:endParaRPr lang="es-CO"/>
        </a:p>
      </dgm:t>
    </dgm:pt>
    <dgm:pt modelId="{43E99B70-2953-4895-86A5-3AA701127214}" type="pres">
      <dgm:prSet presAssocID="{374713D5-CDE5-436C-8390-A6ECFE570D20}" presName="parentLin" presStyleCnt="0"/>
      <dgm:spPr/>
    </dgm:pt>
    <dgm:pt modelId="{D415BB70-5B0F-4131-B74B-35F8F76F0976}" type="pres">
      <dgm:prSet presAssocID="{374713D5-CDE5-436C-8390-A6ECFE570D20}" presName="parentLeftMargin" presStyleLbl="node1" presStyleIdx="0" presStyleCnt="1"/>
      <dgm:spPr/>
      <dgm:t>
        <a:bodyPr/>
        <a:lstStyle/>
        <a:p>
          <a:endParaRPr lang="es-CO"/>
        </a:p>
      </dgm:t>
    </dgm:pt>
    <dgm:pt modelId="{6C2980D4-D4A3-4EF3-98AC-8B03D98DFC3B}" type="pres">
      <dgm:prSet presAssocID="{374713D5-CDE5-436C-8390-A6ECFE570D20}" presName="parentText" presStyleLbl="node1" presStyleIdx="0" presStyleCnt="1" custScaleX="128433" custScaleY="132549">
        <dgm:presLayoutVars>
          <dgm:chMax val="0"/>
          <dgm:bulletEnabled val="1"/>
        </dgm:presLayoutVars>
      </dgm:prSet>
      <dgm:spPr/>
      <dgm:t>
        <a:bodyPr/>
        <a:lstStyle/>
        <a:p>
          <a:endParaRPr lang="es-CO"/>
        </a:p>
      </dgm:t>
    </dgm:pt>
    <dgm:pt modelId="{31BF0CFD-7916-495F-BF2E-67099085FF2E}" type="pres">
      <dgm:prSet presAssocID="{374713D5-CDE5-436C-8390-A6ECFE570D20}" presName="negativeSpace" presStyleCnt="0"/>
      <dgm:spPr/>
    </dgm:pt>
    <dgm:pt modelId="{99D03201-D057-4A2E-8154-82C0F557DF2D}" type="pres">
      <dgm:prSet presAssocID="{374713D5-CDE5-436C-8390-A6ECFE570D20}" presName="childText" presStyleLbl="conFgAcc1" presStyleIdx="0" presStyleCnt="1" custLinFactNeighborX="-1760">
        <dgm:presLayoutVars>
          <dgm:bulletEnabled val="1"/>
        </dgm:presLayoutVars>
      </dgm:prSet>
      <dgm:spPr/>
      <dgm:t>
        <a:bodyPr/>
        <a:lstStyle/>
        <a:p>
          <a:endParaRPr lang="es-CO"/>
        </a:p>
      </dgm:t>
    </dgm:pt>
  </dgm:ptLst>
  <dgm:cxnLst>
    <dgm:cxn modelId="{DEB0BF24-5F6B-4781-9B83-03F1CAD9E049}" srcId="{374713D5-CDE5-436C-8390-A6ECFE570D20}" destId="{6B2682E6-5AFA-4604-98B0-4244B968769B}" srcOrd="0" destOrd="0" parTransId="{9DC36E9F-7678-4C6E-B50C-A868FDAF2484}" sibTransId="{7624D26A-A529-4A82-93B2-76C62E7AF3BC}"/>
    <dgm:cxn modelId="{7A594622-2B5D-4F01-8FA4-E822B9947599}" type="presOf" srcId="{519C52FD-D46B-405B-8441-F09FF2D2AF66}" destId="{99D03201-D057-4A2E-8154-82C0F557DF2D}" srcOrd="0" destOrd="3" presId="urn:microsoft.com/office/officeart/2005/8/layout/list1"/>
    <dgm:cxn modelId="{13D98372-BEE6-4A17-A78B-BBAE8ABC36B7}" srcId="{374713D5-CDE5-436C-8390-A6ECFE570D20}" destId="{B15A5625-41FB-42C9-BE69-3EB17C313FB6}" srcOrd="1" destOrd="0" parTransId="{0E019FFF-2E55-4306-B004-9ACA04C620DB}" sibTransId="{4FCDFC5B-AA91-419F-BFE1-5080527AEDEE}"/>
    <dgm:cxn modelId="{6087D066-DF41-46FC-AC08-246FAD1ECB12}" type="presOf" srcId="{112A0067-7886-4B2C-9212-B0C6B89E7066}" destId="{99D03201-D057-4A2E-8154-82C0F557DF2D}" srcOrd="0" destOrd="2" presId="urn:microsoft.com/office/officeart/2005/8/layout/list1"/>
    <dgm:cxn modelId="{8B9F9945-8E6F-4FCB-A76C-F1D290D4D31F}" type="presOf" srcId="{E8E11F0F-C86B-4DA3-BD5B-EB968A3BE50D}" destId="{99D03201-D057-4A2E-8154-82C0F557DF2D}" srcOrd="0" destOrd="4" presId="urn:microsoft.com/office/officeart/2005/8/layout/list1"/>
    <dgm:cxn modelId="{05C24F2C-216F-471A-9E2F-829CD05E3326}" srcId="{374713D5-CDE5-436C-8390-A6ECFE570D20}" destId="{E8E11F0F-C86B-4DA3-BD5B-EB968A3BE50D}" srcOrd="4" destOrd="0" parTransId="{93DBD227-D44D-4116-B606-22B863900FAD}" sibTransId="{77728F07-20B2-4CC4-8AF6-C478D94BEE73}"/>
    <dgm:cxn modelId="{F9EC0057-8E1C-4EFA-9BB4-6ECFFA4A7C70}" type="presOf" srcId="{6B2682E6-5AFA-4604-98B0-4244B968769B}" destId="{99D03201-D057-4A2E-8154-82C0F557DF2D}" srcOrd="0" destOrd="0" presId="urn:microsoft.com/office/officeart/2005/8/layout/list1"/>
    <dgm:cxn modelId="{7307F8AA-05F4-4E42-88A6-227C51F18573}" type="presOf" srcId="{D38791BE-5162-440A-98A6-F35D0CFC1E88}" destId="{8EB4B820-7D3D-4DD4-BB71-B1F119FD1928}" srcOrd="0" destOrd="0" presId="urn:microsoft.com/office/officeart/2005/8/layout/list1"/>
    <dgm:cxn modelId="{885354DE-27E4-48B0-9446-168BFB696DAF}" srcId="{374713D5-CDE5-436C-8390-A6ECFE570D20}" destId="{519C52FD-D46B-405B-8441-F09FF2D2AF66}" srcOrd="3" destOrd="0" parTransId="{B634B697-AE00-4206-9D43-0A8427818D14}" sibTransId="{595EE46B-5241-484C-A2F6-AB1FF264556C}"/>
    <dgm:cxn modelId="{78A7E3D9-10E3-4AD7-891F-D00FDE6C0C7A}" type="presOf" srcId="{374713D5-CDE5-436C-8390-A6ECFE570D20}" destId="{D415BB70-5B0F-4131-B74B-35F8F76F0976}" srcOrd="0" destOrd="0" presId="urn:microsoft.com/office/officeart/2005/8/layout/list1"/>
    <dgm:cxn modelId="{7DDD930B-FC33-4EB5-AF1A-D72F46DE5FB6}" srcId="{374713D5-CDE5-436C-8390-A6ECFE570D20}" destId="{112A0067-7886-4B2C-9212-B0C6B89E7066}" srcOrd="2" destOrd="0" parTransId="{611C4108-E436-4F9E-8A86-750FE78BA4E7}" sibTransId="{6625C298-8F94-47C8-8163-C616F70F445F}"/>
    <dgm:cxn modelId="{1B9F80D6-9FCA-4960-8D54-E454E24F3C77}" srcId="{D38791BE-5162-440A-98A6-F35D0CFC1E88}" destId="{374713D5-CDE5-436C-8390-A6ECFE570D20}" srcOrd="0" destOrd="0" parTransId="{EEE80C49-9884-49D2-A1F2-13A9F8C866C6}" sibTransId="{098F4569-FEE3-4911-93ED-C12603AED038}"/>
    <dgm:cxn modelId="{28ADC7BD-B5C6-4DD0-97C1-77EB6A7ED25D}" type="presOf" srcId="{B15A5625-41FB-42C9-BE69-3EB17C313FB6}" destId="{99D03201-D057-4A2E-8154-82C0F557DF2D}" srcOrd="0" destOrd="1" presId="urn:microsoft.com/office/officeart/2005/8/layout/list1"/>
    <dgm:cxn modelId="{D33F7F5C-FF4F-4DE9-AA2F-332E89091D3E}" type="presOf" srcId="{D3640C2C-A8B4-49B6-A7B2-E9AFFFDC3830}" destId="{99D03201-D057-4A2E-8154-82C0F557DF2D}" srcOrd="0" destOrd="5" presId="urn:microsoft.com/office/officeart/2005/8/layout/list1"/>
    <dgm:cxn modelId="{EFFDD679-1280-4D21-B023-13C86AC5CF80}" srcId="{374713D5-CDE5-436C-8390-A6ECFE570D20}" destId="{D3640C2C-A8B4-49B6-A7B2-E9AFFFDC3830}" srcOrd="5" destOrd="0" parTransId="{5AA26D20-9EA2-49E7-BE27-876E7A396322}" sibTransId="{8B6541F3-9BA6-465C-A2CB-1DE177F312F6}"/>
    <dgm:cxn modelId="{8ED4136D-4853-45CF-85DB-5DFFA9C265AF}" type="presOf" srcId="{374713D5-CDE5-436C-8390-A6ECFE570D20}" destId="{6C2980D4-D4A3-4EF3-98AC-8B03D98DFC3B}" srcOrd="1" destOrd="0" presId="urn:microsoft.com/office/officeart/2005/8/layout/list1"/>
    <dgm:cxn modelId="{71287CEB-AAF0-400C-B60E-41F3FE41A772}" type="presParOf" srcId="{8EB4B820-7D3D-4DD4-BB71-B1F119FD1928}" destId="{43E99B70-2953-4895-86A5-3AA701127214}" srcOrd="0" destOrd="0" presId="urn:microsoft.com/office/officeart/2005/8/layout/list1"/>
    <dgm:cxn modelId="{F255C4D4-FDA0-43FF-A878-48CE81D95FFD}" type="presParOf" srcId="{43E99B70-2953-4895-86A5-3AA701127214}" destId="{D415BB70-5B0F-4131-B74B-35F8F76F0976}" srcOrd="0" destOrd="0" presId="urn:microsoft.com/office/officeart/2005/8/layout/list1"/>
    <dgm:cxn modelId="{CC83FB3C-6F6C-4217-B859-470B26C42C52}" type="presParOf" srcId="{43E99B70-2953-4895-86A5-3AA701127214}" destId="{6C2980D4-D4A3-4EF3-98AC-8B03D98DFC3B}" srcOrd="1" destOrd="0" presId="urn:microsoft.com/office/officeart/2005/8/layout/list1"/>
    <dgm:cxn modelId="{899F1125-7142-469D-8CFA-DEBBE4B9A116}" type="presParOf" srcId="{8EB4B820-7D3D-4DD4-BB71-B1F119FD1928}" destId="{31BF0CFD-7916-495F-BF2E-67099085FF2E}" srcOrd="1" destOrd="0" presId="urn:microsoft.com/office/officeart/2005/8/layout/list1"/>
    <dgm:cxn modelId="{789371F2-F64F-4E49-B0EC-E3B3F6D57138}" type="presParOf" srcId="{8EB4B820-7D3D-4DD4-BB71-B1F119FD1928}" destId="{99D03201-D057-4A2E-8154-82C0F557DF2D}" srcOrd="2"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D38791BE-5162-440A-98A6-F35D0CFC1E88}"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s-CO"/>
        </a:p>
      </dgm:t>
    </dgm:pt>
    <dgm:pt modelId="{6B2682E6-5AFA-4604-98B0-4244B968769B}">
      <dgm:prSet phldrT="[Texto]"/>
      <dgm:spPr/>
      <dgm:t>
        <a:bodyPr/>
        <a:lstStyle/>
        <a:p>
          <a:pPr algn="l"/>
          <a:r>
            <a:rPr lang="es-CO" dirty="0" smtClean="0"/>
            <a:t>Definición</a:t>
          </a:r>
          <a:endParaRPr lang="es-CO" dirty="0"/>
        </a:p>
      </dgm:t>
    </dgm:pt>
    <dgm:pt modelId="{9DC36E9F-7678-4C6E-B50C-A868FDAF2484}" type="parTrans" cxnId="{DEB0BF24-5F6B-4781-9B83-03F1CAD9E049}">
      <dgm:prSet/>
      <dgm:spPr/>
      <dgm:t>
        <a:bodyPr/>
        <a:lstStyle/>
        <a:p>
          <a:endParaRPr lang="es-CO"/>
        </a:p>
      </dgm:t>
    </dgm:pt>
    <dgm:pt modelId="{7624D26A-A529-4A82-93B2-76C62E7AF3BC}" type="sibTrans" cxnId="{DEB0BF24-5F6B-4781-9B83-03F1CAD9E049}">
      <dgm:prSet/>
      <dgm:spPr/>
      <dgm:t>
        <a:bodyPr/>
        <a:lstStyle/>
        <a:p>
          <a:endParaRPr lang="es-CO"/>
        </a:p>
      </dgm:t>
    </dgm:pt>
    <dgm:pt modelId="{112A0067-7886-4B2C-9212-B0C6B89E7066}">
      <dgm:prSet phldrT="[Texto]"/>
      <dgm:spPr/>
      <dgm:t>
        <a:bodyPr/>
        <a:lstStyle/>
        <a:p>
          <a:pPr algn="l"/>
          <a:r>
            <a:rPr lang="es-CO" dirty="0" smtClean="0"/>
            <a:t>Procedimientos almacenados (crear – ejecutar - eliminar)</a:t>
          </a:r>
          <a:endParaRPr lang="es-CO" dirty="0"/>
        </a:p>
      </dgm:t>
    </dgm:pt>
    <dgm:pt modelId="{611C4108-E436-4F9E-8A86-750FE78BA4E7}" type="parTrans" cxnId="{7DDD930B-FC33-4EB5-AF1A-D72F46DE5FB6}">
      <dgm:prSet/>
      <dgm:spPr/>
      <dgm:t>
        <a:bodyPr/>
        <a:lstStyle/>
        <a:p>
          <a:endParaRPr lang="es-CO"/>
        </a:p>
      </dgm:t>
    </dgm:pt>
    <dgm:pt modelId="{6625C298-8F94-47C8-8163-C616F70F445F}" type="sibTrans" cxnId="{7DDD930B-FC33-4EB5-AF1A-D72F46DE5FB6}">
      <dgm:prSet/>
      <dgm:spPr/>
      <dgm:t>
        <a:bodyPr/>
        <a:lstStyle/>
        <a:p>
          <a:endParaRPr lang="es-CO"/>
        </a:p>
      </dgm:t>
    </dgm:pt>
    <dgm:pt modelId="{E8E11F0F-C86B-4DA3-BD5B-EB968A3BE50D}">
      <dgm:prSet phldrT="[Texto]"/>
      <dgm:spPr/>
      <dgm:t>
        <a:bodyPr/>
        <a:lstStyle/>
        <a:p>
          <a:pPr algn="l"/>
          <a:r>
            <a:rPr lang="es-CO" dirty="0" smtClean="0"/>
            <a:t>Procedimientos almacenados (parámetros de salida)</a:t>
          </a:r>
          <a:endParaRPr lang="es-CO" dirty="0"/>
        </a:p>
      </dgm:t>
    </dgm:pt>
    <dgm:pt modelId="{93DBD227-D44D-4116-B606-22B863900FAD}" type="parTrans" cxnId="{05C24F2C-216F-471A-9E2F-829CD05E3326}">
      <dgm:prSet/>
      <dgm:spPr/>
      <dgm:t>
        <a:bodyPr/>
        <a:lstStyle/>
        <a:p>
          <a:endParaRPr lang="es-CO"/>
        </a:p>
      </dgm:t>
    </dgm:pt>
    <dgm:pt modelId="{77728F07-20B2-4CC4-8AF6-C478D94BEE73}" type="sibTrans" cxnId="{05C24F2C-216F-471A-9E2F-829CD05E3326}">
      <dgm:prSet/>
      <dgm:spPr/>
      <dgm:t>
        <a:bodyPr/>
        <a:lstStyle/>
        <a:p>
          <a:endParaRPr lang="es-CO"/>
        </a:p>
      </dgm:t>
    </dgm:pt>
    <dgm:pt modelId="{374713D5-CDE5-436C-8390-A6ECFE570D20}">
      <dgm:prSet phldrT="[Texto]" custT="1"/>
      <dgm:spPr/>
      <dgm:t>
        <a:bodyPr/>
        <a:lstStyle/>
        <a:p>
          <a:r>
            <a:rPr lang="es-CO" sz="3500" b="1" dirty="0" smtClean="0">
              <a:solidFill>
                <a:schemeClr val="bg1"/>
              </a:solidFill>
            </a:rPr>
            <a:t>Procedimientos almacenados</a:t>
          </a:r>
          <a:endParaRPr lang="es-CO" sz="3500" dirty="0">
            <a:solidFill>
              <a:schemeClr val="bg1"/>
            </a:solidFill>
          </a:endParaRPr>
        </a:p>
      </dgm:t>
    </dgm:pt>
    <dgm:pt modelId="{EEE80C49-9884-49D2-A1F2-13A9F8C866C6}" type="parTrans" cxnId="{1B9F80D6-9FCA-4960-8D54-E454E24F3C77}">
      <dgm:prSet/>
      <dgm:spPr/>
      <dgm:t>
        <a:bodyPr/>
        <a:lstStyle/>
        <a:p>
          <a:endParaRPr lang="es-CO"/>
        </a:p>
      </dgm:t>
    </dgm:pt>
    <dgm:pt modelId="{098F4569-FEE3-4911-93ED-C12603AED038}" type="sibTrans" cxnId="{1B9F80D6-9FCA-4960-8D54-E454E24F3C77}">
      <dgm:prSet/>
      <dgm:spPr/>
      <dgm:t>
        <a:bodyPr/>
        <a:lstStyle/>
        <a:p>
          <a:endParaRPr lang="es-CO"/>
        </a:p>
      </dgm:t>
    </dgm:pt>
    <dgm:pt modelId="{519C52FD-D46B-405B-8441-F09FF2D2AF66}">
      <dgm:prSet phldrT="[Texto]"/>
      <dgm:spPr/>
      <dgm:t>
        <a:bodyPr/>
        <a:lstStyle/>
        <a:p>
          <a:pPr algn="l"/>
          <a:r>
            <a:rPr lang="es-CO" dirty="0" smtClean="0"/>
            <a:t>Procedimientos almacenados (parámetros de entrada)</a:t>
          </a:r>
          <a:endParaRPr lang="es-CO" dirty="0"/>
        </a:p>
      </dgm:t>
    </dgm:pt>
    <dgm:pt modelId="{B634B697-AE00-4206-9D43-0A8427818D14}" type="parTrans" cxnId="{885354DE-27E4-48B0-9446-168BFB696DAF}">
      <dgm:prSet/>
      <dgm:spPr/>
      <dgm:t>
        <a:bodyPr/>
        <a:lstStyle/>
        <a:p>
          <a:endParaRPr lang="es-CO"/>
        </a:p>
      </dgm:t>
    </dgm:pt>
    <dgm:pt modelId="{595EE46B-5241-484C-A2F6-AB1FF264556C}" type="sibTrans" cxnId="{885354DE-27E4-48B0-9446-168BFB696DAF}">
      <dgm:prSet/>
      <dgm:spPr/>
      <dgm:t>
        <a:bodyPr/>
        <a:lstStyle/>
        <a:p>
          <a:endParaRPr lang="es-CO"/>
        </a:p>
      </dgm:t>
    </dgm:pt>
    <dgm:pt modelId="{52399183-523B-471D-A9A1-5A8415234130}">
      <dgm:prSet phldrT="[Texto]"/>
      <dgm:spPr/>
      <dgm:t>
        <a:bodyPr/>
        <a:lstStyle/>
        <a:p>
          <a:pPr algn="l"/>
          <a:r>
            <a:rPr lang="es-CO" dirty="0" smtClean="0"/>
            <a:t>Excepciones (try catch) / Transacciones (Begin END)</a:t>
          </a:r>
          <a:endParaRPr lang="es-CO" dirty="0"/>
        </a:p>
      </dgm:t>
    </dgm:pt>
    <dgm:pt modelId="{E6588474-AD98-4E8D-9BFF-75079F7A824B}" type="parTrans" cxnId="{E0F37252-F614-44CD-8777-3F8885045F56}">
      <dgm:prSet/>
      <dgm:spPr/>
      <dgm:t>
        <a:bodyPr/>
        <a:lstStyle/>
        <a:p>
          <a:endParaRPr lang="es-CO"/>
        </a:p>
      </dgm:t>
    </dgm:pt>
    <dgm:pt modelId="{9C17B5B3-65EE-4E84-AF51-C92689C7D7DB}" type="sibTrans" cxnId="{E0F37252-F614-44CD-8777-3F8885045F56}">
      <dgm:prSet/>
      <dgm:spPr/>
      <dgm:t>
        <a:bodyPr/>
        <a:lstStyle/>
        <a:p>
          <a:endParaRPr lang="es-CO"/>
        </a:p>
      </dgm:t>
    </dgm:pt>
    <dgm:pt modelId="{D3640C2C-A8B4-49B6-A7B2-E9AFFFDC3830}">
      <dgm:prSet phldrT="[Texto]"/>
      <dgm:spPr/>
      <dgm:t>
        <a:bodyPr/>
        <a:lstStyle/>
        <a:p>
          <a:pPr algn="just"/>
          <a:r>
            <a:rPr lang="es-CO" i="1" dirty="0" smtClean="0">
              <a:solidFill>
                <a:srgbClr val="C00000"/>
              </a:solidFill>
            </a:rPr>
            <a:t>Ejercicios</a:t>
          </a:r>
          <a:endParaRPr lang="es-CO" i="1" dirty="0">
            <a:solidFill>
              <a:srgbClr val="C00000"/>
            </a:solidFill>
          </a:endParaRPr>
        </a:p>
      </dgm:t>
    </dgm:pt>
    <dgm:pt modelId="{5AA26D20-9EA2-49E7-BE27-876E7A396322}" type="parTrans" cxnId="{EFFDD679-1280-4D21-B023-13C86AC5CF80}">
      <dgm:prSet/>
      <dgm:spPr/>
      <dgm:t>
        <a:bodyPr/>
        <a:lstStyle/>
        <a:p>
          <a:endParaRPr lang="es-CO"/>
        </a:p>
      </dgm:t>
    </dgm:pt>
    <dgm:pt modelId="{8B6541F3-9BA6-465C-A2CB-1DE177F312F6}" type="sibTrans" cxnId="{EFFDD679-1280-4D21-B023-13C86AC5CF80}">
      <dgm:prSet/>
      <dgm:spPr/>
      <dgm:t>
        <a:bodyPr/>
        <a:lstStyle/>
        <a:p>
          <a:endParaRPr lang="es-CO"/>
        </a:p>
      </dgm:t>
    </dgm:pt>
    <dgm:pt modelId="{2970A013-E3F8-49AB-8CAA-EC57A14AD4DC}">
      <dgm:prSet phldrT="[Texto]"/>
      <dgm:spPr/>
      <dgm:t>
        <a:bodyPr/>
        <a:lstStyle/>
        <a:p>
          <a:pPr algn="l"/>
          <a:r>
            <a:rPr lang="es-CO" dirty="0" smtClean="0"/>
            <a:t>Control de flujo (IF, case, </a:t>
          </a:r>
          <a:r>
            <a:rPr lang="es-CO" dirty="0" err="1" smtClean="0"/>
            <a:t>while</a:t>
          </a:r>
          <a:r>
            <a:rPr lang="es-CO" dirty="0" smtClean="0"/>
            <a:t>)</a:t>
          </a:r>
          <a:endParaRPr lang="es-CO" dirty="0"/>
        </a:p>
      </dgm:t>
    </dgm:pt>
    <dgm:pt modelId="{D464952F-B09B-459F-898F-0120AF0709BD}" type="parTrans" cxnId="{2F722029-FBAF-4243-ACE5-A036150C7DF2}">
      <dgm:prSet/>
      <dgm:spPr/>
    </dgm:pt>
    <dgm:pt modelId="{188BB13B-FB35-4E9F-B331-CA65200FF920}" type="sibTrans" cxnId="{2F722029-FBAF-4243-ACE5-A036150C7DF2}">
      <dgm:prSet/>
      <dgm:spPr/>
    </dgm:pt>
    <dgm:pt modelId="{8EB4B820-7D3D-4DD4-BB71-B1F119FD1928}" type="pres">
      <dgm:prSet presAssocID="{D38791BE-5162-440A-98A6-F35D0CFC1E88}" presName="linear" presStyleCnt="0">
        <dgm:presLayoutVars>
          <dgm:dir/>
          <dgm:animLvl val="lvl"/>
          <dgm:resizeHandles val="exact"/>
        </dgm:presLayoutVars>
      </dgm:prSet>
      <dgm:spPr/>
      <dgm:t>
        <a:bodyPr/>
        <a:lstStyle/>
        <a:p>
          <a:endParaRPr lang="es-CO"/>
        </a:p>
      </dgm:t>
    </dgm:pt>
    <dgm:pt modelId="{43E99B70-2953-4895-86A5-3AA701127214}" type="pres">
      <dgm:prSet presAssocID="{374713D5-CDE5-436C-8390-A6ECFE570D20}" presName="parentLin" presStyleCnt="0"/>
      <dgm:spPr/>
    </dgm:pt>
    <dgm:pt modelId="{D415BB70-5B0F-4131-B74B-35F8F76F0976}" type="pres">
      <dgm:prSet presAssocID="{374713D5-CDE5-436C-8390-A6ECFE570D20}" presName="parentLeftMargin" presStyleLbl="node1" presStyleIdx="0" presStyleCnt="1"/>
      <dgm:spPr/>
      <dgm:t>
        <a:bodyPr/>
        <a:lstStyle/>
        <a:p>
          <a:endParaRPr lang="es-CO"/>
        </a:p>
      </dgm:t>
    </dgm:pt>
    <dgm:pt modelId="{6C2980D4-D4A3-4EF3-98AC-8B03D98DFC3B}" type="pres">
      <dgm:prSet presAssocID="{374713D5-CDE5-436C-8390-A6ECFE570D20}" presName="parentText" presStyleLbl="node1" presStyleIdx="0" presStyleCnt="1" custScaleX="128433" custScaleY="141297">
        <dgm:presLayoutVars>
          <dgm:chMax val="0"/>
          <dgm:bulletEnabled val="1"/>
        </dgm:presLayoutVars>
      </dgm:prSet>
      <dgm:spPr/>
      <dgm:t>
        <a:bodyPr/>
        <a:lstStyle/>
        <a:p>
          <a:endParaRPr lang="es-CO"/>
        </a:p>
      </dgm:t>
    </dgm:pt>
    <dgm:pt modelId="{31BF0CFD-7916-495F-BF2E-67099085FF2E}" type="pres">
      <dgm:prSet presAssocID="{374713D5-CDE5-436C-8390-A6ECFE570D20}" presName="negativeSpace" presStyleCnt="0"/>
      <dgm:spPr/>
    </dgm:pt>
    <dgm:pt modelId="{99D03201-D057-4A2E-8154-82C0F557DF2D}" type="pres">
      <dgm:prSet presAssocID="{374713D5-CDE5-436C-8390-A6ECFE570D20}" presName="childText" presStyleLbl="conFgAcc1" presStyleIdx="0" presStyleCnt="1">
        <dgm:presLayoutVars>
          <dgm:bulletEnabled val="1"/>
        </dgm:presLayoutVars>
      </dgm:prSet>
      <dgm:spPr/>
      <dgm:t>
        <a:bodyPr/>
        <a:lstStyle/>
        <a:p>
          <a:endParaRPr lang="es-CO"/>
        </a:p>
      </dgm:t>
    </dgm:pt>
  </dgm:ptLst>
  <dgm:cxnLst>
    <dgm:cxn modelId="{DEB0BF24-5F6B-4781-9B83-03F1CAD9E049}" srcId="{374713D5-CDE5-436C-8390-A6ECFE570D20}" destId="{6B2682E6-5AFA-4604-98B0-4244B968769B}" srcOrd="1" destOrd="0" parTransId="{9DC36E9F-7678-4C6E-B50C-A868FDAF2484}" sibTransId="{7624D26A-A529-4A82-93B2-76C62E7AF3BC}"/>
    <dgm:cxn modelId="{EAE15119-5D73-4782-B2A8-D23AAA8DC700}" type="presOf" srcId="{519C52FD-D46B-405B-8441-F09FF2D2AF66}" destId="{99D03201-D057-4A2E-8154-82C0F557DF2D}" srcOrd="0" destOrd="3" presId="urn:microsoft.com/office/officeart/2005/8/layout/list1"/>
    <dgm:cxn modelId="{9FA1A311-809F-41F5-8325-5D561EEBB327}" type="presOf" srcId="{2970A013-E3F8-49AB-8CAA-EC57A14AD4DC}" destId="{99D03201-D057-4A2E-8154-82C0F557DF2D}" srcOrd="0" destOrd="0" presId="urn:microsoft.com/office/officeart/2005/8/layout/list1"/>
    <dgm:cxn modelId="{7406F5A1-3F25-4E17-9094-BC9FFA4EE112}" type="presOf" srcId="{D38791BE-5162-440A-98A6-F35D0CFC1E88}" destId="{8EB4B820-7D3D-4DD4-BB71-B1F119FD1928}" srcOrd="0" destOrd="0" presId="urn:microsoft.com/office/officeart/2005/8/layout/list1"/>
    <dgm:cxn modelId="{2F722029-FBAF-4243-ACE5-A036150C7DF2}" srcId="{374713D5-CDE5-436C-8390-A6ECFE570D20}" destId="{2970A013-E3F8-49AB-8CAA-EC57A14AD4DC}" srcOrd="0" destOrd="0" parTransId="{D464952F-B09B-459F-898F-0120AF0709BD}" sibTransId="{188BB13B-FB35-4E9F-B331-CA65200FF920}"/>
    <dgm:cxn modelId="{51D241D4-E419-4E11-BA6B-8C0910FFE90D}" type="presOf" srcId="{374713D5-CDE5-436C-8390-A6ECFE570D20}" destId="{D415BB70-5B0F-4131-B74B-35F8F76F0976}" srcOrd="0" destOrd="0" presId="urn:microsoft.com/office/officeart/2005/8/layout/list1"/>
    <dgm:cxn modelId="{447FC0DD-1665-46FF-AE80-A60EE1DF43C9}" type="presOf" srcId="{E8E11F0F-C86B-4DA3-BD5B-EB968A3BE50D}" destId="{99D03201-D057-4A2E-8154-82C0F557DF2D}" srcOrd="0" destOrd="4" presId="urn:microsoft.com/office/officeart/2005/8/layout/list1"/>
    <dgm:cxn modelId="{FEC86D07-25CC-4FD9-9453-3DE71B395897}" type="presOf" srcId="{52399183-523B-471D-A9A1-5A8415234130}" destId="{99D03201-D057-4A2E-8154-82C0F557DF2D}" srcOrd="0" destOrd="5" presId="urn:microsoft.com/office/officeart/2005/8/layout/list1"/>
    <dgm:cxn modelId="{05C24F2C-216F-471A-9E2F-829CD05E3326}" srcId="{374713D5-CDE5-436C-8390-A6ECFE570D20}" destId="{E8E11F0F-C86B-4DA3-BD5B-EB968A3BE50D}" srcOrd="4" destOrd="0" parTransId="{93DBD227-D44D-4116-B606-22B863900FAD}" sibTransId="{77728F07-20B2-4CC4-8AF6-C478D94BEE73}"/>
    <dgm:cxn modelId="{E0F37252-F614-44CD-8777-3F8885045F56}" srcId="{374713D5-CDE5-436C-8390-A6ECFE570D20}" destId="{52399183-523B-471D-A9A1-5A8415234130}" srcOrd="5" destOrd="0" parTransId="{E6588474-AD98-4E8D-9BFF-75079F7A824B}" sibTransId="{9C17B5B3-65EE-4E84-AF51-C92689C7D7DB}"/>
    <dgm:cxn modelId="{885354DE-27E4-48B0-9446-168BFB696DAF}" srcId="{374713D5-CDE5-436C-8390-A6ECFE570D20}" destId="{519C52FD-D46B-405B-8441-F09FF2D2AF66}" srcOrd="3" destOrd="0" parTransId="{B634B697-AE00-4206-9D43-0A8427818D14}" sibTransId="{595EE46B-5241-484C-A2F6-AB1FF264556C}"/>
    <dgm:cxn modelId="{7DDD930B-FC33-4EB5-AF1A-D72F46DE5FB6}" srcId="{374713D5-CDE5-436C-8390-A6ECFE570D20}" destId="{112A0067-7886-4B2C-9212-B0C6B89E7066}" srcOrd="2" destOrd="0" parTransId="{611C4108-E436-4F9E-8A86-750FE78BA4E7}" sibTransId="{6625C298-8F94-47C8-8163-C616F70F445F}"/>
    <dgm:cxn modelId="{1B9F80D6-9FCA-4960-8D54-E454E24F3C77}" srcId="{D38791BE-5162-440A-98A6-F35D0CFC1E88}" destId="{374713D5-CDE5-436C-8390-A6ECFE570D20}" srcOrd="0" destOrd="0" parTransId="{EEE80C49-9884-49D2-A1F2-13A9F8C866C6}" sibTransId="{098F4569-FEE3-4911-93ED-C12603AED038}"/>
    <dgm:cxn modelId="{80B596CD-3F04-49C4-BF2A-992070F46DF7}" type="presOf" srcId="{112A0067-7886-4B2C-9212-B0C6B89E7066}" destId="{99D03201-D057-4A2E-8154-82C0F557DF2D}" srcOrd="0" destOrd="2" presId="urn:microsoft.com/office/officeart/2005/8/layout/list1"/>
    <dgm:cxn modelId="{AE80D764-E45C-49E4-8F17-B965A639565E}" type="presOf" srcId="{374713D5-CDE5-436C-8390-A6ECFE570D20}" destId="{6C2980D4-D4A3-4EF3-98AC-8B03D98DFC3B}" srcOrd="1" destOrd="0" presId="urn:microsoft.com/office/officeart/2005/8/layout/list1"/>
    <dgm:cxn modelId="{1DEBCFD9-2843-4C47-B00E-37D7A1B9B918}" type="presOf" srcId="{6B2682E6-5AFA-4604-98B0-4244B968769B}" destId="{99D03201-D057-4A2E-8154-82C0F557DF2D}" srcOrd="0" destOrd="1" presId="urn:microsoft.com/office/officeart/2005/8/layout/list1"/>
    <dgm:cxn modelId="{26F53EAF-5EA6-41B4-AEA7-CEE7486D2C2A}" type="presOf" srcId="{D3640C2C-A8B4-49B6-A7B2-E9AFFFDC3830}" destId="{99D03201-D057-4A2E-8154-82C0F557DF2D}" srcOrd="0" destOrd="6" presId="urn:microsoft.com/office/officeart/2005/8/layout/list1"/>
    <dgm:cxn modelId="{EFFDD679-1280-4D21-B023-13C86AC5CF80}" srcId="{374713D5-CDE5-436C-8390-A6ECFE570D20}" destId="{D3640C2C-A8B4-49B6-A7B2-E9AFFFDC3830}" srcOrd="6" destOrd="0" parTransId="{5AA26D20-9EA2-49E7-BE27-876E7A396322}" sibTransId="{8B6541F3-9BA6-465C-A2CB-1DE177F312F6}"/>
    <dgm:cxn modelId="{46AF024B-9F47-474A-ADD5-60F5DE5C2907}" type="presParOf" srcId="{8EB4B820-7D3D-4DD4-BB71-B1F119FD1928}" destId="{43E99B70-2953-4895-86A5-3AA701127214}" srcOrd="0" destOrd="0" presId="urn:microsoft.com/office/officeart/2005/8/layout/list1"/>
    <dgm:cxn modelId="{7CCC06AF-A20B-4133-9F38-9EBCA30BD2E0}" type="presParOf" srcId="{43E99B70-2953-4895-86A5-3AA701127214}" destId="{D415BB70-5B0F-4131-B74B-35F8F76F0976}" srcOrd="0" destOrd="0" presId="urn:microsoft.com/office/officeart/2005/8/layout/list1"/>
    <dgm:cxn modelId="{B67E1B06-1524-4FB6-83EF-F66B24E4EA87}" type="presParOf" srcId="{43E99B70-2953-4895-86A5-3AA701127214}" destId="{6C2980D4-D4A3-4EF3-98AC-8B03D98DFC3B}" srcOrd="1" destOrd="0" presId="urn:microsoft.com/office/officeart/2005/8/layout/list1"/>
    <dgm:cxn modelId="{569339AE-E112-41A5-9963-090FBF96C5EF}" type="presParOf" srcId="{8EB4B820-7D3D-4DD4-BB71-B1F119FD1928}" destId="{31BF0CFD-7916-495F-BF2E-67099085FF2E}" srcOrd="1" destOrd="0" presId="urn:microsoft.com/office/officeart/2005/8/layout/list1"/>
    <dgm:cxn modelId="{936FACD5-86A5-4E89-A521-8952B97533B0}" type="presParOf" srcId="{8EB4B820-7D3D-4DD4-BB71-B1F119FD1928}" destId="{99D03201-D057-4A2E-8154-82C0F557DF2D}" srcOrd="2"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D38791BE-5162-440A-98A6-F35D0CFC1E88}"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s-CO"/>
        </a:p>
      </dgm:t>
    </dgm:pt>
    <dgm:pt modelId="{6B2682E6-5AFA-4604-98B0-4244B968769B}">
      <dgm:prSet phldrT="[Texto]"/>
      <dgm:spPr/>
      <dgm:t>
        <a:bodyPr/>
        <a:lstStyle/>
        <a:p>
          <a:pPr algn="l"/>
          <a:r>
            <a:rPr lang="es-CO" b="0" i="0" dirty="0" smtClean="0"/>
            <a:t>Disparador de inserción (</a:t>
          </a:r>
          <a:r>
            <a:rPr lang="es-CO" b="0" i="0" dirty="0" err="1" smtClean="0"/>
            <a:t>insert</a:t>
          </a:r>
          <a:r>
            <a:rPr lang="es-CO" b="0" i="0" dirty="0" smtClean="0"/>
            <a:t> </a:t>
          </a:r>
          <a:r>
            <a:rPr lang="es-CO" b="0" i="0" dirty="0" err="1" smtClean="0"/>
            <a:t>trigger</a:t>
          </a:r>
          <a:r>
            <a:rPr lang="es-CO" b="0" i="0" dirty="0" smtClean="0"/>
            <a:t>)</a:t>
          </a:r>
          <a:endParaRPr lang="es-CO" dirty="0"/>
        </a:p>
      </dgm:t>
    </dgm:pt>
    <dgm:pt modelId="{9DC36E9F-7678-4C6E-B50C-A868FDAF2484}" type="parTrans" cxnId="{DEB0BF24-5F6B-4781-9B83-03F1CAD9E049}">
      <dgm:prSet/>
      <dgm:spPr/>
      <dgm:t>
        <a:bodyPr/>
        <a:lstStyle/>
        <a:p>
          <a:endParaRPr lang="es-CO"/>
        </a:p>
      </dgm:t>
    </dgm:pt>
    <dgm:pt modelId="{7624D26A-A529-4A82-93B2-76C62E7AF3BC}" type="sibTrans" cxnId="{DEB0BF24-5F6B-4781-9B83-03F1CAD9E049}">
      <dgm:prSet/>
      <dgm:spPr/>
      <dgm:t>
        <a:bodyPr/>
        <a:lstStyle/>
        <a:p>
          <a:endParaRPr lang="es-CO"/>
        </a:p>
      </dgm:t>
    </dgm:pt>
    <dgm:pt modelId="{112A0067-7886-4B2C-9212-B0C6B89E7066}">
      <dgm:prSet phldrT="[Texto]"/>
      <dgm:spPr/>
      <dgm:t>
        <a:bodyPr/>
        <a:lstStyle/>
        <a:p>
          <a:pPr algn="l"/>
          <a:r>
            <a:rPr lang="es-CO" b="0" i="0" dirty="0" smtClean="0"/>
            <a:t>Disparador de borrado (</a:t>
          </a:r>
          <a:r>
            <a:rPr lang="es-CO" b="0" i="0" dirty="0" err="1" smtClean="0"/>
            <a:t>delete</a:t>
          </a:r>
          <a:r>
            <a:rPr lang="es-CO" b="0" i="0" dirty="0" smtClean="0"/>
            <a:t> </a:t>
          </a:r>
          <a:r>
            <a:rPr lang="es-CO" b="0" i="0" dirty="0" err="1" smtClean="0"/>
            <a:t>trigger</a:t>
          </a:r>
          <a:r>
            <a:rPr lang="es-CO" b="0" i="0" dirty="0" smtClean="0"/>
            <a:t>)</a:t>
          </a:r>
          <a:endParaRPr lang="es-CO" dirty="0"/>
        </a:p>
      </dgm:t>
    </dgm:pt>
    <dgm:pt modelId="{611C4108-E436-4F9E-8A86-750FE78BA4E7}" type="parTrans" cxnId="{7DDD930B-FC33-4EB5-AF1A-D72F46DE5FB6}">
      <dgm:prSet/>
      <dgm:spPr/>
      <dgm:t>
        <a:bodyPr/>
        <a:lstStyle/>
        <a:p>
          <a:endParaRPr lang="es-CO"/>
        </a:p>
      </dgm:t>
    </dgm:pt>
    <dgm:pt modelId="{6625C298-8F94-47C8-8163-C616F70F445F}" type="sibTrans" cxnId="{7DDD930B-FC33-4EB5-AF1A-D72F46DE5FB6}">
      <dgm:prSet/>
      <dgm:spPr/>
      <dgm:t>
        <a:bodyPr/>
        <a:lstStyle/>
        <a:p>
          <a:endParaRPr lang="es-CO"/>
        </a:p>
      </dgm:t>
    </dgm:pt>
    <dgm:pt modelId="{374713D5-CDE5-436C-8390-A6ECFE570D20}">
      <dgm:prSet phldrT="[Texto]" custT="1"/>
      <dgm:spPr/>
      <dgm:t>
        <a:bodyPr/>
        <a:lstStyle/>
        <a:p>
          <a:r>
            <a:rPr lang="es-CO" sz="3500" b="1" dirty="0" smtClean="0">
              <a:solidFill>
                <a:schemeClr val="bg1"/>
              </a:solidFill>
            </a:rPr>
            <a:t>Disparadores</a:t>
          </a:r>
          <a:endParaRPr lang="es-CO" sz="3500" dirty="0">
            <a:solidFill>
              <a:schemeClr val="bg1"/>
            </a:solidFill>
          </a:endParaRPr>
        </a:p>
      </dgm:t>
    </dgm:pt>
    <dgm:pt modelId="{EEE80C49-9884-49D2-A1F2-13A9F8C866C6}" type="parTrans" cxnId="{1B9F80D6-9FCA-4960-8D54-E454E24F3C77}">
      <dgm:prSet/>
      <dgm:spPr/>
      <dgm:t>
        <a:bodyPr/>
        <a:lstStyle/>
        <a:p>
          <a:endParaRPr lang="es-CO"/>
        </a:p>
      </dgm:t>
    </dgm:pt>
    <dgm:pt modelId="{098F4569-FEE3-4911-93ED-C12603AED038}" type="sibTrans" cxnId="{1B9F80D6-9FCA-4960-8D54-E454E24F3C77}">
      <dgm:prSet/>
      <dgm:spPr/>
      <dgm:t>
        <a:bodyPr/>
        <a:lstStyle/>
        <a:p>
          <a:endParaRPr lang="es-CO"/>
        </a:p>
      </dgm:t>
    </dgm:pt>
    <dgm:pt modelId="{519C52FD-D46B-405B-8441-F09FF2D2AF66}">
      <dgm:prSet phldrT="[Texto]"/>
      <dgm:spPr/>
      <dgm:t>
        <a:bodyPr/>
        <a:lstStyle/>
        <a:p>
          <a:pPr algn="l"/>
          <a:r>
            <a:rPr lang="es-CO" b="0" i="0" dirty="0" smtClean="0"/>
            <a:t>Disparador de actualización (</a:t>
          </a:r>
          <a:r>
            <a:rPr lang="es-CO" b="0" i="0" dirty="0" err="1" smtClean="0"/>
            <a:t>update</a:t>
          </a:r>
          <a:r>
            <a:rPr lang="es-CO" b="0" i="0" dirty="0" smtClean="0"/>
            <a:t> </a:t>
          </a:r>
          <a:r>
            <a:rPr lang="es-CO" b="0" i="0" dirty="0" err="1" smtClean="0"/>
            <a:t>trigger</a:t>
          </a:r>
          <a:r>
            <a:rPr lang="es-CO" b="0" i="0" dirty="0" smtClean="0"/>
            <a:t>)</a:t>
          </a:r>
          <a:endParaRPr lang="es-CO" dirty="0"/>
        </a:p>
      </dgm:t>
    </dgm:pt>
    <dgm:pt modelId="{B634B697-AE00-4206-9D43-0A8427818D14}" type="parTrans" cxnId="{885354DE-27E4-48B0-9446-168BFB696DAF}">
      <dgm:prSet/>
      <dgm:spPr/>
      <dgm:t>
        <a:bodyPr/>
        <a:lstStyle/>
        <a:p>
          <a:endParaRPr lang="es-CO"/>
        </a:p>
      </dgm:t>
    </dgm:pt>
    <dgm:pt modelId="{595EE46B-5241-484C-A2F6-AB1FF264556C}" type="sibTrans" cxnId="{885354DE-27E4-48B0-9446-168BFB696DAF}">
      <dgm:prSet/>
      <dgm:spPr/>
      <dgm:t>
        <a:bodyPr/>
        <a:lstStyle/>
        <a:p>
          <a:endParaRPr lang="es-CO"/>
        </a:p>
      </dgm:t>
    </dgm:pt>
    <dgm:pt modelId="{D3640C2C-A8B4-49B6-A7B2-E9AFFFDC3830}">
      <dgm:prSet phldrT="[Texto]"/>
      <dgm:spPr/>
      <dgm:t>
        <a:bodyPr/>
        <a:lstStyle/>
        <a:p>
          <a:pPr algn="just"/>
          <a:r>
            <a:rPr lang="es-CO" i="1" dirty="0" smtClean="0">
              <a:solidFill>
                <a:srgbClr val="C00000"/>
              </a:solidFill>
            </a:rPr>
            <a:t>Ejercicios</a:t>
          </a:r>
          <a:endParaRPr lang="es-CO" i="1" dirty="0">
            <a:solidFill>
              <a:srgbClr val="C00000"/>
            </a:solidFill>
          </a:endParaRPr>
        </a:p>
      </dgm:t>
    </dgm:pt>
    <dgm:pt modelId="{5AA26D20-9EA2-49E7-BE27-876E7A396322}" type="parTrans" cxnId="{EFFDD679-1280-4D21-B023-13C86AC5CF80}">
      <dgm:prSet/>
      <dgm:spPr/>
      <dgm:t>
        <a:bodyPr/>
        <a:lstStyle/>
        <a:p>
          <a:endParaRPr lang="es-CO"/>
        </a:p>
      </dgm:t>
    </dgm:pt>
    <dgm:pt modelId="{8B6541F3-9BA6-465C-A2CB-1DE177F312F6}" type="sibTrans" cxnId="{EFFDD679-1280-4D21-B023-13C86AC5CF80}">
      <dgm:prSet/>
      <dgm:spPr/>
      <dgm:t>
        <a:bodyPr/>
        <a:lstStyle/>
        <a:p>
          <a:endParaRPr lang="es-CO"/>
        </a:p>
      </dgm:t>
    </dgm:pt>
    <dgm:pt modelId="{2970A013-E3F8-49AB-8CAA-EC57A14AD4DC}">
      <dgm:prSet phldrT="[Texto]"/>
      <dgm:spPr/>
      <dgm:t>
        <a:bodyPr/>
        <a:lstStyle/>
        <a:p>
          <a:pPr algn="l"/>
          <a:r>
            <a:rPr lang="es-CO" dirty="0" smtClean="0"/>
            <a:t>Disparadores (</a:t>
          </a:r>
          <a:r>
            <a:rPr lang="es-CO" dirty="0" err="1" smtClean="0"/>
            <a:t>triggers</a:t>
          </a:r>
          <a:r>
            <a:rPr lang="es-CO" dirty="0" smtClean="0"/>
            <a:t>)</a:t>
          </a:r>
          <a:endParaRPr lang="es-CO" dirty="0"/>
        </a:p>
      </dgm:t>
    </dgm:pt>
    <dgm:pt modelId="{D464952F-B09B-459F-898F-0120AF0709BD}" type="parTrans" cxnId="{2F722029-FBAF-4243-ACE5-A036150C7DF2}">
      <dgm:prSet/>
      <dgm:spPr/>
    </dgm:pt>
    <dgm:pt modelId="{188BB13B-FB35-4E9F-B331-CA65200FF920}" type="sibTrans" cxnId="{2F722029-FBAF-4243-ACE5-A036150C7DF2}">
      <dgm:prSet/>
      <dgm:spPr/>
    </dgm:pt>
    <dgm:pt modelId="{8EB4B820-7D3D-4DD4-BB71-B1F119FD1928}" type="pres">
      <dgm:prSet presAssocID="{D38791BE-5162-440A-98A6-F35D0CFC1E88}" presName="linear" presStyleCnt="0">
        <dgm:presLayoutVars>
          <dgm:dir/>
          <dgm:animLvl val="lvl"/>
          <dgm:resizeHandles val="exact"/>
        </dgm:presLayoutVars>
      </dgm:prSet>
      <dgm:spPr/>
      <dgm:t>
        <a:bodyPr/>
        <a:lstStyle/>
        <a:p>
          <a:endParaRPr lang="es-CO"/>
        </a:p>
      </dgm:t>
    </dgm:pt>
    <dgm:pt modelId="{43E99B70-2953-4895-86A5-3AA701127214}" type="pres">
      <dgm:prSet presAssocID="{374713D5-CDE5-436C-8390-A6ECFE570D20}" presName="parentLin" presStyleCnt="0"/>
      <dgm:spPr/>
    </dgm:pt>
    <dgm:pt modelId="{D415BB70-5B0F-4131-B74B-35F8F76F0976}" type="pres">
      <dgm:prSet presAssocID="{374713D5-CDE5-436C-8390-A6ECFE570D20}" presName="parentLeftMargin" presStyleLbl="node1" presStyleIdx="0" presStyleCnt="1"/>
      <dgm:spPr/>
      <dgm:t>
        <a:bodyPr/>
        <a:lstStyle/>
        <a:p>
          <a:endParaRPr lang="es-CO"/>
        </a:p>
      </dgm:t>
    </dgm:pt>
    <dgm:pt modelId="{6C2980D4-D4A3-4EF3-98AC-8B03D98DFC3B}" type="pres">
      <dgm:prSet presAssocID="{374713D5-CDE5-436C-8390-A6ECFE570D20}" presName="parentText" presStyleLbl="node1" presStyleIdx="0" presStyleCnt="1" custScaleX="128433" custScaleY="141297">
        <dgm:presLayoutVars>
          <dgm:chMax val="0"/>
          <dgm:bulletEnabled val="1"/>
        </dgm:presLayoutVars>
      </dgm:prSet>
      <dgm:spPr/>
      <dgm:t>
        <a:bodyPr/>
        <a:lstStyle/>
        <a:p>
          <a:endParaRPr lang="es-CO"/>
        </a:p>
      </dgm:t>
    </dgm:pt>
    <dgm:pt modelId="{31BF0CFD-7916-495F-BF2E-67099085FF2E}" type="pres">
      <dgm:prSet presAssocID="{374713D5-CDE5-436C-8390-A6ECFE570D20}" presName="negativeSpace" presStyleCnt="0"/>
      <dgm:spPr/>
    </dgm:pt>
    <dgm:pt modelId="{99D03201-D057-4A2E-8154-82C0F557DF2D}" type="pres">
      <dgm:prSet presAssocID="{374713D5-CDE5-436C-8390-A6ECFE570D20}" presName="childText" presStyleLbl="conFgAcc1" presStyleIdx="0" presStyleCnt="1">
        <dgm:presLayoutVars>
          <dgm:bulletEnabled val="1"/>
        </dgm:presLayoutVars>
      </dgm:prSet>
      <dgm:spPr/>
      <dgm:t>
        <a:bodyPr/>
        <a:lstStyle/>
        <a:p>
          <a:endParaRPr lang="es-CO"/>
        </a:p>
      </dgm:t>
    </dgm:pt>
  </dgm:ptLst>
  <dgm:cxnLst>
    <dgm:cxn modelId="{DEB0BF24-5F6B-4781-9B83-03F1CAD9E049}" srcId="{374713D5-CDE5-436C-8390-A6ECFE570D20}" destId="{6B2682E6-5AFA-4604-98B0-4244B968769B}" srcOrd="1" destOrd="0" parTransId="{9DC36E9F-7678-4C6E-B50C-A868FDAF2484}" sibTransId="{7624D26A-A529-4A82-93B2-76C62E7AF3BC}"/>
    <dgm:cxn modelId="{825FE2D2-362C-46B3-B61C-C72CEAF68918}" type="presOf" srcId="{6B2682E6-5AFA-4604-98B0-4244B968769B}" destId="{99D03201-D057-4A2E-8154-82C0F557DF2D}" srcOrd="0" destOrd="1" presId="urn:microsoft.com/office/officeart/2005/8/layout/list1"/>
    <dgm:cxn modelId="{89747838-6BD2-4E38-91E2-BBF4304FEA56}" type="presOf" srcId="{D3640C2C-A8B4-49B6-A7B2-E9AFFFDC3830}" destId="{99D03201-D057-4A2E-8154-82C0F557DF2D}" srcOrd="0" destOrd="4" presId="urn:microsoft.com/office/officeart/2005/8/layout/list1"/>
    <dgm:cxn modelId="{34003035-7DFB-41ED-819B-352FB19E9CF4}" type="presOf" srcId="{112A0067-7886-4B2C-9212-B0C6B89E7066}" destId="{99D03201-D057-4A2E-8154-82C0F557DF2D}" srcOrd="0" destOrd="2" presId="urn:microsoft.com/office/officeart/2005/8/layout/list1"/>
    <dgm:cxn modelId="{2F722029-FBAF-4243-ACE5-A036150C7DF2}" srcId="{374713D5-CDE5-436C-8390-A6ECFE570D20}" destId="{2970A013-E3F8-49AB-8CAA-EC57A14AD4DC}" srcOrd="0" destOrd="0" parTransId="{D464952F-B09B-459F-898F-0120AF0709BD}" sibTransId="{188BB13B-FB35-4E9F-B331-CA65200FF920}"/>
    <dgm:cxn modelId="{AA8AD990-05E3-488A-85F9-A2DAC9E03C2F}" type="presOf" srcId="{D38791BE-5162-440A-98A6-F35D0CFC1E88}" destId="{8EB4B820-7D3D-4DD4-BB71-B1F119FD1928}" srcOrd="0" destOrd="0" presId="urn:microsoft.com/office/officeart/2005/8/layout/list1"/>
    <dgm:cxn modelId="{438A71BE-D2AB-4D7F-9908-6E27CD97CA14}" type="presOf" srcId="{374713D5-CDE5-436C-8390-A6ECFE570D20}" destId="{6C2980D4-D4A3-4EF3-98AC-8B03D98DFC3B}" srcOrd="1" destOrd="0" presId="urn:microsoft.com/office/officeart/2005/8/layout/list1"/>
    <dgm:cxn modelId="{885354DE-27E4-48B0-9446-168BFB696DAF}" srcId="{374713D5-CDE5-436C-8390-A6ECFE570D20}" destId="{519C52FD-D46B-405B-8441-F09FF2D2AF66}" srcOrd="3" destOrd="0" parTransId="{B634B697-AE00-4206-9D43-0A8427818D14}" sibTransId="{595EE46B-5241-484C-A2F6-AB1FF264556C}"/>
    <dgm:cxn modelId="{30324C96-8703-465C-B644-5547F1ED63E0}" type="presOf" srcId="{519C52FD-D46B-405B-8441-F09FF2D2AF66}" destId="{99D03201-D057-4A2E-8154-82C0F557DF2D}" srcOrd="0" destOrd="3" presId="urn:microsoft.com/office/officeart/2005/8/layout/list1"/>
    <dgm:cxn modelId="{7DDD930B-FC33-4EB5-AF1A-D72F46DE5FB6}" srcId="{374713D5-CDE5-436C-8390-A6ECFE570D20}" destId="{112A0067-7886-4B2C-9212-B0C6B89E7066}" srcOrd="2" destOrd="0" parTransId="{611C4108-E436-4F9E-8A86-750FE78BA4E7}" sibTransId="{6625C298-8F94-47C8-8163-C616F70F445F}"/>
    <dgm:cxn modelId="{DAA23014-7C41-498C-B116-AB42DF5312D3}" type="presOf" srcId="{374713D5-CDE5-436C-8390-A6ECFE570D20}" destId="{D415BB70-5B0F-4131-B74B-35F8F76F0976}" srcOrd="0" destOrd="0" presId="urn:microsoft.com/office/officeart/2005/8/layout/list1"/>
    <dgm:cxn modelId="{1B9F80D6-9FCA-4960-8D54-E454E24F3C77}" srcId="{D38791BE-5162-440A-98A6-F35D0CFC1E88}" destId="{374713D5-CDE5-436C-8390-A6ECFE570D20}" srcOrd="0" destOrd="0" parTransId="{EEE80C49-9884-49D2-A1F2-13A9F8C866C6}" sibTransId="{098F4569-FEE3-4911-93ED-C12603AED038}"/>
    <dgm:cxn modelId="{EFFDD679-1280-4D21-B023-13C86AC5CF80}" srcId="{374713D5-CDE5-436C-8390-A6ECFE570D20}" destId="{D3640C2C-A8B4-49B6-A7B2-E9AFFFDC3830}" srcOrd="4" destOrd="0" parTransId="{5AA26D20-9EA2-49E7-BE27-876E7A396322}" sibTransId="{8B6541F3-9BA6-465C-A2CB-1DE177F312F6}"/>
    <dgm:cxn modelId="{454E8C58-9682-40F3-8717-606EEFE806F9}" type="presOf" srcId="{2970A013-E3F8-49AB-8CAA-EC57A14AD4DC}" destId="{99D03201-D057-4A2E-8154-82C0F557DF2D}" srcOrd="0" destOrd="0" presId="urn:microsoft.com/office/officeart/2005/8/layout/list1"/>
    <dgm:cxn modelId="{B95F2A34-5627-41AB-A44E-0BBAE6B2DDD6}" type="presParOf" srcId="{8EB4B820-7D3D-4DD4-BB71-B1F119FD1928}" destId="{43E99B70-2953-4895-86A5-3AA701127214}" srcOrd="0" destOrd="0" presId="urn:microsoft.com/office/officeart/2005/8/layout/list1"/>
    <dgm:cxn modelId="{BD605C05-3E96-4161-93BF-F53DB68C01A7}" type="presParOf" srcId="{43E99B70-2953-4895-86A5-3AA701127214}" destId="{D415BB70-5B0F-4131-B74B-35F8F76F0976}" srcOrd="0" destOrd="0" presId="urn:microsoft.com/office/officeart/2005/8/layout/list1"/>
    <dgm:cxn modelId="{AD92CB44-62E2-427A-8A99-E21B3E5F5B62}" type="presParOf" srcId="{43E99B70-2953-4895-86A5-3AA701127214}" destId="{6C2980D4-D4A3-4EF3-98AC-8B03D98DFC3B}" srcOrd="1" destOrd="0" presId="urn:microsoft.com/office/officeart/2005/8/layout/list1"/>
    <dgm:cxn modelId="{8697D0F0-C8AA-4398-9E3C-BCE5AEFDC91B}" type="presParOf" srcId="{8EB4B820-7D3D-4DD4-BB71-B1F119FD1928}" destId="{31BF0CFD-7916-495F-BF2E-67099085FF2E}" srcOrd="1" destOrd="0" presId="urn:microsoft.com/office/officeart/2005/8/layout/list1"/>
    <dgm:cxn modelId="{FABB298F-CCCE-410D-890F-E4314640E058}" type="presParOf" srcId="{8EB4B820-7D3D-4DD4-BB71-B1F119FD1928}" destId="{99D03201-D057-4A2E-8154-82C0F557DF2D}" srcOrd="2"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D03201-D057-4A2E-8154-82C0F557DF2D}">
      <dsp:nvSpPr>
        <dsp:cNvPr id="0" name=""/>
        <dsp:cNvSpPr/>
      </dsp:nvSpPr>
      <dsp:spPr>
        <a:xfrm>
          <a:off x="0" y="508389"/>
          <a:ext cx="10701407" cy="35343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30548" tIns="687324" rIns="830548" bIns="234696" numCol="1" spcCol="1270" anchor="t" anchorCtr="0">
          <a:noAutofit/>
        </a:bodyPr>
        <a:lstStyle/>
        <a:p>
          <a:pPr marL="285750" lvl="1" indent="-285750" algn="l" defTabSz="1466850">
            <a:lnSpc>
              <a:spcPct val="90000"/>
            </a:lnSpc>
            <a:spcBef>
              <a:spcPct val="0"/>
            </a:spcBef>
            <a:spcAft>
              <a:spcPct val="15000"/>
            </a:spcAft>
            <a:buChar char="••"/>
          </a:pPr>
          <a:r>
            <a:rPr lang="es-CO" sz="3300" kern="1200" dirty="0" smtClean="0"/>
            <a:t>¿Qué es una bases de datos?</a:t>
          </a:r>
          <a:endParaRPr lang="es-CO" sz="3300" kern="1200" dirty="0"/>
        </a:p>
        <a:p>
          <a:pPr marL="285750" lvl="1" indent="-285750" algn="l" defTabSz="1466850">
            <a:lnSpc>
              <a:spcPct val="90000"/>
            </a:lnSpc>
            <a:spcBef>
              <a:spcPct val="0"/>
            </a:spcBef>
            <a:spcAft>
              <a:spcPct val="15000"/>
            </a:spcAft>
            <a:buChar char="••"/>
          </a:pPr>
          <a:r>
            <a:rPr lang="es-CO" sz="3300" kern="1200" dirty="0" smtClean="0"/>
            <a:t>Motor de bases de datos</a:t>
          </a:r>
          <a:endParaRPr lang="es-CO" sz="3300" kern="1200" dirty="0"/>
        </a:p>
        <a:p>
          <a:pPr marL="285750" lvl="1" indent="-285750" algn="l" defTabSz="1466850">
            <a:lnSpc>
              <a:spcPct val="90000"/>
            </a:lnSpc>
            <a:spcBef>
              <a:spcPct val="0"/>
            </a:spcBef>
            <a:spcAft>
              <a:spcPct val="15000"/>
            </a:spcAft>
            <a:buChar char="••"/>
          </a:pPr>
          <a:r>
            <a:rPr lang="es-CO" sz="3300" kern="1200" dirty="0" smtClean="0"/>
            <a:t>Conceptos Generales Modelo Entidad/Relación</a:t>
          </a:r>
          <a:endParaRPr lang="es-CO" sz="3300" kern="1200" dirty="0"/>
        </a:p>
        <a:p>
          <a:pPr marL="285750" lvl="1" indent="-285750" algn="l" defTabSz="1466850">
            <a:lnSpc>
              <a:spcPct val="90000"/>
            </a:lnSpc>
            <a:spcBef>
              <a:spcPct val="0"/>
            </a:spcBef>
            <a:spcAft>
              <a:spcPct val="15000"/>
            </a:spcAft>
            <a:buChar char="••"/>
          </a:pPr>
          <a:r>
            <a:rPr lang="es-CO" sz="3300" kern="1200" dirty="0" smtClean="0"/>
            <a:t>Crear una base de datos</a:t>
          </a:r>
          <a:endParaRPr lang="es-CO" sz="3300" kern="1200" dirty="0"/>
        </a:p>
        <a:p>
          <a:pPr marL="285750" lvl="1" indent="-285750" algn="l" defTabSz="1466850">
            <a:lnSpc>
              <a:spcPct val="90000"/>
            </a:lnSpc>
            <a:spcBef>
              <a:spcPct val="0"/>
            </a:spcBef>
            <a:spcAft>
              <a:spcPct val="15000"/>
            </a:spcAft>
            <a:buChar char="••"/>
          </a:pPr>
          <a:r>
            <a:rPr lang="es-CO" sz="3300" kern="1200" dirty="0" smtClean="0"/>
            <a:t>Estructura básica de una Base de datos</a:t>
          </a:r>
          <a:endParaRPr lang="es-CO" sz="3300" kern="1200" dirty="0"/>
        </a:p>
      </dsp:txBody>
      <dsp:txXfrm>
        <a:off x="0" y="508389"/>
        <a:ext cx="10701407" cy="3534300"/>
      </dsp:txXfrm>
    </dsp:sp>
    <dsp:sp modelId="{6C2980D4-D4A3-4EF3-98AC-8B03D98DFC3B}">
      <dsp:nvSpPr>
        <dsp:cNvPr id="0" name=""/>
        <dsp:cNvSpPr/>
      </dsp:nvSpPr>
      <dsp:spPr>
        <a:xfrm>
          <a:off x="535070" y="21309"/>
          <a:ext cx="9620897" cy="9741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3141" tIns="0" rIns="283141" bIns="0" numCol="1" spcCol="1270" anchor="ctr" anchorCtr="0">
          <a:noAutofit/>
        </a:bodyPr>
        <a:lstStyle/>
        <a:p>
          <a:pPr lvl="0" algn="l" defTabSz="1333500">
            <a:lnSpc>
              <a:spcPct val="90000"/>
            </a:lnSpc>
            <a:spcBef>
              <a:spcPct val="0"/>
            </a:spcBef>
            <a:spcAft>
              <a:spcPct val="35000"/>
            </a:spcAft>
          </a:pPr>
          <a:r>
            <a:rPr lang="es-CO" sz="3000" b="1" kern="1200" dirty="0" smtClean="0">
              <a:solidFill>
                <a:schemeClr val="bg1"/>
              </a:solidFill>
            </a:rPr>
            <a:t>Introducción y Creación de bases de datos</a:t>
          </a:r>
          <a:endParaRPr lang="es-CO" sz="3000" kern="1200" dirty="0">
            <a:solidFill>
              <a:schemeClr val="bg1"/>
            </a:solidFill>
          </a:endParaRPr>
        </a:p>
      </dsp:txBody>
      <dsp:txXfrm>
        <a:off x="582625" y="68864"/>
        <a:ext cx="9525787" cy="87905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D03201-D057-4A2E-8154-82C0F557DF2D}">
      <dsp:nvSpPr>
        <dsp:cNvPr id="0" name=""/>
        <dsp:cNvSpPr/>
      </dsp:nvSpPr>
      <dsp:spPr>
        <a:xfrm>
          <a:off x="0" y="731335"/>
          <a:ext cx="11086592" cy="42525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60443" tIns="520700" rIns="860443" bIns="177800" numCol="1" spcCol="1270" anchor="t" anchorCtr="0">
          <a:noAutofit/>
        </a:bodyPr>
        <a:lstStyle/>
        <a:p>
          <a:pPr marL="228600" lvl="1" indent="-228600" algn="l" defTabSz="1111250">
            <a:lnSpc>
              <a:spcPct val="90000"/>
            </a:lnSpc>
            <a:spcBef>
              <a:spcPct val="0"/>
            </a:spcBef>
            <a:spcAft>
              <a:spcPct val="15000"/>
            </a:spcAft>
            <a:buChar char="••"/>
          </a:pPr>
          <a:r>
            <a:rPr lang="es-CO" sz="2500" kern="1200" dirty="0" smtClean="0"/>
            <a:t>Ordenamiento de registros</a:t>
          </a:r>
          <a:endParaRPr lang="es-CO" sz="2500" kern="1200" dirty="0"/>
        </a:p>
        <a:p>
          <a:pPr marL="228600" lvl="1" indent="-228600" algn="l" defTabSz="1111250">
            <a:lnSpc>
              <a:spcPct val="90000"/>
            </a:lnSpc>
            <a:spcBef>
              <a:spcPct val="0"/>
            </a:spcBef>
            <a:spcAft>
              <a:spcPct val="15000"/>
            </a:spcAft>
            <a:buChar char="••"/>
          </a:pPr>
          <a:r>
            <a:rPr lang="es-CO" sz="2500" kern="1200" dirty="0" smtClean="0"/>
            <a:t>Búsqueda de patrones (</a:t>
          </a:r>
          <a:r>
            <a:rPr lang="es-CO" sz="2500" kern="1200" dirty="0" err="1" smtClean="0"/>
            <a:t>like</a:t>
          </a:r>
          <a:r>
            <a:rPr lang="es-CO" sz="2500" kern="1200" dirty="0" smtClean="0"/>
            <a:t>)</a:t>
          </a:r>
          <a:endParaRPr lang="es-CO" sz="2500" kern="1200" dirty="0"/>
        </a:p>
        <a:p>
          <a:pPr marL="228600" lvl="1" indent="-228600" algn="l" defTabSz="1111250">
            <a:lnSpc>
              <a:spcPct val="90000"/>
            </a:lnSpc>
            <a:spcBef>
              <a:spcPct val="0"/>
            </a:spcBef>
            <a:spcAft>
              <a:spcPct val="15000"/>
            </a:spcAft>
            <a:buChar char="••"/>
          </a:pPr>
          <a:r>
            <a:rPr lang="es-CO" sz="2500" kern="1200" dirty="0" smtClean="0"/>
            <a:t>Funciones </a:t>
          </a:r>
          <a:r>
            <a:rPr lang="es-CO" sz="2500" kern="1200" dirty="0" err="1" smtClean="0"/>
            <a:t>sql</a:t>
          </a:r>
          <a:r>
            <a:rPr lang="es-CO" sz="2500" kern="1200" dirty="0" smtClean="0"/>
            <a:t> más utilizadas para manejo de texto, matemáticas y de fechas</a:t>
          </a:r>
          <a:endParaRPr lang="es-CO" sz="2500" kern="1200" dirty="0"/>
        </a:p>
        <a:p>
          <a:pPr marL="228600" lvl="1" indent="-228600" algn="l" defTabSz="1111250">
            <a:lnSpc>
              <a:spcPct val="90000"/>
            </a:lnSpc>
            <a:spcBef>
              <a:spcPct val="0"/>
            </a:spcBef>
            <a:spcAft>
              <a:spcPct val="15000"/>
            </a:spcAft>
            <a:buChar char="••"/>
          </a:pPr>
          <a:r>
            <a:rPr lang="en-US" sz="2500" kern="1200" dirty="0" err="1" smtClean="0"/>
            <a:t>Agrupar</a:t>
          </a:r>
          <a:r>
            <a:rPr lang="en-US" sz="2500" kern="1200" dirty="0" smtClean="0"/>
            <a:t> </a:t>
          </a:r>
          <a:r>
            <a:rPr lang="en-US" sz="2500" kern="1200" dirty="0" err="1" smtClean="0"/>
            <a:t>registros</a:t>
          </a:r>
          <a:r>
            <a:rPr lang="en-US" sz="2500" kern="1200" dirty="0" smtClean="0"/>
            <a:t> (group by - having)</a:t>
          </a:r>
          <a:endParaRPr lang="es-CO" sz="2500" kern="1200" dirty="0"/>
        </a:p>
        <a:p>
          <a:pPr marL="228600" lvl="1" indent="-228600" algn="l" defTabSz="1111250">
            <a:lnSpc>
              <a:spcPct val="90000"/>
            </a:lnSpc>
            <a:spcBef>
              <a:spcPct val="0"/>
            </a:spcBef>
            <a:spcAft>
              <a:spcPct val="15000"/>
            </a:spcAft>
            <a:buChar char="••"/>
          </a:pPr>
          <a:r>
            <a:rPr lang="es-CO" sz="2500" kern="1200" dirty="0" smtClean="0"/>
            <a:t>Trabajar con varias tablas</a:t>
          </a:r>
          <a:endParaRPr lang="es-CO" sz="2500" kern="1200" dirty="0"/>
        </a:p>
        <a:p>
          <a:pPr marL="228600" lvl="1" indent="-228600" algn="l" defTabSz="1111250">
            <a:lnSpc>
              <a:spcPct val="90000"/>
            </a:lnSpc>
            <a:spcBef>
              <a:spcPct val="0"/>
            </a:spcBef>
            <a:spcAft>
              <a:spcPct val="15000"/>
            </a:spcAft>
            <a:buChar char="••"/>
          </a:pPr>
          <a:r>
            <a:rPr lang="es-CO" sz="2500" kern="1200" dirty="0" smtClean="0"/>
            <a:t>Combinaciones (</a:t>
          </a:r>
          <a:r>
            <a:rPr lang="es-CO" sz="2500" kern="1200" dirty="0" err="1" smtClean="0"/>
            <a:t>inner</a:t>
          </a:r>
          <a:r>
            <a:rPr lang="es-CO" sz="2500" kern="1200" dirty="0" smtClean="0"/>
            <a:t>, </a:t>
          </a:r>
          <a:r>
            <a:rPr lang="es-CO" sz="2500" kern="1200" dirty="0" err="1" smtClean="0"/>
            <a:t>left</a:t>
          </a:r>
          <a:r>
            <a:rPr lang="es-CO" sz="2500" kern="1200" dirty="0" smtClean="0"/>
            <a:t>, </a:t>
          </a:r>
          <a:r>
            <a:rPr lang="es-CO" sz="2500" kern="1200" dirty="0" err="1" smtClean="0"/>
            <a:t>right</a:t>
          </a:r>
          <a:r>
            <a:rPr lang="es-CO" sz="2500" kern="1200" dirty="0" smtClean="0"/>
            <a:t>, full, </a:t>
          </a:r>
          <a:r>
            <a:rPr lang="es-CO" sz="2500" kern="1200" dirty="0" err="1" smtClean="0"/>
            <a:t>cross</a:t>
          </a:r>
          <a:r>
            <a:rPr lang="es-CO" sz="2500" kern="1200" dirty="0" smtClean="0"/>
            <a:t>)</a:t>
          </a:r>
          <a:endParaRPr lang="es-CO" sz="2500" kern="1200" dirty="0"/>
        </a:p>
        <a:p>
          <a:pPr marL="228600" lvl="1" indent="-228600" algn="l" defTabSz="1111250">
            <a:lnSpc>
              <a:spcPct val="90000"/>
            </a:lnSpc>
            <a:spcBef>
              <a:spcPct val="0"/>
            </a:spcBef>
            <a:spcAft>
              <a:spcPct val="15000"/>
            </a:spcAft>
            <a:buChar char="••"/>
          </a:pPr>
          <a:r>
            <a:rPr lang="es-CO" sz="2500" kern="1200" dirty="0" err="1" smtClean="0"/>
            <a:t>Union</a:t>
          </a:r>
          <a:endParaRPr lang="es-CO" sz="2500" kern="1200" dirty="0"/>
        </a:p>
        <a:p>
          <a:pPr marL="228600" lvl="1" indent="-228600" algn="just" defTabSz="1111250">
            <a:lnSpc>
              <a:spcPct val="90000"/>
            </a:lnSpc>
            <a:spcBef>
              <a:spcPct val="0"/>
            </a:spcBef>
            <a:spcAft>
              <a:spcPct val="15000"/>
            </a:spcAft>
            <a:buChar char="••"/>
          </a:pPr>
          <a:r>
            <a:rPr lang="es-CO" sz="2500" i="1" kern="1200" dirty="0" smtClean="0">
              <a:solidFill>
                <a:srgbClr val="C00000"/>
              </a:solidFill>
            </a:rPr>
            <a:t>Ejercicio</a:t>
          </a:r>
          <a:endParaRPr lang="es-CO" sz="2500" i="1" kern="1200" dirty="0">
            <a:solidFill>
              <a:srgbClr val="C00000"/>
            </a:solidFill>
          </a:endParaRPr>
        </a:p>
      </dsp:txBody>
      <dsp:txXfrm>
        <a:off x="0" y="731335"/>
        <a:ext cx="11086592" cy="4252500"/>
      </dsp:txXfrm>
    </dsp:sp>
    <dsp:sp modelId="{6C2980D4-D4A3-4EF3-98AC-8B03D98DFC3B}">
      <dsp:nvSpPr>
        <dsp:cNvPr id="0" name=""/>
        <dsp:cNvSpPr/>
      </dsp:nvSpPr>
      <dsp:spPr>
        <a:xfrm>
          <a:off x="554329" y="57564"/>
          <a:ext cx="9967189" cy="104277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3333" tIns="0" rIns="293333" bIns="0" numCol="1" spcCol="1270" anchor="ctr" anchorCtr="0">
          <a:noAutofit/>
        </a:bodyPr>
        <a:lstStyle/>
        <a:p>
          <a:pPr lvl="0" algn="l" defTabSz="1555750">
            <a:lnSpc>
              <a:spcPct val="90000"/>
            </a:lnSpc>
            <a:spcBef>
              <a:spcPct val="0"/>
            </a:spcBef>
            <a:spcAft>
              <a:spcPct val="35000"/>
            </a:spcAft>
          </a:pPr>
          <a:r>
            <a:rPr lang="es-CO" sz="3500" b="1" kern="1200" dirty="0" smtClean="0">
              <a:solidFill>
                <a:schemeClr val="bg1"/>
              </a:solidFill>
            </a:rPr>
            <a:t>Trabajar con varias tablas, vistas y funciones</a:t>
          </a:r>
          <a:endParaRPr lang="es-CO" sz="3500" kern="1200" dirty="0">
            <a:solidFill>
              <a:schemeClr val="bg1"/>
            </a:solidFill>
          </a:endParaRPr>
        </a:p>
      </dsp:txBody>
      <dsp:txXfrm>
        <a:off x="605233" y="108468"/>
        <a:ext cx="9865381" cy="94096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D03201-D057-4A2E-8154-82C0F557DF2D}">
      <dsp:nvSpPr>
        <dsp:cNvPr id="0" name=""/>
        <dsp:cNvSpPr/>
      </dsp:nvSpPr>
      <dsp:spPr>
        <a:xfrm>
          <a:off x="0" y="812299"/>
          <a:ext cx="11086592" cy="40320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60443" tIns="666496" rIns="860443" bIns="227584" numCol="1" spcCol="1270" anchor="t" anchorCtr="0">
          <a:noAutofit/>
        </a:bodyPr>
        <a:lstStyle/>
        <a:p>
          <a:pPr marL="285750" lvl="1" indent="-285750" algn="l" defTabSz="1422400">
            <a:lnSpc>
              <a:spcPct val="90000"/>
            </a:lnSpc>
            <a:spcBef>
              <a:spcPct val="0"/>
            </a:spcBef>
            <a:spcAft>
              <a:spcPct val="15000"/>
            </a:spcAft>
            <a:buChar char="••"/>
          </a:pPr>
          <a:r>
            <a:rPr lang="es-CO" sz="3200" kern="1200" dirty="0" smtClean="0"/>
            <a:t>Agregar y eliminar campos ( alter </a:t>
          </a:r>
          <a:r>
            <a:rPr lang="es-CO" sz="3200" kern="1200" dirty="0" err="1" smtClean="0"/>
            <a:t>table</a:t>
          </a:r>
          <a:r>
            <a:rPr lang="es-CO" sz="3200" kern="1200" dirty="0" smtClean="0"/>
            <a:t> - </a:t>
          </a:r>
          <a:r>
            <a:rPr lang="es-CO" sz="3200" kern="1200" dirty="0" err="1" smtClean="0"/>
            <a:t>add</a:t>
          </a:r>
          <a:r>
            <a:rPr lang="es-CO" sz="3200" kern="1200" dirty="0" smtClean="0"/>
            <a:t> - </a:t>
          </a:r>
          <a:r>
            <a:rPr lang="es-CO" sz="3200" kern="1200" dirty="0" err="1" smtClean="0"/>
            <a:t>drop</a:t>
          </a:r>
          <a:r>
            <a:rPr lang="es-CO" sz="3200" kern="1200" dirty="0" smtClean="0"/>
            <a:t>)</a:t>
          </a:r>
          <a:endParaRPr lang="es-CO" sz="3200" kern="1200" dirty="0"/>
        </a:p>
        <a:p>
          <a:pPr marL="285750" lvl="1" indent="-285750" algn="l" defTabSz="1422400">
            <a:lnSpc>
              <a:spcPct val="90000"/>
            </a:lnSpc>
            <a:spcBef>
              <a:spcPct val="0"/>
            </a:spcBef>
            <a:spcAft>
              <a:spcPct val="15000"/>
            </a:spcAft>
            <a:buChar char="••"/>
          </a:pPr>
          <a:r>
            <a:rPr lang="es-CO" sz="3200" kern="1200" dirty="0" err="1" smtClean="0"/>
            <a:t>Subconsultas</a:t>
          </a:r>
          <a:endParaRPr lang="es-CO" sz="3200" kern="1200" dirty="0"/>
        </a:p>
        <a:p>
          <a:pPr marL="285750" lvl="1" indent="-285750" algn="l" defTabSz="1422400">
            <a:lnSpc>
              <a:spcPct val="90000"/>
            </a:lnSpc>
            <a:spcBef>
              <a:spcPct val="0"/>
            </a:spcBef>
            <a:spcAft>
              <a:spcPct val="15000"/>
            </a:spcAft>
            <a:buChar char="••"/>
          </a:pPr>
          <a:r>
            <a:rPr lang="es-CO" sz="3200" kern="1200" dirty="0" smtClean="0"/>
            <a:t>Vistas</a:t>
          </a:r>
          <a:endParaRPr lang="es-CO" sz="3200" kern="1200" dirty="0"/>
        </a:p>
        <a:p>
          <a:pPr marL="285750" lvl="1" indent="-285750" algn="l" defTabSz="1422400">
            <a:lnSpc>
              <a:spcPct val="90000"/>
            </a:lnSpc>
            <a:spcBef>
              <a:spcPct val="0"/>
            </a:spcBef>
            <a:spcAft>
              <a:spcPct val="15000"/>
            </a:spcAft>
            <a:buChar char="••"/>
          </a:pPr>
          <a:r>
            <a:rPr lang="es-CO" sz="3200" kern="1200" dirty="0" smtClean="0"/>
            <a:t>Vistas modificar (alter </a:t>
          </a:r>
          <a:r>
            <a:rPr lang="es-CO" sz="3200" kern="1200" dirty="0" err="1" smtClean="0"/>
            <a:t>view</a:t>
          </a:r>
          <a:r>
            <a:rPr lang="es-CO" sz="3200" kern="1200" dirty="0" smtClean="0"/>
            <a:t>)</a:t>
          </a:r>
          <a:endParaRPr lang="es-CO" sz="3200" kern="1200" dirty="0"/>
        </a:p>
        <a:p>
          <a:pPr marL="285750" lvl="1" indent="-285750" algn="l" defTabSz="1422400">
            <a:lnSpc>
              <a:spcPct val="90000"/>
            </a:lnSpc>
            <a:spcBef>
              <a:spcPct val="0"/>
            </a:spcBef>
            <a:spcAft>
              <a:spcPct val="15000"/>
            </a:spcAft>
            <a:buChar char="••"/>
          </a:pPr>
          <a:r>
            <a:rPr lang="es-CO" sz="3200" kern="1200" dirty="0" smtClean="0"/>
            <a:t>Crear Funciones</a:t>
          </a:r>
          <a:endParaRPr lang="es-CO" sz="3200" kern="1200" dirty="0"/>
        </a:p>
        <a:p>
          <a:pPr marL="285750" lvl="1" indent="-285750" algn="just" defTabSz="1422400">
            <a:lnSpc>
              <a:spcPct val="90000"/>
            </a:lnSpc>
            <a:spcBef>
              <a:spcPct val="0"/>
            </a:spcBef>
            <a:spcAft>
              <a:spcPct val="15000"/>
            </a:spcAft>
            <a:buChar char="••"/>
          </a:pPr>
          <a:r>
            <a:rPr lang="es-CO" sz="3200" i="1" kern="1200" dirty="0" smtClean="0">
              <a:solidFill>
                <a:srgbClr val="C00000"/>
              </a:solidFill>
            </a:rPr>
            <a:t>Ejercicio</a:t>
          </a:r>
          <a:endParaRPr lang="es-CO" sz="3200" i="1" kern="1200" dirty="0">
            <a:solidFill>
              <a:srgbClr val="C00000"/>
            </a:solidFill>
          </a:endParaRPr>
        </a:p>
      </dsp:txBody>
      <dsp:txXfrm>
        <a:off x="0" y="812299"/>
        <a:ext cx="11086592" cy="4032000"/>
      </dsp:txXfrm>
    </dsp:sp>
    <dsp:sp modelId="{6C2980D4-D4A3-4EF3-98AC-8B03D98DFC3B}">
      <dsp:nvSpPr>
        <dsp:cNvPr id="0" name=""/>
        <dsp:cNvSpPr/>
      </dsp:nvSpPr>
      <dsp:spPr>
        <a:xfrm>
          <a:off x="554329" y="32508"/>
          <a:ext cx="9967189" cy="125211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3333" tIns="0" rIns="293333" bIns="0" numCol="1" spcCol="1270" anchor="ctr" anchorCtr="0">
          <a:noAutofit/>
        </a:bodyPr>
        <a:lstStyle/>
        <a:p>
          <a:pPr lvl="0" algn="l" defTabSz="1555750">
            <a:lnSpc>
              <a:spcPct val="90000"/>
            </a:lnSpc>
            <a:spcBef>
              <a:spcPct val="0"/>
            </a:spcBef>
            <a:spcAft>
              <a:spcPct val="35000"/>
            </a:spcAft>
          </a:pPr>
          <a:r>
            <a:rPr lang="es-CO" sz="3500" b="1" kern="1200" dirty="0" smtClean="0">
              <a:solidFill>
                <a:schemeClr val="bg1"/>
              </a:solidFill>
            </a:rPr>
            <a:t>Trabajar con varias tablas, vistas y funciones</a:t>
          </a:r>
          <a:endParaRPr lang="es-CO" sz="3500" kern="1200" dirty="0">
            <a:solidFill>
              <a:schemeClr val="bg1"/>
            </a:solidFill>
          </a:endParaRPr>
        </a:p>
      </dsp:txBody>
      <dsp:txXfrm>
        <a:off x="615452" y="93631"/>
        <a:ext cx="9844943" cy="112986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D03201-D057-4A2E-8154-82C0F557DF2D}">
      <dsp:nvSpPr>
        <dsp:cNvPr id="0" name=""/>
        <dsp:cNvSpPr/>
      </dsp:nvSpPr>
      <dsp:spPr>
        <a:xfrm>
          <a:off x="0" y="856112"/>
          <a:ext cx="11086592" cy="411075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60443" tIns="604012" rIns="860443" bIns="206248" numCol="1" spcCol="1270" anchor="t" anchorCtr="0">
          <a:noAutofit/>
        </a:bodyPr>
        <a:lstStyle/>
        <a:p>
          <a:pPr marL="285750" lvl="1" indent="-285750" algn="l" defTabSz="1289050">
            <a:lnSpc>
              <a:spcPct val="90000"/>
            </a:lnSpc>
            <a:spcBef>
              <a:spcPct val="0"/>
            </a:spcBef>
            <a:spcAft>
              <a:spcPct val="15000"/>
            </a:spcAft>
            <a:buChar char="••"/>
          </a:pPr>
          <a:r>
            <a:rPr lang="es-CO" sz="2900" kern="1200" dirty="0" smtClean="0"/>
            <a:t>Control de flujo (IF, case, </a:t>
          </a:r>
          <a:r>
            <a:rPr lang="es-CO" sz="2900" kern="1200" dirty="0" err="1" smtClean="0"/>
            <a:t>while</a:t>
          </a:r>
          <a:r>
            <a:rPr lang="es-CO" sz="2900" kern="1200" dirty="0" smtClean="0"/>
            <a:t>)</a:t>
          </a:r>
          <a:endParaRPr lang="es-CO" sz="2900" kern="1200" dirty="0"/>
        </a:p>
        <a:p>
          <a:pPr marL="285750" lvl="1" indent="-285750" algn="l" defTabSz="1289050">
            <a:lnSpc>
              <a:spcPct val="90000"/>
            </a:lnSpc>
            <a:spcBef>
              <a:spcPct val="0"/>
            </a:spcBef>
            <a:spcAft>
              <a:spcPct val="15000"/>
            </a:spcAft>
            <a:buChar char="••"/>
          </a:pPr>
          <a:r>
            <a:rPr lang="es-CO" sz="2900" kern="1200" dirty="0" smtClean="0"/>
            <a:t>Definición</a:t>
          </a:r>
          <a:endParaRPr lang="es-CO" sz="2900" kern="1200" dirty="0"/>
        </a:p>
        <a:p>
          <a:pPr marL="285750" lvl="1" indent="-285750" algn="l" defTabSz="1289050">
            <a:lnSpc>
              <a:spcPct val="90000"/>
            </a:lnSpc>
            <a:spcBef>
              <a:spcPct val="0"/>
            </a:spcBef>
            <a:spcAft>
              <a:spcPct val="15000"/>
            </a:spcAft>
            <a:buChar char="••"/>
          </a:pPr>
          <a:r>
            <a:rPr lang="es-CO" sz="2900" kern="1200" dirty="0" smtClean="0"/>
            <a:t>Procedimientos almacenados (crear – ejecutar - eliminar)</a:t>
          </a:r>
          <a:endParaRPr lang="es-CO" sz="2900" kern="1200" dirty="0"/>
        </a:p>
        <a:p>
          <a:pPr marL="285750" lvl="1" indent="-285750" algn="l" defTabSz="1289050">
            <a:lnSpc>
              <a:spcPct val="90000"/>
            </a:lnSpc>
            <a:spcBef>
              <a:spcPct val="0"/>
            </a:spcBef>
            <a:spcAft>
              <a:spcPct val="15000"/>
            </a:spcAft>
            <a:buChar char="••"/>
          </a:pPr>
          <a:r>
            <a:rPr lang="es-CO" sz="2900" kern="1200" dirty="0" smtClean="0"/>
            <a:t>Procedimientos almacenados (parámetros de entrada)</a:t>
          </a:r>
          <a:endParaRPr lang="es-CO" sz="2900" kern="1200" dirty="0"/>
        </a:p>
        <a:p>
          <a:pPr marL="285750" lvl="1" indent="-285750" algn="l" defTabSz="1289050">
            <a:lnSpc>
              <a:spcPct val="90000"/>
            </a:lnSpc>
            <a:spcBef>
              <a:spcPct val="0"/>
            </a:spcBef>
            <a:spcAft>
              <a:spcPct val="15000"/>
            </a:spcAft>
            <a:buChar char="••"/>
          </a:pPr>
          <a:r>
            <a:rPr lang="es-CO" sz="2900" kern="1200" dirty="0" smtClean="0"/>
            <a:t>Procedimientos almacenados (parámetros de salida)</a:t>
          </a:r>
          <a:endParaRPr lang="es-CO" sz="2900" kern="1200" dirty="0"/>
        </a:p>
        <a:p>
          <a:pPr marL="285750" lvl="1" indent="-285750" algn="l" defTabSz="1289050">
            <a:lnSpc>
              <a:spcPct val="90000"/>
            </a:lnSpc>
            <a:spcBef>
              <a:spcPct val="0"/>
            </a:spcBef>
            <a:spcAft>
              <a:spcPct val="15000"/>
            </a:spcAft>
            <a:buChar char="••"/>
          </a:pPr>
          <a:r>
            <a:rPr lang="es-CO" sz="2900" kern="1200" dirty="0" smtClean="0"/>
            <a:t>Excepciones (try catch) / Transacciones (Begin END)</a:t>
          </a:r>
          <a:endParaRPr lang="es-CO" sz="2900" kern="1200" dirty="0"/>
        </a:p>
        <a:p>
          <a:pPr marL="285750" lvl="1" indent="-285750" algn="just" defTabSz="1289050">
            <a:lnSpc>
              <a:spcPct val="90000"/>
            </a:lnSpc>
            <a:spcBef>
              <a:spcPct val="0"/>
            </a:spcBef>
            <a:spcAft>
              <a:spcPct val="15000"/>
            </a:spcAft>
            <a:buChar char="••"/>
          </a:pPr>
          <a:r>
            <a:rPr lang="es-CO" sz="2900" i="1" kern="1200" dirty="0" smtClean="0">
              <a:solidFill>
                <a:srgbClr val="C00000"/>
              </a:solidFill>
            </a:rPr>
            <a:t>Ejercicios</a:t>
          </a:r>
          <a:endParaRPr lang="es-CO" sz="2900" i="1" kern="1200" dirty="0">
            <a:solidFill>
              <a:srgbClr val="C00000"/>
            </a:solidFill>
          </a:endParaRPr>
        </a:p>
      </dsp:txBody>
      <dsp:txXfrm>
        <a:off x="0" y="856112"/>
        <a:ext cx="11086592" cy="4110750"/>
      </dsp:txXfrm>
    </dsp:sp>
    <dsp:sp modelId="{6C2980D4-D4A3-4EF3-98AC-8B03D98DFC3B}">
      <dsp:nvSpPr>
        <dsp:cNvPr id="0" name=""/>
        <dsp:cNvSpPr/>
      </dsp:nvSpPr>
      <dsp:spPr>
        <a:xfrm>
          <a:off x="554329" y="74537"/>
          <a:ext cx="9967189" cy="120961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3333" tIns="0" rIns="293333" bIns="0" numCol="1" spcCol="1270" anchor="ctr" anchorCtr="0">
          <a:noAutofit/>
        </a:bodyPr>
        <a:lstStyle/>
        <a:p>
          <a:pPr lvl="0" algn="l" defTabSz="1555750">
            <a:lnSpc>
              <a:spcPct val="90000"/>
            </a:lnSpc>
            <a:spcBef>
              <a:spcPct val="0"/>
            </a:spcBef>
            <a:spcAft>
              <a:spcPct val="35000"/>
            </a:spcAft>
          </a:pPr>
          <a:r>
            <a:rPr lang="es-CO" sz="3500" b="1" kern="1200" dirty="0" smtClean="0">
              <a:solidFill>
                <a:schemeClr val="bg1"/>
              </a:solidFill>
            </a:rPr>
            <a:t>Procedimientos almacenados</a:t>
          </a:r>
          <a:endParaRPr lang="es-CO" sz="3500" kern="1200" dirty="0">
            <a:solidFill>
              <a:schemeClr val="bg1"/>
            </a:solidFill>
          </a:endParaRPr>
        </a:p>
      </dsp:txBody>
      <dsp:txXfrm>
        <a:off x="613378" y="133586"/>
        <a:ext cx="9849091" cy="1091517"/>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D03201-D057-4A2E-8154-82C0F557DF2D}">
      <dsp:nvSpPr>
        <dsp:cNvPr id="0" name=""/>
        <dsp:cNvSpPr/>
      </dsp:nvSpPr>
      <dsp:spPr>
        <a:xfrm>
          <a:off x="0" y="1037941"/>
          <a:ext cx="11086592" cy="39627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60443" tIns="770636" rIns="860443" bIns="263144" numCol="1" spcCol="1270" anchor="t" anchorCtr="0">
          <a:noAutofit/>
        </a:bodyPr>
        <a:lstStyle/>
        <a:p>
          <a:pPr marL="285750" lvl="1" indent="-285750" algn="l" defTabSz="1644650">
            <a:lnSpc>
              <a:spcPct val="90000"/>
            </a:lnSpc>
            <a:spcBef>
              <a:spcPct val="0"/>
            </a:spcBef>
            <a:spcAft>
              <a:spcPct val="15000"/>
            </a:spcAft>
            <a:buChar char="••"/>
          </a:pPr>
          <a:r>
            <a:rPr lang="es-CO" sz="3700" kern="1200" dirty="0" smtClean="0"/>
            <a:t>Disparadores (</a:t>
          </a:r>
          <a:r>
            <a:rPr lang="es-CO" sz="3700" kern="1200" dirty="0" err="1" smtClean="0"/>
            <a:t>triggers</a:t>
          </a:r>
          <a:r>
            <a:rPr lang="es-CO" sz="3700" kern="1200" dirty="0" smtClean="0"/>
            <a:t>)</a:t>
          </a:r>
          <a:endParaRPr lang="es-CO" sz="3700" kern="1200" dirty="0"/>
        </a:p>
        <a:p>
          <a:pPr marL="285750" lvl="1" indent="-285750" algn="l" defTabSz="1644650">
            <a:lnSpc>
              <a:spcPct val="90000"/>
            </a:lnSpc>
            <a:spcBef>
              <a:spcPct val="0"/>
            </a:spcBef>
            <a:spcAft>
              <a:spcPct val="15000"/>
            </a:spcAft>
            <a:buChar char="••"/>
          </a:pPr>
          <a:r>
            <a:rPr lang="es-CO" sz="3700" b="0" i="0" kern="1200" dirty="0" smtClean="0"/>
            <a:t>Disparador de inserción (</a:t>
          </a:r>
          <a:r>
            <a:rPr lang="es-CO" sz="3700" b="0" i="0" kern="1200" dirty="0" err="1" smtClean="0"/>
            <a:t>insert</a:t>
          </a:r>
          <a:r>
            <a:rPr lang="es-CO" sz="3700" b="0" i="0" kern="1200" dirty="0" smtClean="0"/>
            <a:t> </a:t>
          </a:r>
          <a:r>
            <a:rPr lang="es-CO" sz="3700" b="0" i="0" kern="1200" dirty="0" err="1" smtClean="0"/>
            <a:t>trigger</a:t>
          </a:r>
          <a:r>
            <a:rPr lang="es-CO" sz="3700" b="0" i="0" kern="1200" dirty="0" smtClean="0"/>
            <a:t>)</a:t>
          </a:r>
          <a:endParaRPr lang="es-CO" sz="3700" kern="1200" dirty="0"/>
        </a:p>
        <a:p>
          <a:pPr marL="285750" lvl="1" indent="-285750" algn="l" defTabSz="1644650">
            <a:lnSpc>
              <a:spcPct val="90000"/>
            </a:lnSpc>
            <a:spcBef>
              <a:spcPct val="0"/>
            </a:spcBef>
            <a:spcAft>
              <a:spcPct val="15000"/>
            </a:spcAft>
            <a:buChar char="••"/>
          </a:pPr>
          <a:r>
            <a:rPr lang="es-CO" sz="3700" b="0" i="0" kern="1200" dirty="0" smtClean="0"/>
            <a:t>Disparador de borrado (</a:t>
          </a:r>
          <a:r>
            <a:rPr lang="es-CO" sz="3700" b="0" i="0" kern="1200" dirty="0" err="1" smtClean="0"/>
            <a:t>delete</a:t>
          </a:r>
          <a:r>
            <a:rPr lang="es-CO" sz="3700" b="0" i="0" kern="1200" dirty="0" smtClean="0"/>
            <a:t> </a:t>
          </a:r>
          <a:r>
            <a:rPr lang="es-CO" sz="3700" b="0" i="0" kern="1200" dirty="0" err="1" smtClean="0"/>
            <a:t>trigger</a:t>
          </a:r>
          <a:r>
            <a:rPr lang="es-CO" sz="3700" b="0" i="0" kern="1200" dirty="0" smtClean="0"/>
            <a:t>)</a:t>
          </a:r>
          <a:endParaRPr lang="es-CO" sz="3700" kern="1200" dirty="0"/>
        </a:p>
        <a:p>
          <a:pPr marL="285750" lvl="1" indent="-285750" algn="l" defTabSz="1644650">
            <a:lnSpc>
              <a:spcPct val="90000"/>
            </a:lnSpc>
            <a:spcBef>
              <a:spcPct val="0"/>
            </a:spcBef>
            <a:spcAft>
              <a:spcPct val="15000"/>
            </a:spcAft>
            <a:buChar char="••"/>
          </a:pPr>
          <a:r>
            <a:rPr lang="es-CO" sz="3700" b="0" i="0" kern="1200" dirty="0" smtClean="0"/>
            <a:t>Disparador de actualización (</a:t>
          </a:r>
          <a:r>
            <a:rPr lang="es-CO" sz="3700" b="0" i="0" kern="1200" dirty="0" err="1" smtClean="0"/>
            <a:t>update</a:t>
          </a:r>
          <a:r>
            <a:rPr lang="es-CO" sz="3700" b="0" i="0" kern="1200" dirty="0" smtClean="0"/>
            <a:t> </a:t>
          </a:r>
          <a:r>
            <a:rPr lang="es-CO" sz="3700" b="0" i="0" kern="1200" dirty="0" err="1" smtClean="0"/>
            <a:t>trigger</a:t>
          </a:r>
          <a:r>
            <a:rPr lang="es-CO" sz="3700" b="0" i="0" kern="1200" dirty="0" smtClean="0"/>
            <a:t>)</a:t>
          </a:r>
          <a:endParaRPr lang="es-CO" sz="3700" kern="1200" dirty="0"/>
        </a:p>
        <a:p>
          <a:pPr marL="285750" lvl="1" indent="-285750" algn="just" defTabSz="1644650">
            <a:lnSpc>
              <a:spcPct val="90000"/>
            </a:lnSpc>
            <a:spcBef>
              <a:spcPct val="0"/>
            </a:spcBef>
            <a:spcAft>
              <a:spcPct val="15000"/>
            </a:spcAft>
            <a:buChar char="••"/>
          </a:pPr>
          <a:r>
            <a:rPr lang="es-CO" sz="3700" i="1" kern="1200" dirty="0" smtClean="0">
              <a:solidFill>
                <a:srgbClr val="C00000"/>
              </a:solidFill>
            </a:rPr>
            <a:t>Ejercicios</a:t>
          </a:r>
          <a:endParaRPr lang="es-CO" sz="3700" i="1" kern="1200" dirty="0">
            <a:solidFill>
              <a:srgbClr val="C00000"/>
            </a:solidFill>
          </a:endParaRPr>
        </a:p>
      </dsp:txBody>
      <dsp:txXfrm>
        <a:off x="0" y="1037941"/>
        <a:ext cx="11086592" cy="3962700"/>
      </dsp:txXfrm>
    </dsp:sp>
    <dsp:sp modelId="{6C2980D4-D4A3-4EF3-98AC-8B03D98DFC3B}">
      <dsp:nvSpPr>
        <dsp:cNvPr id="0" name=""/>
        <dsp:cNvSpPr/>
      </dsp:nvSpPr>
      <dsp:spPr>
        <a:xfrm>
          <a:off x="554329" y="40758"/>
          <a:ext cx="9967189" cy="154330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3333" tIns="0" rIns="293333" bIns="0" numCol="1" spcCol="1270" anchor="ctr" anchorCtr="0">
          <a:noAutofit/>
        </a:bodyPr>
        <a:lstStyle/>
        <a:p>
          <a:pPr lvl="0" algn="l" defTabSz="1555750">
            <a:lnSpc>
              <a:spcPct val="90000"/>
            </a:lnSpc>
            <a:spcBef>
              <a:spcPct val="0"/>
            </a:spcBef>
            <a:spcAft>
              <a:spcPct val="35000"/>
            </a:spcAft>
          </a:pPr>
          <a:r>
            <a:rPr lang="es-CO" sz="3500" b="1" kern="1200" dirty="0" smtClean="0">
              <a:solidFill>
                <a:schemeClr val="bg1"/>
              </a:solidFill>
            </a:rPr>
            <a:t>Disparadores</a:t>
          </a:r>
          <a:endParaRPr lang="es-CO" sz="3500" kern="1200" dirty="0">
            <a:solidFill>
              <a:schemeClr val="bg1"/>
            </a:solidFill>
          </a:endParaRPr>
        </a:p>
      </dsp:txBody>
      <dsp:txXfrm>
        <a:off x="629667" y="116096"/>
        <a:ext cx="9816513" cy="1392626"/>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_tradnl"/>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3C0C1D-82FB-0148-8963-CA5CA6285E15}" type="datetimeFigureOut">
              <a:rPr lang="es-ES_tradnl" smtClean="0"/>
              <a:t>07/09/2018</a:t>
            </a:fld>
            <a:endParaRPr lang="es-ES_tradnl"/>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_tradnl"/>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_tradnl"/>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5E2037C-3BB1-EE48-89F3-32FC57178CCE}" type="slidenum">
              <a:rPr lang="es-ES_tradnl" smtClean="0"/>
              <a:t>‹Nº›</a:t>
            </a:fld>
            <a:endParaRPr lang="es-ES_tradnl"/>
          </a:p>
        </p:txBody>
      </p:sp>
    </p:spTree>
    <p:extLst>
      <p:ext uri="{BB962C8B-B14F-4D97-AF65-F5344CB8AC3E}">
        <p14:creationId xmlns:p14="http://schemas.microsoft.com/office/powerpoint/2010/main" val="18173954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8" Type="http://schemas.openxmlformats.org/officeDocument/2006/relationships/hyperlink" Target="https://es.wikipedia.org/wiki/Storage_Area_Network" TargetMode="External"/><Relationship Id="rId3" Type="http://schemas.openxmlformats.org/officeDocument/2006/relationships/hyperlink" Target="https://es.wikipedia.org/wiki/Multiprocesador" TargetMode="External"/><Relationship Id="rId7" Type="http://schemas.openxmlformats.org/officeDocument/2006/relationships/hyperlink" Target="https://es.wikipedia.org/wiki/Red_de_%C3%A1rea_de_almacenamiento" TargetMode="External"/><Relationship Id="rId2" Type="http://schemas.openxmlformats.org/officeDocument/2006/relationships/slide" Target="../slides/slide6.xml"/><Relationship Id="rId1" Type="http://schemas.openxmlformats.org/officeDocument/2006/relationships/notesMaster" Target="../notesMasters/notesMaster1.xml"/><Relationship Id="rId6" Type="http://schemas.openxmlformats.org/officeDocument/2006/relationships/hyperlink" Target="https://es.wikipedia.org/wiki/Direct_Attached_Storage" TargetMode="External"/><Relationship Id="rId11" Type="http://schemas.openxmlformats.org/officeDocument/2006/relationships/hyperlink" Target="https://es.wikipedia.org/wiki/Hardware" TargetMode="External"/><Relationship Id="rId5" Type="http://schemas.openxmlformats.org/officeDocument/2006/relationships/hyperlink" Target="https://es.wikipedia.org/wiki/Almacenamiento_de_conexi%C3%B3n_directa" TargetMode="External"/><Relationship Id="rId10" Type="http://schemas.openxmlformats.org/officeDocument/2006/relationships/hyperlink" Target="https://es.wikipedia.org/wiki/Network_Attached_Storage" TargetMode="External"/><Relationship Id="rId4" Type="http://schemas.openxmlformats.org/officeDocument/2006/relationships/hyperlink" Target="https://es.wikipedia.org/wiki/Memoria_(inform%C3%A1tica)" TargetMode="External"/><Relationship Id="rId9" Type="http://schemas.openxmlformats.org/officeDocument/2006/relationships/hyperlink" Target="https://es.wikipedia.org/wiki/Almacenamiento_conectado_en_red" TargetMode="Externa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www.maestrosdelweb.com/editorial/por-que-utilizar-s3-el-sistema-de-almacenamiento-de-amazon/" TargetMode="External"/><Relationship Id="rId7" Type="http://schemas.openxmlformats.org/officeDocument/2006/relationships/hyperlink" Target="http://www.maestrosdelweb.com/editorial/ajax/" TargetMode="External"/><Relationship Id="rId2" Type="http://schemas.openxmlformats.org/officeDocument/2006/relationships/slide" Target="../slides/slide7.xml"/><Relationship Id="rId1" Type="http://schemas.openxmlformats.org/officeDocument/2006/relationships/notesMaster" Target="../notesMasters/notesMaster1.xml"/><Relationship Id="rId6" Type="http://schemas.openxmlformats.org/officeDocument/2006/relationships/hyperlink" Target="http://www.maestrosdelweb.com/editorial/aspectos-tecnicos/seguridad/" TargetMode="External"/><Relationship Id="rId5" Type="http://schemas.openxmlformats.org/officeDocument/2006/relationships/hyperlink" Target="http://www.maestrosdelweb.com/editorial/desarrollo-web/estandares/" TargetMode="External"/><Relationship Id="rId4" Type="http://schemas.openxmlformats.org/officeDocument/2006/relationships/hyperlink" Target="http://www.maestrosdelweb.com/editorial/estandaresweb/" TargetMode="Externa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sz="1200" kern="1200" dirty="0" smtClean="0">
                <a:solidFill>
                  <a:schemeClr val="tx1"/>
                </a:solidFill>
                <a:effectLst/>
                <a:latin typeface="+mn-lt"/>
                <a:ea typeface="+mn-ea"/>
                <a:cs typeface="+mn-cs"/>
              </a:rPr>
              <a:t>.</a:t>
            </a:r>
            <a:endParaRPr lang="es-CO" dirty="0"/>
          </a:p>
        </p:txBody>
      </p:sp>
      <p:sp>
        <p:nvSpPr>
          <p:cNvPr id="4" name="Marcador de número de diapositiva 3"/>
          <p:cNvSpPr>
            <a:spLocks noGrp="1"/>
          </p:cNvSpPr>
          <p:nvPr>
            <p:ph type="sldNum" sz="quarter" idx="10"/>
          </p:nvPr>
        </p:nvSpPr>
        <p:spPr/>
        <p:txBody>
          <a:bodyPr/>
          <a:lstStyle/>
          <a:p>
            <a:fld id="{392B7A38-678F-442A-9883-0D6E011AFA49}" type="slidenum">
              <a:rPr lang="es-CO" smtClean="0"/>
              <a:t>2</a:t>
            </a:fld>
            <a:endParaRPr lang="es-CO"/>
          </a:p>
        </p:txBody>
      </p:sp>
    </p:spTree>
    <p:extLst>
      <p:ext uri="{BB962C8B-B14F-4D97-AF65-F5344CB8AC3E}">
        <p14:creationId xmlns:p14="http://schemas.microsoft.com/office/powerpoint/2010/main" val="24069263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sz="1200" kern="1200" dirty="0" smtClean="0">
                <a:solidFill>
                  <a:schemeClr val="tx1"/>
                </a:solidFill>
                <a:effectLst/>
                <a:latin typeface="+mn-lt"/>
                <a:ea typeface="+mn-ea"/>
                <a:cs typeface="+mn-cs"/>
              </a:rPr>
              <a:t>.</a:t>
            </a:r>
            <a:endParaRPr lang="es-CO" dirty="0"/>
          </a:p>
        </p:txBody>
      </p:sp>
      <p:sp>
        <p:nvSpPr>
          <p:cNvPr id="4" name="Marcador de número de diapositiva 3"/>
          <p:cNvSpPr>
            <a:spLocks noGrp="1"/>
          </p:cNvSpPr>
          <p:nvPr>
            <p:ph type="sldNum" sz="quarter" idx="10"/>
          </p:nvPr>
        </p:nvSpPr>
        <p:spPr/>
        <p:txBody>
          <a:bodyPr/>
          <a:lstStyle/>
          <a:p>
            <a:fld id="{392B7A38-678F-442A-9883-0D6E011AFA49}" type="slidenum">
              <a:rPr lang="es-CO" smtClean="0"/>
              <a:t>11</a:t>
            </a:fld>
            <a:endParaRPr lang="es-CO"/>
          </a:p>
        </p:txBody>
      </p:sp>
    </p:spTree>
    <p:extLst>
      <p:ext uri="{BB962C8B-B14F-4D97-AF65-F5344CB8AC3E}">
        <p14:creationId xmlns:p14="http://schemas.microsoft.com/office/powerpoint/2010/main" val="1769352279"/>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10"/>
          </p:nvPr>
        </p:nvSpPr>
        <p:spPr/>
        <p:txBody>
          <a:bodyPr/>
          <a:lstStyle/>
          <a:p>
            <a:fld id="{392B7A38-678F-442A-9883-0D6E011AFA49}" type="slidenum">
              <a:rPr lang="es-CO" smtClean="0"/>
              <a:t>101</a:t>
            </a:fld>
            <a:endParaRPr lang="es-CO"/>
          </a:p>
        </p:txBody>
      </p:sp>
    </p:spTree>
    <p:extLst>
      <p:ext uri="{BB962C8B-B14F-4D97-AF65-F5344CB8AC3E}">
        <p14:creationId xmlns:p14="http://schemas.microsoft.com/office/powerpoint/2010/main" val="1596281218"/>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10"/>
          </p:nvPr>
        </p:nvSpPr>
        <p:spPr/>
        <p:txBody>
          <a:bodyPr/>
          <a:lstStyle/>
          <a:p>
            <a:fld id="{392B7A38-678F-442A-9883-0D6E011AFA49}" type="slidenum">
              <a:rPr lang="es-CO" smtClean="0"/>
              <a:t>102</a:t>
            </a:fld>
            <a:endParaRPr lang="es-CO"/>
          </a:p>
        </p:txBody>
      </p:sp>
    </p:spTree>
    <p:extLst>
      <p:ext uri="{BB962C8B-B14F-4D97-AF65-F5344CB8AC3E}">
        <p14:creationId xmlns:p14="http://schemas.microsoft.com/office/powerpoint/2010/main" val="885940250"/>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10"/>
          </p:nvPr>
        </p:nvSpPr>
        <p:spPr/>
        <p:txBody>
          <a:bodyPr/>
          <a:lstStyle/>
          <a:p>
            <a:fld id="{392B7A38-678F-442A-9883-0D6E011AFA49}" type="slidenum">
              <a:rPr lang="es-CO" smtClean="0"/>
              <a:t>103</a:t>
            </a:fld>
            <a:endParaRPr lang="es-CO"/>
          </a:p>
        </p:txBody>
      </p:sp>
    </p:spTree>
    <p:extLst>
      <p:ext uri="{BB962C8B-B14F-4D97-AF65-F5344CB8AC3E}">
        <p14:creationId xmlns:p14="http://schemas.microsoft.com/office/powerpoint/2010/main" val="1447792658"/>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10"/>
          </p:nvPr>
        </p:nvSpPr>
        <p:spPr/>
        <p:txBody>
          <a:bodyPr/>
          <a:lstStyle/>
          <a:p>
            <a:fld id="{392B7A38-678F-442A-9883-0D6E011AFA49}" type="slidenum">
              <a:rPr lang="es-CO" smtClean="0"/>
              <a:t>104</a:t>
            </a:fld>
            <a:endParaRPr lang="es-CO"/>
          </a:p>
        </p:txBody>
      </p:sp>
    </p:spTree>
    <p:extLst>
      <p:ext uri="{BB962C8B-B14F-4D97-AF65-F5344CB8AC3E}">
        <p14:creationId xmlns:p14="http://schemas.microsoft.com/office/powerpoint/2010/main" val="1818651563"/>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10"/>
          </p:nvPr>
        </p:nvSpPr>
        <p:spPr/>
        <p:txBody>
          <a:bodyPr/>
          <a:lstStyle/>
          <a:p>
            <a:fld id="{392B7A38-678F-442A-9883-0D6E011AFA49}" type="slidenum">
              <a:rPr lang="es-CO" smtClean="0"/>
              <a:t>105</a:t>
            </a:fld>
            <a:endParaRPr lang="es-CO"/>
          </a:p>
        </p:txBody>
      </p:sp>
    </p:spTree>
    <p:extLst>
      <p:ext uri="{BB962C8B-B14F-4D97-AF65-F5344CB8AC3E}">
        <p14:creationId xmlns:p14="http://schemas.microsoft.com/office/powerpoint/2010/main" val="2315316662"/>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10"/>
          </p:nvPr>
        </p:nvSpPr>
        <p:spPr/>
        <p:txBody>
          <a:bodyPr/>
          <a:lstStyle/>
          <a:p>
            <a:fld id="{392B7A38-678F-442A-9883-0D6E011AFA49}" type="slidenum">
              <a:rPr lang="es-CO" smtClean="0"/>
              <a:t>106</a:t>
            </a:fld>
            <a:endParaRPr lang="es-CO"/>
          </a:p>
        </p:txBody>
      </p:sp>
    </p:spTree>
    <p:extLst>
      <p:ext uri="{BB962C8B-B14F-4D97-AF65-F5344CB8AC3E}">
        <p14:creationId xmlns:p14="http://schemas.microsoft.com/office/powerpoint/2010/main" val="3983513844"/>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sz="1200" b="0" i="0" kern="1200" dirty="0" smtClean="0">
                <a:solidFill>
                  <a:schemeClr val="tx1"/>
                </a:solidFill>
                <a:effectLst/>
                <a:latin typeface="+mn-lt"/>
                <a:ea typeface="+mn-ea"/>
                <a:cs typeface="+mn-cs"/>
              </a:rPr>
              <a:t>Cuando un procedimiento (A) llama a otro (B), el segundo (B) tiene acceso a todos los objetos que cree el primero (A).</a:t>
            </a:r>
            <a:endParaRPr lang="es-CO" dirty="0"/>
          </a:p>
        </p:txBody>
      </p:sp>
      <p:sp>
        <p:nvSpPr>
          <p:cNvPr id="4" name="Marcador de número de diapositiva 3"/>
          <p:cNvSpPr>
            <a:spLocks noGrp="1"/>
          </p:cNvSpPr>
          <p:nvPr>
            <p:ph type="sldNum" sz="quarter" idx="10"/>
          </p:nvPr>
        </p:nvSpPr>
        <p:spPr/>
        <p:txBody>
          <a:bodyPr/>
          <a:lstStyle/>
          <a:p>
            <a:fld id="{392B7A38-678F-442A-9883-0D6E011AFA49}" type="slidenum">
              <a:rPr lang="es-CO" smtClean="0"/>
              <a:t>107</a:t>
            </a:fld>
            <a:endParaRPr lang="es-CO"/>
          </a:p>
        </p:txBody>
      </p:sp>
    </p:spTree>
    <p:extLst>
      <p:ext uri="{BB962C8B-B14F-4D97-AF65-F5344CB8AC3E}">
        <p14:creationId xmlns:p14="http://schemas.microsoft.com/office/powerpoint/2010/main" val="811288974"/>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smtClean="0"/>
              <a:t>https://technet.microsoft.com/es-es/library/ms175976(v=sql.105).aspx</a:t>
            </a:r>
            <a:endParaRPr lang="es-CO" dirty="0"/>
          </a:p>
        </p:txBody>
      </p:sp>
      <p:sp>
        <p:nvSpPr>
          <p:cNvPr id="4" name="Marcador de número de diapositiva 3"/>
          <p:cNvSpPr>
            <a:spLocks noGrp="1"/>
          </p:cNvSpPr>
          <p:nvPr>
            <p:ph type="sldNum" sz="quarter" idx="10"/>
          </p:nvPr>
        </p:nvSpPr>
        <p:spPr/>
        <p:txBody>
          <a:bodyPr/>
          <a:lstStyle/>
          <a:p>
            <a:fld id="{392B7A38-678F-442A-9883-0D6E011AFA49}" type="slidenum">
              <a:rPr lang="es-CO" smtClean="0"/>
              <a:t>108</a:t>
            </a:fld>
            <a:endParaRPr lang="es-CO"/>
          </a:p>
        </p:txBody>
      </p:sp>
    </p:spTree>
    <p:extLst>
      <p:ext uri="{BB962C8B-B14F-4D97-AF65-F5344CB8AC3E}">
        <p14:creationId xmlns:p14="http://schemas.microsoft.com/office/powerpoint/2010/main" val="4179260828"/>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10"/>
          </p:nvPr>
        </p:nvSpPr>
        <p:spPr/>
        <p:txBody>
          <a:bodyPr/>
          <a:lstStyle/>
          <a:p>
            <a:fld id="{392B7A38-678F-442A-9883-0D6E011AFA49}" type="slidenum">
              <a:rPr lang="es-CO" smtClean="0"/>
              <a:t>109</a:t>
            </a:fld>
            <a:endParaRPr lang="es-CO"/>
          </a:p>
        </p:txBody>
      </p:sp>
    </p:spTree>
    <p:extLst>
      <p:ext uri="{BB962C8B-B14F-4D97-AF65-F5344CB8AC3E}">
        <p14:creationId xmlns:p14="http://schemas.microsoft.com/office/powerpoint/2010/main" val="348511149"/>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sz="1200" kern="1200" dirty="0" smtClean="0">
                <a:solidFill>
                  <a:schemeClr val="tx1"/>
                </a:solidFill>
                <a:effectLst/>
                <a:latin typeface="+mn-lt"/>
                <a:ea typeface="+mn-ea"/>
                <a:cs typeface="+mn-cs"/>
              </a:rPr>
              <a:t>.</a:t>
            </a:r>
            <a:endParaRPr lang="es-CO" dirty="0"/>
          </a:p>
        </p:txBody>
      </p:sp>
      <p:sp>
        <p:nvSpPr>
          <p:cNvPr id="4" name="Marcador de número de diapositiva 3"/>
          <p:cNvSpPr>
            <a:spLocks noGrp="1"/>
          </p:cNvSpPr>
          <p:nvPr>
            <p:ph type="sldNum" sz="quarter" idx="10"/>
          </p:nvPr>
        </p:nvSpPr>
        <p:spPr/>
        <p:txBody>
          <a:bodyPr/>
          <a:lstStyle/>
          <a:p>
            <a:fld id="{392B7A38-678F-442A-9883-0D6E011AFA49}" type="slidenum">
              <a:rPr lang="es-CO" smtClean="0"/>
              <a:t>110</a:t>
            </a:fld>
            <a:endParaRPr lang="es-CO"/>
          </a:p>
        </p:txBody>
      </p:sp>
    </p:spTree>
    <p:extLst>
      <p:ext uri="{BB962C8B-B14F-4D97-AF65-F5344CB8AC3E}">
        <p14:creationId xmlns:p14="http://schemas.microsoft.com/office/powerpoint/2010/main" val="16038403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sz="1200" b="1" i="0" kern="1200" dirty="0" smtClean="0">
                <a:solidFill>
                  <a:schemeClr val="tx1"/>
                </a:solidFill>
                <a:effectLst/>
                <a:latin typeface="+mn-lt"/>
                <a:ea typeface="+mn-ea"/>
                <a:cs typeface="+mn-cs"/>
              </a:rPr>
              <a:t>Uno a uno</a:t>
            </a:r>
            <a:r>
              <a:rPr lang="es-CO" sz="1200" b="0" i="0" kern="1200" dirty="0" smtClean="0">
                <a:solidFill>
                  <a:schemeClr val="tx1"/>
                </a:solidFill>
                <a:effectLst/>
                <a:latin typeface="+mn-lt"/>
                <a:ea typeface="+mn-ea"/>
                <a:cs typeface="+mn-cs"/>
              </a:rPr>
              <a:t>: Una entidad se relaciona únicamente con otra y viceversa. Por ejemplo, si tuviésemos una entidad con distintos chasis y otra con matrículas deberíamos de determinar que cada chasis solo puede tener una matrícula (y cada matrícula un chasis, ni más en ningún caso).</a:t>
            </a:r>
            <a:endParaRPr lang="es-CO" sz="1200" b="1" i="0" kern="1200" dirty="0" smtClean="0">
              <a:solidFill>
                <a:schemeClr val="tx1"/>
              </a:solidFill>
              <a:effectLst/>
              <a:latin typeface="+mn-lt"/>
              <a:ea typeface="+mn-ea"/>
              <a:cs typeface="+mn-cs"/>
            </a:endParaRPr>
          </a:p>
          <a:p>
            <a:endParaRPr lang="es-CO" sz="1200" b="1" i="0" kern="1200" dirty="0" smtClean="0">
              <a:solidFill>
                <a:schemeClr val="tx1"/>
              </a:solidFill>
              <a:effectLst/>
              <a:latin typeface="+mn-lt"/>
              <a:ea typeface="+mn-ea"/>
              <a:cs typeface="+mn-cs"/>
            </a:endParaRPr>
          </a:p>
          <a:p>
            <a:r>
              <a:rPr lang="es-CO" sz="1200" b="1" i="0" kern="1200" dirty="0" smtClean="0">
                <a:solidFill>
                  <a:schemeClr val="tx1"/>
                </a:solidFill>
                <a:effectLst/>
                <a:latin typeface="+mn-lt"/>
                <a:ea typeface="+mn-ea"/>
                <a:cs typeface="+mn-cs"/>
              </a:rPr>
              <a:t>Uno a varios</a:t>
            </a:r>
            <a:r>
              <a:rPr lang="es-CO" sz="1200" b="0" i="0" kern="1200" dirty="0" smtClean="0">
                <a:solidFill>
                  <a:schemeClr val="tx1"/>
                </a:solidFill>
                <a:effectLst/>
                <a:latin typeface="+mn-lt"/>
                <a:ea typeface="+mn-ea"/>
                <a:cs typeface="+mn-cs"/>
              </a:rPr>
              <a:t> o </a:t>
            </a:r>
            <a:r>
              <a:rPr lang="es-CO" sz="1200" b="1" i="0" kern="1200" dirty="0" smtClean="0">
                <a:solidFill>
                  <a:schemeClr val="tx1"/>
                </a:solidFill>
                <a:effectLst/>
                <a:latin typeface="+mn-lt"/>
                <a:ea typeface="+mn-ea"/>
                <a:cs typeface="+mn-cs"/>
              </a:rPr>
              <a:t>varios a uno</a:t>
            </a:r>
            <a:r>
              <a:rPr lang="es-CO" sz="1200" b="0" i="0" kern="1200" dirty="0" smtClean="0">
                <a:solidFill>
                  <a:schemeClr val="tx1"/>
                </a:solidFill>
                <a:effectLst/>
                <a:latin typeface="+mn-lt"/>
                <a:ea typeface="+mn-ea"/>
                <a:cs typeface="+mn-cs"/>
              </a:rPr>
              <a:t>: determina que un registro de una entidad puede estar relacionado con varios de otra entidad, pero en esta entidad existir solo una vez. Como ha sido en el caso anterior del trabajador del taller.</a:t>
            </a:r>
          </a:p>
          <a:p>
            <a:endParaRPr lang="es-CO" sz="1200" b="0" i="0" kern="1200" dirty="0" smtClean="0">
              <a:solidFill>
                <a:schemeClr val="tx1"/>
              </a:solidFill>
              <a:effectLst/>
              <a:latin typeface="+mn-lt"/>
              <a:ea typeface="+mn-ea"/>
              <a:cs typeface="+mn-cs"/>
            </a:endParaRPr>
          </a:p>
          <a:p>
            <a:r>
              <a:rPr lang="es-CO" sz="1200" b="1" i="0" kern="1200" dirty="0" smtClean="0">
                <a:solidFill>
                  <a:schemeClr val="tx1"/>
                </a:solidFill>
                <a:effectLst/>
                <a:latin typeface="+mn-lt"/>
                <a:ea typeface="+mn-ea"/>
                <a:cs typeface="+mn-cs"/>
              </a:rPr>
              <a:t>Varios a varios</a:t>
            </a:r>
            <a:r>
              <a:rPr lang="es-CO" sz="1200" b="0" i="0" kern="1200" dirty="0" smtClean="0">
                <a:solidFill>
                  <a:schemeClr val="tx1"/>
                </a:solidFill>
                <a:effectLst/>
                <a:latin typeface="+mn-lt"/>
                <a:ea typeface="+mn-ea"/>
                <a:cs typeface="+mn-cs"/>
              </a:rPr>
              <a:t>: determina que una entidad puede relacionarse con otra con ninguno o varios registros y viceversa. Por ejemplo, en el taller un coche puede ser reparado por varios mecánicos distintos y esos mecánicos pueden reparar varios coches distintos.</a:t>
            </a:r>
          </a:p>
          <a:p>
            <a:r>
              <a:rPr lang="es-CO" sz="1200" b="0" i="0" kern="1200" dirty="0" smtClean="0">
                <a:solidFill>
                  <a:schemeClr val="tx1"/>
                </a:solidFill>
                <a:effectLst/>
                <a:latin typeface="+mn-lt"/>
                <a:ea typeface="+mn-ea"/>
                <a:cs typeface="+mn-cs"/>
              </a:rPr>
              <a:t>. </a:t>
            </a:r>
            <a:r>
              <a:rPr lang="es-CO" sz="1200" b="1" i="0" kern="1200" dirty="0" smtClean="0">
                <a:solidFill>
                  <a:schemeClr val="tx1"/>
                </a:solidFill>
                <a:effectLst/>
                <a:latin typeface="+mn-lt"/>
                <a:ea typeface="+mn-ea"/>
                <a:cs typeface="+mn-cs"/>
              </a:rPr>
              <a:t>Un ejemplo de muchos a muchos sería </a:t>
            </a:r>
            <a:r>
              <a:rPr lang="es-CO" sz="1200" b="0" i="0" kern="1200" dirty="0" smtClean="0">
                <a:solidFill>
                  <a:schemeClr val="tx1"/>
                </a:solidFill>
                <a:effectLst/>
                <a:latin typeface="+mn-lt"/>
                <a:ea typeface="+mn-ea"/>
                <a:cs typeface="+mn-cs"/>
              </a:rPr>
              <a:t>los estudiantes en grupo están asociados a múltiples miembros de la facultad y a su vez los miembros de la facultad están asociados a múltiples estudiantes.</a:t>
            </a:r>
          </a:p>
          <a:p>
            <a:r>
              <a:rPr lang="es-CO" dirty="0" smtClean="0"/>
              <a:t/>
            </a:r>
            <a:br>
              <a:rPr lang="es-CO" dirty="0" smtClean="0"/>
            </a:br>
            <a:endParaRPr lang="es-CO" dirty="0"/>
          </a:p>
        </p:txBody>
      </p:sp>
      <p:sp>
        <p:nvSpPr>
          <p:cNvPr id="4" name="Marcador de número de diapositiva 3"/>
          <p:cNvSpPr>
            <a:spLocks noGrp="1"/>
          </p:cNvSpPr>
          <p:nvPr>
            <p:ph type="sldNum" sz="quarter" idx="10"/>
          </p:nvPr>
        </p:nvSpPr>
        <p:spPr/>
        <p:txBody>
          <a:bodyPr/>
          <a:lstStyle/>
          <a:p>
            <a:fld id="{392B7A38-678F-442A-9883-0D6E011AFA49}" type="slidenum">
              <a:rPr lang="es-CO" smtClean="0"/>
              <a:t>12</a:t>
            </a:fld>
            <a:endParaRPr lang="es-CO"/>
          </a:p>
        </p:txBody>
      </p:sp>
    </p:spTree>
    <p:extLst>
      <p:ext uri="{BB962C8B-B14F-4D97-AF65-F5344CB8AC3E}">
        <p14:creationId xmlns:p14="http://schemas.microsoft.com/office/powerpoint/2010/main" val="657998965"/>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dirty="0" smtClean="0"/>
              <a:t>Qué es una base de datos</a:t>
            </a:r>
          </a:p>
          <a:p>
            <a:r>
              <a:rPr lang="es-CO" dirty="0" smtClean="0"/>
              <a:t>Qué es un motor de bases de datos?</a:t>
            </a:r>
          </a:p>
          <a:p>
            <a:r>
              <a:rPr lang="es-CO" dirty="0" smtClean="0"/>
              <a:t>Conceptos generales Modelo Entidad Relación</a:t>
            </a:r>
          </a:p>
          <a:p>
            <a:r>
              <a:rPr lang="es-CO" dirty="0" smtClean="0"/>
              <a:t>Ejercicio Modelo Entidad/Relación</a:t>
            </a:r>
          </a:p>
          <a:p>
            <a:r>
              <a:rPr lang="es-CO" dirty="0" smtClean="0"/>
              <a:t>Crear una base de datos - Parámetros generales</a:t>
            </a:r>
          </a:p>
          <a:p>
            <a:r>
              <a:rPr lang="es-CO" dirty="0" smtClean="0"/>
              <a:t>Conocer la estructura básica de una base de datos</a:t>
            </a:r>
          </a:p>
          <a:p>
            <a:endParaRPr lang="es-CO" dirty="0"/>
          </a:p>
        </p:txBody>
      </p:sp>
      <p:sp>
        <p:nvSpPr>
          <p:cNvPr id="4" name="Marcador de número de diapositiva 3"/>
          <p:cNvSpPr>
            <a:spLocks noGrp="1"/>
          </p:cNvSpPr>
          <p:nvPr>
            <p:ph type="sldNum" sz="quarter" idx="10"/>
          </p:nvPr>
        </p:nvSpPr>
        <p:spPr/>
        <p:txBody>
          <a:bodyPr/>
          <a:lstStyle/>
          <a:p>
            <a:fld id="{392B7A38-678F-442A-9883-0D6E011AFA49}" type="slidenum">
              <a:rPr lang="es-CO" smtClean="0"/>
              <a:t>111</a:t>
            </a:fld>
            <a:endParaRPr lang="es-CO"/>
          </a:p>
        </p:txBody>
      </p:sp>
    </p:spTree>
    <p:extLst>
      <p:ext uri="{BB962C8B-B14F-4D97-AF65-F5344CB8AC3E}">
        <p14:creationId xmlns:p14="http://schemas.microsoft.com/office/powerpoint/2010/main" val="403534511"/>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smtClean="0"/>
              <a:t>https://technet.microsoft.com/es-es/library/ms175976(v=sql.105).aspx</a:t>
            </a:r>
            <a:endParaRPr lang="es-CO" dirty="0"/>
          </a:p>
        </p:txBody>
      </p:sp>
      <p:sp>
        <p:nvSpPr>
          <p:cNvPr id="4" name="Marcador de número de diapositiva 3"/>
          <p:cNvSpPr>
            <a:spLocks noGrp="1"/>
          </p:cNvSpPr>
          <p:nvPr>
            <p:ph type="sldNum" sz="quarter" idx="10"/>
          </p:nvPr>
        </p:nvSpPr>
        <p:spPr/>
        <p:txBody>
          <a:bodyPr/>
          <a:lstStyle/>
          <a:p>
            <a:fld id="{392B7A38-678F-442A-9883-0D6E011AFA49}" type="slidenum">
              <a:rPr lang="es-CO" smtClean="0"/>
              <a:t>112</a:t>
            </a:fld>
            <a:endParaRPr lang="es-CO"/>
          </a:p>
        </p:txBody>
      </p:sp>
    </p:spTree>
    <p:extLst>
      <p:ext uri="{BB962C8B-B14F-4D97-AF65-F5344CB8AC3E}">
        <p14:creationId xmlns:p14="http://schemas.microsoft.com/office/powerpoint/2010/main" val="3563547067"/>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smtClean="0"/>
              <a:t>https://technet.microsoft.com/es-es/library/ms175976(v=sql.105).aspx</a:t>
            </a:r>
            <a:endParaRPr lang="es-CO" dirty="0"/>
          </a:p>
        </p:txBody>
      </p:sp>
      <p:sp>
        <p:nvSpPr>
          <p:cNvPr id="4" name="Marcador de número de diapositiva 3"/>
          <p:cNvSpPr>
            <a:spLocks noGrp="1"/>
          </p:cNvSpPr>
          <p:nvPr>
            <p:ph type="sldNum" sz="quarter" idx="10"/>
          </p:nvPr>
        </p:nvSpPr>
        <p:spPr/>
        <p:txBody>
          <a:bodyPr/>
          <a:lstStyle/>
          <a:p>
            <a:fld id="{392B7A38-678F-442A-9883-0D6E011AFA49}" type="slidenum">
              <a:rPr lang="es-CO" smtClean="0"/>
              <a:t>113</a:t>
            </a:fld>
            <a:endParaRPr lang="es-CO"/>
          </a:p>
        </p:txBody>
      </p:sp>
    </p:spTree>
    <p:extLst>
      <p:ext uri="{BB962C8B-B14F-4D97-AF65-F5344CB8AC3E}">
        <p14:creationId xmlns:p14="http://schemas.microsoft.com/office/powerpoint/2010/main" val="4254739118"/>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smtClean="0"/>
              <a:t>https://technet.microsoft.com/es-es/library/ms175976(v=sql.105).aspx</a:t>
            </a:r>
            <a:endParaRPr lang="es-CO" dirty="0"/>
          </a:p>
        </p:txBody>
      </p:sp>
      <p:sp>
        <p:nvSpPr>
          <p:cNvPr id="4" name="Marcador de número de diapositiva 3"/>
          <p:cNvSpPr>
            <a:spLocks noGrp="1"/>
          </p:cNvSpPr>
          <p:nvPr>
            <p:ph type="sldNum" sz="quarter" idx="10"/>
          </p:nvPr>
        </p:nvSpPr>
        <p:spPr/>
        <p:txBody>
          <a:bodyPr/>
          <a:lstStyle/>
          <a:p>
            <a:fld id="{392B7A38-678F-442A-9883-0D6E011AFA49}" type="slidenum">
              <a:rPr lang="es-CO" smtClean="0"/>
              <a:t>114</a:t>
            </a:fld>
            <a:endParaRPr lang="es-CO"/>
          </a:p>
        </p:txBody>
      </p:sp>
    </p:spTree>
    <p:extLst>
      <p:ext uri="{BB962C8B-B14F-4D97-AF65-F5344CB8AC3E}">
        <p14:creationId xmlns:p14="http://schemas.microsoft.com/office/powerpoint/2010/main" val="3855873328"/>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smtClean="0"/>
              <a:t>https://technet.microsoft.com/es-es/library/ms175976(v=sql.105).aspx</a:t>
            </a:r>
            <a:endParaRPr lang="es-CO" dirty="0"/>
          </a:p>
        </p:txBody>
      </p:sp>
      <p:sp>
        <p:nvSpPr>
          <p:cNvPr id="4" name="Marcador de número de diapositiva 3"/>
          <p:cNvSpPr>
            <a:spLocks noGrp="1"/>
          </p:cNvSpPr>
          <p:nvPr>
            <p:ph type="sldNum" sz="quarter" idx="10"/>
          </p:nvPr>
        </p:nvSpPr>
        <p:spPr/>
        <p:txBody>
          <a:bodyPr/>
          <a:lstStyle/>
          <a:p>
            <a:fld id="{392B7A38-678F-442A-9883-0D6E011AFA49}" type="slidenum">
              <a:rPr lang="es-CO" smtClean="0"/>
              <a:t>115</a:t>
            </a:fld>
            <a:endParaRPr lang="es-CO"/>
          </a:p>
        </p:txBody>
      </p:sp>
    </p:spTree>
    <p:extLst>
      <p:ext uri="{BB962C8B-B14F-4D97-AF65-F5344CB8AC3E}">
        <p14:creationId xmlns:p14="http://schemas.microsoft.com/office/powerpoint/2010/main" val="1643321838"/>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smtClean="0"/>
              <a:t>https://technet.microsoft.com/es-es/library/ms175976(v=sql.105).aspx</a:t>
            </a:r>
            <a:endParaRPr lang="es-CO" dirty="0"/>
          </a:p>
        </p:txBody>
      </p:sp>
      <p:sp>
        <p:nvSpPr>
          <p:cNvPr id="4" name="Marcador de número de diapositiva 3"/>
          <p:cNvSpPr>
            <a:spLocks noGrp="1"/>
          </p:cNvSpPr>
          <p:nvPr>
            <p:ph type="sldNum" sz="quarter" idx="10"/>
          </p:nvPr>
        </p:nvSpPr>
        <p:spPr/>
        <p:txBody>
          <a:bodyPr/>
          <a:lstStyle/>
          <a:p>
            <a:fld id="{392B7A38-678F-442A-9883-0D6E011AFA49}" type="slidenum">
              <a:rPr lang="es-CO" smtClean="0"/>
              <a:t>116</a:t>
            </a:fld>
            <a:endParaRPr lang="es-CO"/>
          </a:p>
        </p:txBody>
      </p:sp>
    </p:spTree>
    <p:extLst>
      <p:ext uri="{BB962C8B-B14F-4D97-AF65-F5344CB8AC3E}">
        <p14:creationId xmlns:p14="http://schemas.microsoft.com/office/powerpoint/2010/main" val="2341173232"/>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smtClean="0"/>
              <a:t>https://technet.microsoft.com/es-es/library/ms175976(v=sql.105).aspx</a:t>
            </a:r>
            <a:endParaRPr lang="es-CO" dirty="0"/>
          </a:p>
        </p:txBody>
      </p:sp>
      <p:sp>
        <p:nvSpPr>
          <p:cNvPr id="4" name="Marcador de número de diapositiva 3"/>
          <p:cNvSpPr>
            <a:spLocks noGrp="1"/>
          </p:cNvSpPr>
          <p:nvPr>
            <p:ph type="sldNum" sz="quarter" idx="10"/>
          </p:nvPr>
        </p:nvSpPr>
        <p:spPr/>
        <p:txBody>
          <a:bodyPr/>
          <a:lstStyle/>
          <a:p>
            <a:fld id="{392B7A38-678F-442A-9883-0D6E011AFA49}" type="slidenum">
              <a:rPr lang="es-CO" smtClean="0"/>
              <a:t>117</a:t>
            </a:fld>
            <a:endParaRPr lang="es-CO"/>
          </a:p>
        </p:txBody>
      </p:sp>
    </p:spTree>
    <p:extLst>
      <p:ext uri="{BB962C8B-B14F-4D97-AF65-F5344CB8AC3E}">
        <p14:creationId xmlns:p14="http://schemas.microsoft.com/office/powerpoint/2010/main" val="4256061365"/>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smtClean="0"/>
              <a:t>https://technet.microsoft.com/es-es/library/ms175976(v=sql.105).aspx</a:t>
            </a:r>
            <a:endParaRPr lang="es-CO" dirty="0"/>
          </a:p>
        </p:txBody>
      </p:sp>
      <p:sp>
        <p:nvSpPr>
          <p:cNvPr id="4" name="Marcador de número de diapositiva 3"/>
          <p:cNvSpPr>
            <a:spLocks noGrp="1"/>
          </p:cNvSpPr>
          <p:nvPr>
            <p:ph type="sldNum" sz="quarter" idx="10"/>
          </p:nvPr>
        </p:nvSpPr>
        <p:spPr/>
        <p:txBody>
          <a:bodyPr/>
          <a:lstStyle/>
          <a:p>
            <a:fld id="{392B7A38-678F-442A-9883-0D6E011AFA49}" type="slidenum">
              <a:rPr lang="es-CO" smtClean="0"/>
              <a:t>118</a:t>
            </a:fld>
            <a:endParaRPr lang="es-CO"/>
          </a:p>
        </p:txBody>
      </p:sp>
    </p:spTree>
    <p:extLst>
      <p:ext uri="{BB962C8B-B14F-4D97-AF65-F5344CB8AC3E}">
        <p14:creationId xmlns:p14="http://schemas.microsoft.com/office/powerpoint/2010/main" val="2018717594"/>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smtClean="0"/>
              <a:t>https://technet.microsoft.com/es-es/library/ms175976(v=sql.105).aspx</a:t>
            </a:r>
            <a:endParaRPr lang="es-CO" dirty="0"/>
          </a:p>
        </p:txBody>
      </p:sp>
      <p:sp>
        <p:nvSpPr>
          <p:cNvPr id="4" name="Marcador de número de diapositiva 3"/>
          <p:cNvSpPr>
            <a:spLocks noGrp="1"/>
          </p:cNvSpPr>
          <p:nvPr>
            <p:ph type="sldNum" sz="quarter" idx="10"/>
          </p:nvPr>
        </p:nvSpPr>
        <p:spPr/>
        <p:txBody>
          <a:bodyPr/>
          <a:lstStyle/>
          <a:p>
            <a:fld id="{392B7A38-678F-442A-9883-0D6E011AFA49}" type="slidenum">
              <a:rPr lang="es-CO" smtClean="0"/>
              <a:t>119</a:t>
            </a:fld>
            <a:endParaRPr lang="es-CO"/>
          </a:p>
        </p:txBody>
      </p:sp>
    </p:spTree>
    <p:extLst>
      <p:ext uri="{BB962C8B-B14F-4D97-AF65-F5344CB8AC3E}">
        <p14:creationId xmlns:p14="http://schemas.microsoft.com/office/powerpoint/2010/main" val="497895655"/>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392B7A38-678F-442A-9883-0D6E011AFA49}" type="slidenum">
              <a:rPr lang="es-CO" smtClean="0"/>
              <a:t>120</a:t>
            </a:fld>
            <a:endParaRPr lang="es-CO"/>
          </a:p>
        </p:txBody>
      </p:sp>
    </p:spTree>
    <p:extLst>
      <p:ext uri="{BB962C8B-B14F-4D97-AF65-F5344CB8AC3E}">
        <p14:creationId xmlns:p14="http://schemas.microsoft.com/office/powerpoint/2010/main" val="33703824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sz="1200" b="0" i="0" kern="1200" dirty="0" smtClean="0">
                <a:solidFill>
                  <a:schemeClr val="tx1"/>
                </a:solidFill>
                <a:effectLst/>
                <a:latin typeface="+mn-lt"/>
                <a:ea typeface="+mn-ea"/>
                <a:cs typeface="+mn-cs"/>
              </a:rPr>
              <a:t>Los indicadores numéricos indican el primero el número mínimo de registros en una relación y posteriormente el máximo (si no hay límite se representa con una "</a:t>
            </a:r>
            <a:r>
              <a:rPr lang="es-CO" sz="1200" b="0" i="1" kern="1200" dirty="0" smtClean="0">
                <a:solidFill>
                  <a:schemeClr val="tx1"/>
                </a:solidFill>
                <a:effectLst/>
                <a:latin typeface="+mn-lt"/>
                <a:ea typeface="+mn-ea"/>
                <a:cs typeface="+mn-cs"/>
              </a:rPr>
              <a:t>n</a:t>
            </a:r>
            <a:r>
              <a:rPr lang="es-CO" sz="1200" b="0" i="0" kern="1200" dirty="0" smtClean="0">
                <a:solidFill>
                  <a:schemeClr val="tx1"/>
                </a:solidFill>
                <a:effectLst/>
                <a:latin typeface="+mn-lt"/>
                <a:ea typeface="+mn-ea"/>
                <a:cs typeface="+mn-cs"/>
              </a:rPr>
              <a:t>").</a:t>
            </a:r>
            <a:endParaRPr lang="es-CO" dirty="0"/>
          </a:p>
        </p:txBody>
      </p:sp>
      <p:sp>
        <p:nvSpPr>
          <p:cNvPr id="4" name="Marcador de número de diapositiva 3"/>
          <p:cNvSpPr>
            <a:spLocks noGrp="1"/>
          </p:cNvSpPr>
          <p:nvPr>
            <p:ph type="sldNum" sz="quarter" idx="10"/>
          </p:nvPr>
        </p:nvSpPr>
        <p:spPr/>
        <p:txBody>
          <a:bodyPr/>
          <a:lstStyle/>
          <a:p>
            <a:fld id="{392B7A38-678F-442A-9883-0D6E011AFA49}" type="slidenum">
              <a:rPr lang="es-CO" smtClean="0"/>
              <a:t>13</a:t>
            </a:fld>
            <a:endParaRPr lang="es-CO"/>
          </a:p>
        </p:txBody>
      </p:sp>
    </p:spTree>
    <p:extLst>
      <p:ext uri="{BB962C8B-B14F-4D97-AF65-F5344CB8AC3E}">
        <p14:creationId xmlns:p14="http://schemas.microsoft.com/office/powerpoint/2010/main" val="4246702552"/>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392B7A38-678F-442A-9883-0D6E011AFA49}" type="slidenum">
              <a:rPr lang="es-CO" smtClean="0"/>
              <a:t>121</a:t>
            </a:fld>
            <a:endParaRPr lang="es-CO"/>
          </a:p>
        </p:txBody>
      </p:sp>
    </p:spTree>
    <p:extLst>
      <p:ext uri="{BB962C8B-B14F-4D97-AF65-F5344CB8AC3E}">
        <p14:creationId xmlns:p14="http://schemas.microsoft.com/office/powerpoint/2010/main" val="42843033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sz="1200" b="1" i="0" kern="1200" dirty="0" smtClean="0">
                <a:solidFill>
                  <a:schemeClr val="tx1"/>
                </a:solidFill>
                <a:effectLst/>
                <a:latin typeface="+mn-lt"/>
                <a:ea typeface="+mn-ea"/>
                <a:cs typeface="+mn-cs"/>
              </a:rPr>
              <a:t>Uno a uno</a:t>
            </a:r>
            <a:r>
              <a:rPr lang="es-CO" sz="1200" b="0" i="0" kern="1200" dirty="0" smtClean="0">
                <a:solidFill>
                  <a:schemeClr val="tx1"/>
                </a:solidFill>
                <a:effectLst/>
                <a:latin typeface="+mn-lt"/>
                <a:ea typeface="+mn-ea"/>
                <a:cs typeface="+mn-cs"/>
              </a:rPr>
              <a:t>: Una entidad se relaciona únicamente con otra y viceversa. Por ejemplo, si tuviésemos una entidad con distintos chasis y otra con matrículas deberíamos de determinar que cada chasis solo puede tener una matrícula (y cada matrícula un chasis, ni más en ningún caso).</a:t>
            </a:r>
            <a:endParaRPr lang="es-CO" sz="1200" b="1" i="0" kern="1200" dirty="0" smtClean="0">
              <a:solidFill>
                <a:schemeClr val="tx1"/>
              </a:solidFill>
              <a:effectLst/>
              <a:latin typeface="+mn-lt"/>
              <a:ea typeface="+mn-ea"/>
              <a:cs typeface="+mn-cs"/>
            </a:endParaRPr>
          </a:p>
          <a:p>
            <a:endParaRPr lang="es-CO" sz="1200" b="1" i="0" kern="1200" dirty="0" smtClean="0">
              <a:solidFill>
                <a:schemeClr val="tx1"/>
              </a:solidFill>
              <a:effectLst/>
              <a:latin typeface="+mn-lt"/>
              <a:ea typeface="+mn-ea"/>
              <a:cs typeface="+mn-cs"/>
            </a:endParaRPr>
          </a:p>
          <a:p>
            <a:r>
              <a:rPr lang="es-CO" sz="1200" b="1" i="0" kern="1200" dirty="0" smtClean="0">
                <a:solidFill>
                  <a:schemeClr val="tx1"/>
                </a:solidFill>
                <a:effectLst/>
                <a:latin typeface="+mn-lt"/>
                <a:ea typeface="+mn-ea"/>
                <a:cs typeface="+mn-cs"/>
              </a:rPr>
              <a:t>Uno a varios</a:t>
            </a:r>
            <a:r>
              <a:rPr lang="es-CO" sz="1200" b="0" i="0" kern="1200" dirty="0" smtClean="0">
                <a:solidFill>
                  <a:schemeClr val="tx1"/>
                </a:solidFill>
                <a:effectLst/>
                <a:latin typeface="+mn-lt"/>
                <a:ea typeface="+mn-ea"/>
                <a:cs typeface="+mn-cs"/>
              </a:rPr>
              <a:t> o </a:t>
            </a:r>
            <a:r>
              <a:rPr lang="es-CO" sz="1200" b="1" i="0" kern="1200" dirty="0" smtClean="0">
                <a:solidFill>
                  <a:schemeClr val="tx1"/>
                </a:solidFill>
                <a:effectLst/>
                <a:latin typeface="+mn-lt"/>
                <a:ea typeface="+mn-ea"/>
                <a:cs typeface="+mn-cs"/>
              </a:rPr>
              <a:t>varios a uno</a:t>
            </a:r>
            <a:r>
              <a:rPr lang="es-CO" sz="1200" b="0" i="0" kern="1200" dirty="0" smtClean="0">
                <a:solidFill>
                  <a:schemeClr val="tx1"/>
                </a:solidFill>
                <a:effectLst/>
                <a:latin typeface="+mn-lt"/>
                <a:ea typeface="+mn-ea"/>
                <a:cs typeface="+mn-cs"/>
              </a:rPr>
              <a:t>: determina que un registro de una entidad puede estar relacionado con varios de otra entidad, pero en esta entidad existir solo una vez. Como ha sido en el caso anterior del trabajador del taller.</a:t>
            </a:r>
          </a:p>
          <a:p>
            <a:endParaRPr lang="es-CO" sz="1200" b="0" i="0" kern="1200" dirty="0" smtClean="0">
              <a:solidFill>
                <a:schemeClr val="tx1"/>
              </a:solidFill>
              <a:effectLst/>
              <a:latin typeface="+mn-lt"/>
              <a:ea typeface="+mn-ea"/>
              <a:cs typeface="+mn-cs"/>
            </a:endParaRPr>
          </a:p>
          <a:p>
            <a:r>
              <a:rPr lang="es-CO" sz="1200" b="1" i="0" kern="1200" dirty="0" smtClean="0">
                <a:solidFill>
                  <a:schemeClr val="tx1"/>
                </a:solidFill>
                <a:effectLst/>
                <a:latin typeface="+mn-lt"/>
                <a:ea typeface="+mn-ea"/>
                <a:cs typeface="+mn-cs"/>
              </a:rPr>
              <a:t>Varios a varios</a:t>
            </a:r>
            <a:r>
              <a:rPr lang="es-CO" sz="1200" b="0" i="0" kern="1200" dirty="0" smtClean="0">
                <a:solidFill>
                  <a:schemeClr val="tx1"/>
                </a:solidFill>
                <a:effectLst/>
                <a:latin typeface="+mn-lt"/>
                <a:ea typeface="+mn-ea"/>
                <a:cs typeface="+mn-cs"/>
              </a:rPr>
              <a:t>: determina que una entidad puede relacionarse con otra con ninguno o varios registros y viceversa. Por ejemplo, en el taller un coche puede ser reparado por varios mecánicos distintos y esos mecánicos pueden reparar varios coches distintos.</a:t>
            </a:r>
          </a:p>
          <a:p>
            <a:r>
              <a:rPr lang="es-CO" sz="1200" b="0" i="0" kern="1200" dirty="0" smtClean="0">
                <a:solidFill>
                  <a:schemeClr val="tx1"/>
                </a:solidFill>
                <a:effectLst/>
                <a:latin typeface="+mn-lt"/>
                <a:ea typeface="+mn-ea"/>
                <a:cs typeface="+mn-cs"/>
              </a:rPr>
              <a:t>. </a:t>
            </a:r>
            <a:r>
              <a:rPr lang="es-CO" sz="1200" b="1" i="0" kern="1200" dirty="0" smtClean="0">
                <a:solidFill>
                  <a:schemeClr val="tx1"/>
                </a:solidFill>
                <a:effectLst/>
                <a:latin typeface="+mn-lt"/>
                <a:ea typeface="+mn-ea"/>
                <a:cs typeface="+mn-cs"/>
              </a:rPr>
              <a:t>Un ejemplo de muchos a muchos sería </a:t>
            </a:r>
            <a:r>
              <a:rPr lang="es-CO" sz="1200" b="0" i="0" kern="1200" dirty="0" smtClean="0">
                <a:solidFill>
                  <a:schemeClr val="tx1"/>
                </a:solidFill>
                <a:effectLst/>
                <a:latin typeface="+mn-lt"/>
                <a:ea typeface="+mn-ea"/>
                <a:cs typeface="+mn-cs"/>
              </a:rPr>
              <a:t>los estudiantes en grupo están asociados a múltiples miembros de la facultad y a su vez los miembros de la facultad están asociados a múltiples estudiantes.</a:t>
            </a:r>
          </a:p>
          <a:p>
            <a:r>
              <a:rPr lang="es-CO" dirty="0" smtClean="0"/>
              <a:t/>
            </a:r>
            <a:br>
              <a:rPr lang="es-CO" dirty="0" smtClean="0"/>
            </a:br>
            <a:endParaRPr lang="es-CO" dirty="0"/>
          </a:p>
        </p:txBody>
      </p:sp>
      <p:sp>
        <p:nvSpPr>
          <p:cNvPr id="4" name="Marcador de número de diapositiva 3"/>
          <p:cNvSpPr>
            <a:spLocks noGrp="1"/>
          </p:cNvSpPr>
          <p:nvPr>
            <p:ph type="sldNum" sz="quarter" idx="10"/>
          </p:nvPr>
        </p:nvSpPr>
        <p:spPr/>
        <p:txBody>
          <a:bodyPr/>
          <a:lstStyle/>
          <a:p>
            <a:fld id="{392B7A38-678F-442A-9883-0D6E011AFA49}" type="slidenum">
              <a:rPr lang="es-CO" smtClean="0"/>
              <a:t>14</a:t>
            </a:fld>
            <a:endParaRPr lang="es-CO"/>
          </a:p>
        </p:txBody>
      </p:sp>
    </p:spTree>
    <p:extLst>
      <p:ext uri="{BB962C8B-B14F-4D97-AF65-F5344CB8AC3E}">
        <p14:creationId xmlns:p14="http://schemas.microsoft.com/office/powerpoint/2010/main" val="28771444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O" sz="1200" b="1" i="0" kern="1200" dirty="0" smtClean="0">
                <a:solidFill>
                  <a:schemeClr val="tx1"/>
                </a:solidFill>
                <a:effectLst/>
                <a:latin typeface="+mn-lt"/>
                <a:ea typeface="+mn-ea"/>
                <a:cs typeface="+mn-cs"/>
              </a:rPr>
              <a:t>Clave candidata</a:t>
            </a:r>
            <a:r>
              <a:rPr lang="es-CO" sz="1200" b="0" i="0" kern="1200" dirty="0" smtClean="0">
                <a:solidFill>
                  <a:schemeClr val="tx1"/>
                </a:solidFill>
                <a:effectLst/>
                <a:latin typeface="+mn-lt"/>
                <a:ea typeface="+mn-ea"/>
                <a:cs typeface="+mn-cs"/>
              </a:rPr>
              <a:t>. Campos que cumplen las condiciones de identificación única de registros, pero que no fueron definidos como principales por el diseñador. Por ejemplo el DOI (</a:t>
            </a:r>
            <a:r>
              <a:rPr lang="es-CO" sz="1200" b="0" i="0" kern="1200" dirty="0" err="1" smtClean="0">
                <a:solidFill>
                  <a:schemeClr val="tx1"/>
                </a:solidFill>
                <a:effectLst/>
                <a:latin typeface="+mn-lt"/>
                <a:ea typeface="+mn-ea"/>
                <a:cs typeface="+mn-cs"/>
              </a:rPr>
              <a:t>Document</a:t>
            </a:r>
            <a:r>
              <a:rPr lang="es-CO" sz="1200" b="0" i="0" kern="1200" dirty="0" smtClean="0">
                <a:solidFill>
                  <a:schemeClr val="tx1"/>
                </a:solidFill>
                <a:effectLst/>
                <a:latin typeface="+mn-lt"/>
                <a:ea typeface="+mn-ea"/>
                <a:cs typeface="+mn-cs"/>
              </a:rPr>
              <a:t> </a:t>
            </a:r>
            <a:r>
              <a:rPr lang="es-CO" sz="1200" b="0" i="0" kern="1200" dirty="0" err="1" smtClean="0">
                <a:solidFill>
                  <a:schemeClr val="tx1"/>
                </a:solidFill>
                <a:effectLst/>
                <a:latin typeface="+mn-lt"/>
                <a:ea typeface="+mn-ea"/>
                <a:cs typeface="+mn-cs"/>
              </a:rPr>
              <a:t>Object</a:t>
            </a:r>
            <a:r>
              <a:rPr lang="es-CO" sz="1200" b="0" i="0" kern="1200" dirty="0" smtClean="0">
                <a:solidFill>
                  <a:schemeClr val="tx1"/>
                </a:solidFill>
                <a:effectLst/>
                <a:latin typeface="+mn-lt"/>
                <a:ea typeface="+mn-ea"/>
                <a:cs typeface="+mn-cs"/>
              </a:rPr>
              <a:t> </a:t>
            </a:r>
            <a:r>
              <a:rPr lang="es-CO" sz="1200" b="0" i="0" kern="1200" dirty="0" err="1" smtClean="0">
                <a:solidFill>
                  <a:schemeClr val="tx1"/>
                </a:solidFill>
                <a:effectLst/>
                <a:latin typeface="+mn-lt"/>
                <a:ea typeface="+mn-ea"/>
                <a:cs typeface="+mn-cs"/>
              </a:rPr>
              <a:t>Identifier</a:t>
            </a:r>
            <a:r>
              <a:rPr lang="es-CO" sz="1200" b="0" i="0" kern="1200" dirty="0" smtClean="0">
                <a:solidFill>
                  <a:schemeClr val="tx1"/>
                </a:solidFill>
                <a:effectLst/>
                <a:latin typeface="+mn-lt"/>
                <a:ea typeface="+mn-ea"/>
                <a:cs typeface="+mn-cs"/>
              </a:rPr>
              <a:t>) es un campo que define unívocamente un registro de un documento en una tabla o entidad concreta. No obstante a efectos de gestión interna del sistema el campo principal ID que contiene un valor numérico correlativo, permite un tratamiento más sencillo que el DOI.</a:t>
            </a:r>
          </a:p>
          <a:p>
            <a:endParaRPr lang="es-CO" dirty="0"/>
          </a:p>
        </p:txBody>
      </p:sp>
      <p:sp>
        <p:nvSpPr>
          <p:cNvPr id="4" name="Marcador de número de diapositiva 3"/>
          <p:cNvSpPr>
            <a:spLocks noGrp="1"/>
          </p:cNvSpPr>
          <p:nvPr>
            <p:ph type="sldNum" sz="quarter" idx="10"/>
          </p:nvPr>
        </p:nvSpPr>
        <p:spPr/>
        <p:txBody>
          <a:bodyPr/>
          <a:lstStyle/>
          <a:p>
            <a:fld id="{392B7A38-678F-442A-9883-0D6E011AFA49}" type="slidenum">
              <a:rPr lang="es-CO" smtClean="0"/>
              <a:t>15</a:t>
            </a:fld>
            <a:endParaRPr lang="es-CO"/>
          </a:p>
        </p:txBody>
      </p:sp>
    </p:spTree>
    <p:extLst>
      <p:ext uri="{BB962C8B-B14F-4D97-AF65-F5344CB8AC3E}">
        <p14:creationId xmlns:p14="http://schemas.microsoft.com/office/powerpoint/2010/main" val="27440030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392B7A38-678F-442A-9883-0D6E011AFA49}" type="slidenum">
              <a:rPr lang="es-CO" smtClean="0"/>
              <a:t>16</a:t>
            </a:fld>
            <a:endParaRPr lang="es-CO"/>
          </a:p>
        </p:txBody>
      </p:sp>
    </p:spTree>
    <p:extLst>
      <p:ext uri="{BB962C8B-B14F-4D97-AF65-F5344CB8AC3E}">
        <p14:creationId xmlns:p14="http://schemas.microsoft.com/office/powerpoint/2010/main" val="11012023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10"/>
          </p:nvPr>
        </p:nvSpPr>
        <p:spPr/>
        <p:txBody>
          <a:bodyPr/>
          <a:lstStyle/>
          <a:p>
            <a:fld id="{392B7A38-678F-442A-9883-0D6E011AFA49}" type="slidenum">
              <a:rPr lang="es-CO" smtClean="0"/>
              <a:t>17</a:t>
            </a:fld>
            <a:endParaRPr lang="es-CO"/>
          </a:p>
        </p:txBody>
      </p:sp>
    </p:spTree>
    <p:extLst>
      <p:ext uri="{BB962C8B-B14F-4D97-AF65-F5344CB8AC3E}">
        <p14:creationId xmlns:p14="http://schemas.microsoft.com/office/powerpoint/2010/main" val="10386597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10"/>
          </p:nvPr>
        </p:nvSpPr>
        <p:spPr/>
        <p:txBody>
          <a:bodyPr/>
          <a:lstStyle/>
          <a:p>
            <a:fld id="{392B7A38-678F-442A-9883-0D6E011AFA49}" type="slidenum">
              <a:rPr lang="es-CO" smtClean="0"/>
              <a:t>18</a:t>
            </a:fld>
            <a:endParaRPr lang="es-CO"/>
          </a:p>
        </p:txBody>
      </p:sp>
    </p:spTree>
    <p:extLst>
      <p:ext uri="{BB962C8B-B14F-4D97-AF65-F5344CB8AC3E}">
        <p14:creationId xmlns:p14="http://schemas.microsoft.com/office/powerpoint/2010/main" val="40039753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10"/>
          </p:nvPr>
        </p:nvSpPr>
        <p:spPr/>
        <p:txBody>
          <a:bodyPr/>
          <a:lstStyle/>
          <a:p>
            <a:fld id="{392B7A38-678F-442A-9883-0D6E011AFA49}" type="slidenum">
              <a:rPr lang="es-CO" smtClean="0"/>
              <a:t>19</a:t>
            </a:fld>
            <a:endParaRPr lang="es-CO"/>
          </a:p>
        </p:txBody>
      </p:sp>
    </p:spTree>
    <p:extLst>
      <p:ext uri="{BB962C8B-B14F-4D97-AF65-F5344CB8AC3E}">
        <p14:creationId xmlns:p14="http://schemas.microsoft.com/office/powerpoint/2010/main" val="17194908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10"/>
          </p:nvPr>
        </p:nvSpPr>
        <p:spPr/>
        <p:txBody>
          <a:bodyPr/>
          <a:lstStyle/>
          <a:p>
            <a:fld id="{392B7A38-678F-442A-9883-0D6E011AFA49}" type="slidenum">
              <a:rPr lang="es-CO" smtClean="0"/>
              <a:t>20</a:t>
            </a:fld>
            <a:endParaRPr lang="es-CO"/>
          </a:p>
        </p:txBody>
      </p:sp>
    </p:spTree>
    <p:extLst>
      <p:ext uri="{BB962C8B-B14F-4D97-AF65-F5344CB8AC3E}">
        <p14:creationId xmlns:p14="http://schemas.microsoft.com/office/powerpoint/2010/main" val="39725769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dirty="0" smtClean="0"/>
              <a:t>Qué es una base de datos</a:t>
            </a:r>
          </a:p>
          <a:p>
            <a:r>
              <a:rPr lang="es-CO" dirty="0" smtClean="0"/>
              <a:t>Qué es un motor de bases de datos?</a:t>
            </a:r>
          </a:p>
          <a:p>
            <a:r>
              <a:rPr lang="es-CO" dirty="0" smtClean="0"/>
              <a:t>Conceptos generales Modelo Entidad Relación</a:t>
            </a:r>
          </a:p>
          <a:p>
            <a:r>
              <a:rPr lang="es-CO" dirty="0" smtClean="0"/>
              <a:t>Ejercicio Modelo Entidad/Relación</a:t>
            </a:r>
          </a:p>
          <a:p>
            <a:r>
              <a:rPr lang="es-CO" dirty="0" smtClean="0"/>
              <a:t>Crear una base de datos - Parámetros generales</a:t>
            </a:r>
          </a:p>
          <a:p>
            <a:r>
              <a:rPr lang="es-CO" dirty="0" smtClean="0"/>
              <a:t>Conocer la estructura básica de una base de datos</a:t>
            </a:r>
          </a:p>
          <a:p>
            <a:endParaRPr lang="es-CO" dirty="0"/>
          </a:p>
        </p:txBody>
      </p:sp>
      <p:sp>
        <p:nvSpPr>
          <p:cNvPr id="4" name="Marcador de número de diapositiva 3"/>
          <p:cNvSpPr>
            <a:spLocks noGrp="1"/>
          </p:cNvSpPr>
          <p:nvPr>
            <p:ph type="sldNum" sz="quarter" idx="10"/>
          </p:nvPr>
        </p:nvSpPr>
        <p:spPr/>
        <p:txBody>
          <a:bodyPr/>
          <a:lstStyle/>
          <a:p>
            <a:fld id="{392B7A38-678F-442A-9883-0D6E011AFA49}" type="slidenum">
              <a:rPr lang="es-CO" smtClean="0"/>
              <a:t>3</a:t>
            </a:fld>
            <a:endParaRPr lang="es-CO"/>
          </a:p>
        </p:txBody>
      </p:sp>
    </p:spTree>
    <p:extLst>
      <p:ext uri="{BB962C8B-B14F-4D97-AF65-F5344CB8AC3E}">
        <p14:creationId xmlns:p14="http://schemas.microsoft.com/office/powerpoint/2010/main" val="346023429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10"/>
          </p:nvPr>
        </p:nvSpPr>
        <p:spPr/>
        <p:txBody>
          <a:bodyPr/>
          <a:lstStyle/>
          <a:p>
            <a:fld id="{392B7A38-678F-442A-9883-0D6E011AFA49}" type="slidenum">
              <a:rPr lang="es-CO" smtClean="0"/>
              <a:t>21</a:t>
            </a:fld>
            <a:endParaRPr lang="es-CO"/>
          </a:p>
        </p:txBody>
      </p:sp>
    </p:spTree>
    <p:extLst>
      <p:ext uri="{BB962C8B-B14F-4D97-AF65-F5344CB8AC3E}">
        <p14:creationId xmlns:p14="http://schemas.microsoft.com/office/powerpoint/2010/main" val="289060740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sz="1200" kern="1200" dirty="0" smtClean="0">
                <a:solidFill>
                  <a:schemeClr val="tx1"/>
                </a:solidFill>
                <a:effectLst/>
                <a:latin typeface="+mn-lt"/>
                <a:ea typeface="+mn-ea"/>
                <a:cs typeface="+mn-cs"/>
              </a:rPr>
              <a:t>.</a:t>
            </a:r>
            <a:endParaRPr lang="es-CO" dirty="0"/>
          </a:p>
        </p:txBody>
      </p:sp>
      <p:sp>
        <p:nvSpPr>
          <p:cNvPr id="4" name="Marcador de número de diapositiva 3"/>
          <p:cNvSpPr>
            <a:spLocks noGrp="1"/>
          </p:cNvSpPr>
          <p:nvPr>
            <p:ph type="sldNum" sz="quarter" idx="10"/>
          </p:nvPr>
        </p:nvSpPr>
        <p:spPr/>
        <p:txBody>
          <a:bodyPr/>
          <a:lstStyle/>
          <a:p>
            <a:fld id="{392B7A38-678F-442A-9883-0D6E011AFA49}" type="slidenum">
              <a:rPr lang="es-CO" smtClean="0"/>
              <a:t>22</a:t>
            </a:fld>
            <a:endParaRPr lang="es-CO"/>
          </a:p>
        </p:txBody>
      </p:sp>
    </p:spTree>
    <p:extLst>
      <p:ext uri="{BB962C8B-B14F-4D97-AF65-F5344CB8AC3E}">
        <p14:creationId xmlns:p14="http://schemas.microsoft.com/office/powerpoint/2010/main" val="4613723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dirty="0" smtClean="0">
                <a:solidFill>
                  <a:srgbClr val="222222"/>
                </a:solidFill>
                <a:latin typeface="Trebuchet MS" panose="020B0603020202020204" pitchFamily="34" charset="0"/>
              </a:rPr>
              <a:t>Tipos de datos básicos, Valores por defecto (default)</a:t>
            </a:r>
            <a:endParaRPr lang="es-CO" dirty="0" smtClean="0">
              <a:solidFill>
                <a:srgbClr val="222222"/>
              </a:solidFill>
              <a:latin typeface="arial" panose="020B0604020202020204" pitchFamily="34" charset="0"/>
            </a:endParaRPr>
          </a:p>
          <a:p>
            <a:r>
              <a:rPr lang="es-CO" dirty="0" smtClean="0">
                <a:solidFill>
                  <a:srgbClr val="222222"/>
                </a:solidFill>
                <a:latin typeface="Trebuchet MS" panose="020B0603020202020204" pitchFamily="34" charset="0"/>
              </a:rPr>
              <a:t>Crear una tabla - Tablas temporales</a:t>
            </a:r>
            <a:endParaRPr lang="es-CO" dirty="0" smtClean="0">
              <a:solidFill>
                <a:srgbClr val="222222"/>
              </a:solidFill>
              <a:latin typeface="arial" panose="020B0604020202020204" pitchFamily="34" charset="0"/>
            </a:endParaRPr>
          </a:p>
          <a:p>
            <a:r>
              <a:rPr lang="es-CO" dirty="0" smtClean="0">
                <a:solidFill>
                  <a:srgbClr val="222222"/>
                </a:solidFill>
                <a:latin typeface="Trebuchet MS" panose="020B0603020202020204" pitchFamily="34" charset="0"/>
              </a:rPr>
              <a:t>Clave Primaria - Clave Foránea</a:t>
            </a:r>
            <a:endParaRPr lang="es-CO" dirty="0" smtClean="0">
              <a:solidFill>
                <a:srgbClr val="222222"/>
              </a:solidFill>
              <a:latin typeface="arial" panose="020B0604020202020204" pitchFamily="34" charset="0"/>
            </a:endParaRPr>
          </a:p>
          <a:p>
            <a:r>
              <a:rPr lang="es-CO" dirty="0" smtClean="0">
                <a:solidFill>
                  <a:srgbClr val="222222"/>
                </a:solidFill>
                <a:latin typeface="Trebuchet MS" panose="020B0603020202020204" pitchFamily="34" charset="0"/>
              </a:rPr>
              <a:t>Atributo </a:t>
            </a:r>
            <a:r>
              <a:rPr lang="es-CO" dirty="0" err="1" smtClean="0">
                <a:solidFill>
                  <a:srgbClr val="222222"/>
                </a:solidFill>
                <a:latin typeface="Trebuchet MS" panose="020B0603020202020204" pitchFamily="34" charset="0"/>
              </a:rPr>
              <a:t>Identity</a:t>
            </a:r>
            <a:endParaRPr lang="es-CO" dirty="0" smtClean="0">
              <a:solidFill>
                <a:srgbClr val="222222"/>
              </a:solidFill>
              <a:latin typeface="arial" panose="020B0604020202020204" pitchFamily="34" charset="0"/>
            </a:endParaRPr>
          </a:p>
          <a:p>
            <a:r>
              <a:rPr lang="es-CO" dirty="0" smtClean="0">
                <a:solidFill>
                  <a:srgbClr val="222222"/>
                </a:solidFill>
                <a:latin typeface="Trebuchet MS" panose="020B0603020202020204" pitchFamily="34" charset="0"/>
              </a:rPr>
              <a:t>Ejercicio Crear Tablas del modelo ER</a:t>
            </a:r>
            <a:endParaRPr lang="es-CO" dirty="0" smtClean="0">
              <a:solidFill>
                <a:srgbClr val="222222"/>
              </a:solidFill>
              <a:latin typeface="arial" panose="020B0604020202020204" pitchFamily="34" charset="0"/>
            </a:endParaRPr>
          </a:p>
          <a:p>
            <a:r>
              <a:rPr lang="es-CO" dirty="0" smtClean="0">
                <a:solidFill>
                  <a:srgbClr val="222222"/>
                </a:solidFill>
                <a:latin typeface="Trebuchet MS" panose="020B0603020202020204" pitchFamily="34" charset="0"/>
              </a:rPr>
              <a:t>Insertar y recuperar registros de una tabla (</a:t>
            </a:r>
            <a:r>
              <a:rPr lang="es-CO" dirty="0" err="1" smtClean="0">
                <a:solidFill>
                  <a:srgbClr val="222222"/>
                </a:solidFill>
                <a:latin typeface="Trebuchet MS" panose="020B0603020202020204" pitchFamily="34" charset="0"/>
              </a:rPr>
              <a:t>insert</a:t>
            </a:r>
            <a:r>
              <a:rPr lang="es-CO" dirty="0" smtClean="0">
                <a:solidFill>
                  <a:srgbClr val="222222"/>
                </a:solidFill>
                <a:latin typeface="Trebuchet MS" panose="020B0603020202020204" pitchFamily="34" charset="0"/>
              </a:rPr>
              <a:t>) - Ingresar algunos campos (</a:t>
            </a:r>
            <a:r>
              <a:rPr lang="es-CO" dirty="0" err="1" smtClean="0">
                <a:solidFill>
                  <a:srgbClr val="222222"/>
                </a:solidFill>
                <a:latin typeface="Trebuchet MS" panose="020B0603020202020204" pitchFamily="34" charset="0"/>
              </a:rPr>
              <a:t>insert</a:t>
            </a:r>
            <a:r>
              <a:rPr lang="es-CO" dirty="0" smtClean="0">
                <a:solidFill>
                  <a:srgbClr val="222222"/>
                </a:solidFill>
                <a:latin typeface="Trebuchet MS" panose="020B0603020202020204" pitchFamily="34" charset="0"/>
              </a:rPr>
              <a:t> </a:t>
            </a:r>
            <a:r>
              <a:rPr lang="es-CO" dirty="0" err="1" smtClean="0">
                <a:solidFill>
                  <a:srgbClr val="222222"/>
                </a:solidFill>
                <a:latin typeface="Trebuchet MS" panose="020B0603020202020204" pitchFamily="34" charset="0"/>
              </a:rPr>
              <a:t>into</a:t>
            </a:r>
            <a:r>
              <a:rPr lang="es-CO" dirty="0" smtClean="0">
                <a:solidFill>
                  <a:srgbClr val="222222"/>
                </a:solidFill>
                <a:latin typeface="Trebuchet MS" panose="020B0603020202020204" pitchFamily="34" charset="0"/>
              </a:rPr>
              <a:t>)</a:t>
            </a:r>
            <a:endParaRPr lang="es-CO" dirty="0" smtClean="0">
              <a:solidFill>
                <a:srgbClr val="222222"/>
              </a:solidFill>
              <a:latin typeface="arial" panose="020B0604020202020204" pitchFamily="34" charset="0"/>
            </a:endParaRPr>
          </a:p>
          <a:p>
            <a:r>
              <a:rPr lang="es-CO" dirty="0" smtClean="0">
                <a:solidFill>
                  <a:srgbClr val="222222"/>
                </a:solidFill>
                <a:latin typeface="Trebuchet MS" panose="020B0603020202020204" pitchFamily="34" charset="0"/>
              </a:rPr>
              <a:t>Recuperar algunos campos (</a:t>
            </a:r>
            <a:r>
              <a:rPr lang="es-CO" dirty="0" err="1" smtClean="0">
                <a:solidFill>
                  <a:srgbClr val="222222"/>
                </a:solidFill>
                <a:latin typeface="Trebuchet MS" panose="020B0603020202020204" pitchFamily="34" charset="0"/>
              </a:rPr>
              <a:t>select</a:t>
            </a:r>
            <a:r>
              <a:rPr lang="es-CO" dirty="0" smtClean="0">
                <a:solidFill>
                  <a:srgbClr val="222222"/>
                </a:solidFill>
                <a:latin typeface="Trebuchet MS" panose="020B0603020202020204" pitchFamily="34" charset="0"/>
              </a:rPr>
              <a:t>). Recuperar algunos registros (</a:t>
            </a:r>
            <a:r>
              <a:rPr lang="es-CO" dirty="0" err="1" smtClean="0">
                <a:solidFill>
                  <a:srgbClr val="222222"/>
                </a:solidFill>
                <a:latin typeface="Trebuchet MS" panose="020B0603020202020204" pitchFamily="34" charset="0"/>
              </a:rPr>
              <a:t>where</a:t>
            </a:r>
            <a:r>
              <a:rPr lang="es-CO" dirty="0" smtClean="0">
                <a:solidFill>
                  <a:srgbClr val="222222"/>
                </a:solidFill>
                <a:latin typeface="Trebuchet MS" panose="020B0603020202020204" pitchFamily="34" charset="0"/>
              </a:rPr>
              <a:t>)</a:t>
            </a:r>
            <a:endParaRPr lang="es-CO" dirty="0" smtClean="0">
              <a:solidFill>
                <a:srgbClr val="222222"/>
              </a:solidFill>
              <a:latin typeface="arial" panose="020B0604020202020204" pitchFamily="34" charset="0"/>
            </a:endParaRPr>
          </a:p>
          <a:p>
            <a:r>
              <a:rPr lang="es-CO" dirty="0" smtClean="0">
                <a:solidFill>
                  <a:srgbClr val="222222"/>
                </a:solidFill>
                <a:latin typeface="Trebuchet MS" panose="020B0603020202020204" pitchFamily="34" charset="0"/>
              </a:rPr>
              <a:t>Operadores relacionales</a:t>
            </a:r>
            <a:endParaRPr lang="es-CO" dirty="0" smtClean="0">
              <a:solidFill>
                <a:srgbClr val="222222"/>
              </a:solidFill>
              <a:latin typeface="arial" panose="020B0604020202020204" pitchFamily="34" charset="0"/>
            </a:endParaRPr>
          </a:p>
          <a:p>
            <a:r>
              <a:rPr lang="es-CO" dirty="0" smtClean="0">
                <a:solidFill>
                  <a:srgbClr val="222222"/>
                </a:solidFill>
                <a:latin typeface="Trebuchet MS" panose="020B0603020202020204" pitchFamily="34" charset="0"/>
              </a:rPr>
              <a:t>Actualizar registros (</a:t>
            </a:r>
            <a:r>
              <a:rPr lang="es-CO" dirty="0" err="1" smtClean="0">
                <a:solidFill>
                  <a:srgbClr val="222222"/>
                </a:solidFill>
                <a:latin typeface="Trebuchet MS" panose="020B0603020202020204" pitchFamily="34" charset="0"/>
              </a:rPr>
              <a:t>update</a:t>
            </a:r>
            <a:r>
              <a:rPr lang="es-CO" dirty="0" smtClean="0">
                <a:solidFill>
                  <a:srgbClr val="222222"/>
                </a:solidFill>
                <a:latin typeface="Trebuchet MS" panose="020B0603020202020204" pitchFamily="34" charset="0"/>
              </a:rPr>
              <a:t>)</a:t>
            </a:r>
            <a:endParaRPr lang="es-CO" dirty="0" smtClean="0">
              <a:solidFill>
                <a:srgbClr val="222222"/>
              </a:solidFill>
              <a:latin typeface="arial" panose="020B0604020202020204" pitchFamily="34" charset="0"/>
            </a:endParaRPr>
          </a:p>
          <a:p>
            <a:r>
              <a:rPr lang="es-CO" dirty="0" smtClean="0">
                <a:solidFill>
                  <a:srgbClr val="222222"/>
                </a:solidFill>
                <a:latin typeface="Trebuchet MS" panose="020B0603020202020204" pitchFamily="34" charset="0"/>
              </a:rPr>
              <a:t>Borrar registros (</a:t>
            </a:r>
            <a:r>
              <a:rPr lang="es-CO" dirty="0" err="1" smtClean="0">
                <a:solidFill>
                  <a:srgbClr val="222222"/>
                </a:solidFill>
                <a:latin typeface="Trebuchet MS" panose="020B0603020202020204" pitchFamily="34" charset="0"/>
              </a:rPr>
              <a:t>delete</a:t>
            </a:r>
            <a:r>
              <a:rPr lang="es-CO" dirty="0" smtClean="0">
                <a:solidFill>
                  <a:srgbClr val="222222"/>
                </a:solidFill>
                <a:latin typeface="Trebuchet MS" panose="020B0603020202020204" pitchFamily="34" charset="0"/>
              </a:rPr>
              <a:t>) - </a:t>
            </a:r>
            <a:r>
              <a:rPr lang="es-CO" dirty="0" err="1" smtClean="0">
                <a:solidFill>
                  <a:srgbClr val="222222"/>
                </a:solidFill>
                <a:latin typeface="Trebuchet MS" panose="020B0603020202020204" pitchFamily="34" charset="0"/>
              </a:rPr>
              <a:t>Truncate</a:t>
            </a:r>
            <a:r>
              <a:rPr lang="es-CO" dirty="0" smtClean="0">
                <a:solidFill>
                  <a:srgbClr val="222222"/>
                </a:solidFill>
                <a:latin typeface="Trebuchet MS" panose="020B0603020202020204" pitchFamily="34" charset="0"/>
              </a:rPr>
              <a:t> </a:t>
            </a:r>
            <a:r>
              <a:rPr lang="es-CO" dirty="0" err="1" smtClean="0">
                <a:solidFill>
                  <a:srgbClr val="222222"/>
                </a:solidFill>
                <a:latin typeface="Trebuchet MS" panose="020B0603020202020204" pitchFamily="34" charset="0"/>
              </a:rPr>
              <a:t>table</a:t>
            </a:r>
            <a:endParaRPr lang="es-CO" dirty="0" smtClean="0">
              <a:solidFill>
                <a:srgbClr val="222222"/>
              </a:solidFill>
              <a:latin typeface="arial" panose="020B0604020202020204" pitchFamily="34" charset="0"/>
            </a:endParaRPr>
          </a:p>
          <a:p>
            <a:r>
              <a:rPr lang="es-CO" dirty="0" smtClean="0">
                <a:solidFill>
                  <a:srgbClr val="222222"/>
                </a:solidFill>
                <a:latin typeface="Trebuchet MS" panose="020B0603020202020204" pitchFamily="34" charset="0"/>
              </a:rPr>
              <a:t>Ejercicio Practico</a:t>
            </a:r>
            <a:endParaRPr lang="es-CO" b="0" i="0" dirty="0">
              <a:solidFill>
                <a:srgbClr val="222222"/>
              </a:solidFill>
              <a:effectLst/>
              <a:latin typeface="arial" panose="020B0604020202020204" pitchFamily="34" charset="0"/>
            </a:endParaRPr>
          </a:p>
        </p:txBody>
      </p:sp>
      <p:sp>
        <p:nvSpPr>
          <p:cNvPr id="4" name="Marcador de número de diapositiva 3"/>
          <p:cNvSpPr>
            <a:spLocks noGrp="1"/>
          </p:cNvSpPr>
          <p:nvPr>
            <p:ph type="sldNum" sz="quarter" idx="10"/>
          </p:nvPr>
        </p:nvSpPr>
        <p:spPr/>
        <p:txBody>
          <a:bodyPr/>
          <a:lstStyle/>
          <a:p>
            <a:fld id="{392B7A38-678F-442A-9883-0D6E011AFA49}" type="slidenum">
              <a:rPr lang="es-CO" smtClean="0"/>
              <a:t>23</a:t>
            </a:fld>
            <a:endParaRPr lang="es-CO"/>
          </a:p>
        </p:txBody>
      </p:sp>
    </p:spTree>
    <p:extLst>
      <p:ext uri="{BB962C8B-B14F-4D97-AF65-F5344CB8AC3E}">
        <p14:creationId xmlns:p14="http://schemas.microsoft.com/office/powerpoint/2010/main" val="272225638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dirty="0" smtClean="0">
                <a:solidFill>
                  <a:srgbClr val="222222"/>
                </a:solidFill>
                <a:latin typeface="Trebuchet MS" panose="020B0603020202020204" pitchFamily="34" charset="0"/>
              </a:rPr>
              <a:t>Ejercicio Crear Tablas del modelo ER</a:t>
            </a:r>
            <a:endParaRPr lang="es-CO" dirty="0" smtClean="0">
              <a:solidFill>
                <a:srgbClr val="222222"/>
              </a:solidFill>
              <a:latin typeface="arial" panose="020B0604020202020204" pitchFamily="34" charset="0"/>
            </a:endParaRPr>
          </a:p>
          <a:p>
            <a:r>
              <a:rPr lang="es-CO" dirty="0" smtClean="0">
                <a:solidFill>
                  <a:srgbClr val="222222"/>
                </a:solidFill>
                <a:latin typeface="Trebuchet MS" panose="020B0603020202020204" pitchFamily="34" charset="0"/>
              </a:rPr>
              <a:t>Insertar y recuperar registros de una tabla (</a:t>
            </a:r>
            <a:r>
              <a:rPr lang="es-CO" dirty="0" err="1" smtClean="0">
                <a:solidFill>
                  <a:srgbClr val="222222"/>
                </a:solidFill>
                <a:latin typeface="Trebuchet MS" panose="020B0603020202020204" pitchFamily="34" charset="0"/>
              </a:rPr>
              <a:t>insert</a:t>
            </a:r>
            <a:r>
              <a:rPr lang="es-CO" dirty="0" smtClean="0">
                <a:solidFill>
                  <a:srgbClr val="222222"/>
                </a:solidFill>
                <a:latin typeface="Trebuchet MS" panose="020B0603020202020204" pitchFamily="34" charset="0"/>
              </a:rPr>
              <a:t>) - Ingresar algunos campos (</a:t>
            </a:r>
            <a:r>
              <a:rPr lang="es-CO" dirty="0" err="1" smtClean="0">
                <a:solidFill>
                  <a:srgbClr val="222222"/>
                </a:solidFill>
                <a:latin typeface="Trebuchet MS" panose="020B0603020202020204" pitchFamily="34" charset="0"/>
              </a:rPr>
              <a:t>insert</a:t>
            </a:r>
            <a:r>
              <a:rPr lang="es-CO" dirty="0" smtClean="0">
                <a:solidFill>
                  <a:srgbClr val="222222"/>
                </a:solidFill>
                <a:latin typeface="Trebuchet MS" panose="020B0603020202020204" pitchFamily="34" charset="0"/>
              </a:rPr>
              <a:t> </a:t>
            </a:r>
            <a:r>
              <a:rPr lang="es-CO" dirty="0" err="1" smtClean="0">
                <a:solidFill>
                  <a:srgbClr val="222222"/>
                </a:solidFill>
                <a:latin typeface="Trebuchet MS" panose="020B0603020202020204" pitchFamily="34" charset="0"/>
              </a:rPr>
              <a:t>into</a:t>
            </a:r>
            <a:r>
              <a:rPr lang="es-CO" dirty="0" smtClean="0">
                <a:solidFill>
                  <a:srgbClr val="222222"/>
                </a:solidFill>
                <a:latin typeface="Trebuchet MS" panose="020B0603020202020204" pitchFamily="34" charset="0"/>
              </a:rPr>
              <a:t>)</a:t>
            </a:r>
            <a:endParaRPr lang="es-CO" dirty="0" smtClean="0">
              <a:solidFill>
                <a:srgbClr val="222222"/>
              </a:solidFill>
              <a:latin typeface="arial" panose="020B0604020202020204" pitchFamily="34" charset="0"/>
            </a:endParaRPr>
          </a:p>
          <a:p>
            <a:r>
              <a:rPr lang="es-CO" dirty="0" smtClean="0">
                <a:solidFill>
                  <a:srgbClr val="222222"/>
                </a:solidFill>
                <a:latin typeface="Trebuchet MS" panose="020B0603020202020204" pitchFamily="34" charset="0"/>
              </a:rPr>
              <a:t>Recuperar algunos campos (</a:t>
            </a:r>
            <a:r>
              <a:rPr lang="es-CO" dirty="0" err="1" smtClean="0">
                <a:solidFill>
                  <a:srgbClr val="222222"/>
                </a:solidFill>
                <a:latin typeface="Trebuchet MS" panose="020B0603020202020204" pitchFamily="34" charset="0"/>
              </a:rPr>
              <a:t>select</a:t>
            </a:r>
            <a:r>
              <a:rPr lang="es-CO" dirty="0" smtClean="0">
                <a:solidFill>
                  <a:srgbClr val="222222"/>
                </a:solidFill>
                <a:latin typeface="Trebuchet MS" panose="020B0603020202020204" pitchFamily="34" charset="0"/>
              </a:rPr>
              <a:t>). Recuperar algunos registros (</a:t>
            </a:r>
            <a:r>
              <a:rPr lang="es-CO" dirty="0" err="1" smtClean="0">
                <a:solidFill>
                  <a:srgbClr val="222222"/>
                </a:solidFill>
                <a:latin typeface="Trebuchet MS" panose="020B0603020202020204" pitchFamily="34" charset="0"/>
              </a:rPr>
              <a:t>where</a:t>
            </a:r>
            <a:r>
              <a:rPr lang="es-CO" dirty="0" smtClean="0">
                <a:solidFill>
                  <a:srgbClr val="222222"/>
                </a:solidFill>
                <a:latin typeface="Trebuchet MS" panose="020B0603020202020204" pitchFamily="34" charset="0"/>
              </a:rPr>
              <a:t>)</a:t>
            </a:r>
            <a:endParaRPr lang="es-CO" dirty="0" smtClean="0">
              <a:solidFill>
                <a:srgbClr val="222222"/>
              </a:solidFill>
              <a:latin typeface="arial" panose="020B0604020202020204" pitchFamily="34" charset="0"/>
            </a:endParaRPr>
          </a:p>
          <a:p>
            <a:r>
              <a:rPr lang="es-CO" dirty="0" smtClean="0">
                <a:solidFill>
                  <a:srgbClr val="222222"/>
                </a:solidFill>
                <a:latin typeface="Trebuchet MS" panose="020B0603020202020204" pitchFamily="34" charset="0"/>
              </a:rPr>
              <a:t>Operadores relacionales</a:t>
            </a:r>
            <a:endParaRPr lang="es-CO" dirty="0" smtClean="0">
              <a:solidFill>
                <a:srgbClr val="222222"/>
              </a:solidFill>
              <a:latin typeface="arial" panose="020B0604020202020204" pitchFamily="34" charset="0"/>
            </a:endParaRPr>
          </a:p>
          <a:p>
            <a:r>
              <a:rPr lang="es-CO" dirty="0" smtClean="0">
                <a:solidFill>
                  <a:srgbClr val="222222"/>
                </a:solidFill>
                <a:latin typeface="Trebuchet MS" panose="020B0603020202020204" pitchFamily="34" charset="0"/>
              </a:rPr>
              <a:t>Actualizar registros (</a:t>
            </a:r>
            <a:r>
              <a:rPr lang="es-CO" dirty="0" err="1" smtClean="0">
                <a:solidFill>
                  <a:srgbClr val="222222"/>
                </a:solidFill>
                <a:latin typeface="Trebuchet MS" panose="020B0603020202020204" pitchFamily="34" charset="0"/>
              </a:rPr>
              <a:t>update</a:t>
            </a:r>
            <a:r>
              <a:rPr lang="es-CO" dirty="0" smtClean="0">
                <a:solidFill>
                  <a:srgbClr val="222222"/>
                </a:solidFill>
                <a:latin typeface="Trebuchet MS" panose="020B0603020202020204" pitchFamily="34" charset="0"/>
              </a:rPr>
              <a:t>)</a:t>
            </a:r>
            <a:endParaRPr lang="es-CO" dirty="0" smtClean="0">
              <a:solidFill>
                <a:srgbClr val="222222"/>
              </a:solidFill>
              <a:latin typeface="arial" panose="020B0604020202020204" pitchFamily="34" charset="0"/>
            </a:endParaRPr>
          </a:p>
          <a:p>
            <a:r>
              <a:rPr lang="es-CO" dirty="0" smtClean="0">
                <a:solidFill>
                  <a:srgbClr val="222222"/>
                </a:solidFill>
                <a:latin typeface="Trebuchet MS" panose="020B0603020202020204" pitchFamily="34" charset="0"/>
              </a:rPr>
              <a:t>Borrar registros (</a:t>
            </a:r>
            <a:r>
              <a:rPr lang="es-CO" dirty="0" err="1" smtClean="0">
                <a:solidFill>
                  <a:srgbClr val="222222"/>
                </a:solidFill>
                <a:latin typeface="Trebuchet MS" panose="020B0603020202020204" pitchFamily="34" charset="0"/>
              </a:rPr>
              <a:t>delete</a:t>
            </a:r>
            <a:r>
              <a:rPr lang="es-CO" dirty="0" smtClean="0">
                <a:solidFill>
                  <a:srgbClr val="222222"/>
                </a:solidFill>
                <a:latin typeface="Trebuchet MS" panose="020B0603020202020204" pitchFamily="34" charset="0"/>
              </a:rPr>
              <a:t>) - </a:t>
            </a:r>
            <a:r>
              <a:rPr lang="es-CO" dirty="0" err="1" smtClean="0">
                <a:solidFill>
                  <a:srgbClr val="222222"/>
                </a:solidFill>
                <a:latin typeface="Trebuchet MS" panose="020B0603020202020204" pitchFamily="34" charset="0"/>
              </a:rPr>
              <a:t>Truncate</a:t>
            </a:r>
            <a:r>
              <a:rPr lang="es-CO" dirty="0" smtClean="0">
                <a:solidFill>
                  <a:srgbClr val="222222"/>
                </a:solidFill>
                <a:latin typeface="Trebuchet MS" panose="020B0603020202020204" pitchFamily="34" charset="0"/>
              </a:rPr>
              <a:t> </a:t>
            </a:r>
            <a:r>
              <a:rPr lang="es-CO" dirty="0" err="1" smtClean="0">
                <a:solidFill>
                  <a:srgbClr val="222222"/>
                </a:solidFill>
                <a:latin typeface="Trebuchet MS" panose="020B0603020202020204" pitchFamily="34" charset="0"/>
              </a:rPr>
              <a:t>table</a:t>
            </a:r>
            <a:endParaRPr lang="es-CO" dirty="0" smtClean="0">
              <a:solidFill>
                <a:srgbClr val="222222"/>
              </a:solidFill>
              <a:latin typeface="arial" panose="020B0604020202020204" pitchFamily="34" charset="0"/>
            </a:endParaRPr>
          </a:p>
          <a:p>
            <a:r>
              <a:rPr lang="es-CO" dirty="0" smtClean="0">
                <a:solidFill>
                  <a:srgbClr val="222222"/>
                </a:solidFill>
                <a:latin typeface="Trebuchet MS" panose="020B0603020202020204" pitchFamily="34" charset="0"/>
              </a:rPr>
              <a:t>Ejercicio Practico</a:t>
            </a:r>
            <a:endParaRPr lang="es-CO" b="0" i="0" dirty="0">
              <a:solidFill>
                <a:srgbClr val="222222"/>
              </a:solidFill>
              <a:effectLst/>
              <a:latin typeface="arial" panose="020B0604020202020204" pitchFamily="34" charset="0"/>
            </a:endParaRPr>
          </a:p>
        </p:txBody>
      </p:sp>
      <p:sp>
        <p:nvSpPr>
          <p:cNvPr id="4" name="Marcador de número de diapositiva 3"/>
          <p:cNvSpPr>
            <a:spLocks noGrp="1"/>
          </p:cNvSpPr>
          <p:nvPr>
            <p:ph type="sldNum" sz="quarter" idx="10"/>
          </p:nvPr>
        </p:nvSpPr>
        <p:spPr/>
        <p:txBody>
          <a:bodyPr/>
          <a:lstStyle/>
          <a:p>
            <a:fld id="{392B7A38-678F-442A-9883-0D6E011AFA49}" type="slidenum">
              <a:rPr lang="es-CO" smtClean="0"/>
              <a:t>24</a:t>
            </a:fld>
            <a:endParaRPr lang="es-CO"/>
          </a:p>
        </p:txBody>
      </p:sp>
    </p:spTree>
    <p:extLst>
      <p:ext uri="{BB962C8B-B14F-4D97-AF65-F5344CB8AC3E}">
        <p14:creationId xmlns:p14="http://schemas.microsoft.com/office/powerpoint/2010/main" val="133371650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sz="1000" b="1" i="0" kern="1200" dirty="0" err="1" smtClean="0">
                <a:solidFill>
                  <a:schemeClr val="tx1"/>
                </a:solidFill>
                <a:effectLst/>
                <a:latin typeface="+mn-lt"/>
                <a:ea typeface="+mn-ea"/>
                <a:cs typeface="+mn-cs"/>
              </a:rPr>
              <a:t>varchar</a:t>
            </a:r>
            <a:r>
              <a:rPr lang="es-CO" sz="1000" b="0" i="0" kern="1200" dirty="0" smtClean="0">
                <a:solidFill>
                  <a:schemeClr val="tx1"/>
                </a:solidFill>
                <a:effectLst/>
                <a:latin typeface="+mn-lt"/>
                <a:ea typeface="+mn-ea"/>
                <a:cs typeface="+mn-cs"/>
              </a:rPr>
              <a:t>: se usa para almacenar cadenas de caracteres. Una cadena es una secuencia de caracteres. Se coloca entre comillas (simples); ejemplo: 'Hola', 'Juan Perez'. El tipo "</a:t>
            </a:r>
            <a:r>
              <a:rPr lang="es-CO" sz="1000" b="0" i="0" kern="1200" dirty="0" err="1" smtClean="0">
                <a:solidFill>
                  <a:schemeClr val="tx1"/>
                </a:solidFill>
                <a:effectLst/>
                <a:latin typeface="+mn-lt"/>
                <a:ea typeface="+mn-ea"/>
                <a:cs typeface="+mn-cs"/>
              </a:rPr>
              <a:t>varchar</a:t>
            </a:r>
            <a:r>
              <a:rPr lang="es-CO" sz="1000" b="0" i="0" kern="1200" dirty="0" smtClean="0">
                <a:solidFill>
                  <a:schemeClr val="tx1"/>
                </a:solidFill>
                <a:effectLst/>
                <a:latin typeface="+mn-lt"/>
                <a:ea typeface="+mn-ea"/>
                <a:cs typeface="+mn-cs"/>
              </a:rPr>
              <a:t>" define una cadena de longitud variable en la cual determinamos el máximo de caracteres entre paréntesis. Puede guardar hasta 8000 caracteres. Por ejemplo, para almacenar cadenas de hasta 30 caracteres, definimos un campo de tipo </a:t>
            </a:r>
            <a:r>
              <a:rPr lang="es-CO" sz="1000" b="0" i="0" kern="1200" dirty="0" err="1" smtClean="0">
                <a:solidFill>
                  <a:schemeClr val="tx1"/>
                </a:solidFill>
                <a:effectLst/>
                <a:latin typeface="+mn-lt"/>
                <a:ea typeface="+mn-ea"/>
                <a:cs typeface="+mn-cs"/>
              </a:rPr>
              <a:t>varchar</a:t>
            </a:r>
            <a:r>
              <a:rPr lang="es-CO" sz="1000" b="0" i="0" kern="1200" dirty="0" smtClean="0">
                <a:solidFill>
                  <a:schemeClr val="tx1"/>
                </a:solidFill>
                <a:effectLst/>
                <a:latin typeface="+mn-lt"/>
                <a:ea typeface="+mn-ea"/>
                <a:cs typeface="+mn-cs"/>
              </a:rPr>
              <a:t>(30), es decir, entre paréntesis, junto al nombre del campo colocamos la longitud.</a:t>
            </a:r>
            <a:br>
              <a:rPr lang="es-CO" sz="1000" b="0" i="0" kern="1200" dirty="0" smtClean="0">
                <a:solidFill>
                  <a:schemeClr val="tx1"/>
                </a:solidFill>
                <a:effectLst/>
                <a:latin typeface="+mn-lt"/>
                <a:ea typeface="+mn-ea"/>
                <a:cs typeface="+mn-cs"/>
              </a:rPr>
            </a:br>
            <a:r>
              <a:rPr lang="es-CO" sz="1000" b="0" i="0" kern="1200" dirty="0" smtClean="0">
                <a:solidFill>
                  <a:schemeClr val="tx1"/>
                </a:solidFill>
                <a:effectLst/>
                <a:latin typeface="+mn-lt"/>
                <a:ea typeface="+mn-ea"/>
                <a:cs typeface="+mn-cs"/>
              </a:rPr>
              <a:t>Si asignamos una cadena de caracteres de mayor longitud que la definida, la cadena no se carga, aparece un mensaje indicando tal situación y la sentencia no se ejecuta.</a:t>
            </a:r>
            <a:br>
              <a:rPr lang="es-CO" sz="1000" b="0" i="0" kern="1200" dirty="0" smtClean="0">
                <a:solidFill>
                  <a:schemeClr val="tx1"/>
                </a:solidFill>
                <a:effectLst/>
                <a:latin typeface="+mn-lt"/>
                <a:ea typeface="+mn-ea"/>
                <a:cs typeface="+mn-cs"/>
              </a:rPr>
            </a:br>
            <a:r>
              <a:rPr lang="es-CO" sz="1000" b="0" i="0" kern="1200" dirty="0" smtClean="0">
                <a:solidFill>
                  <a:schemeClr val="tx1"/>
                </a:solidFill>
                <a:effectLst/>
                <a:latin typeface="+mn-lt"/>
                <a:ea typeface="+mn-ea"/>
                <a:cs typeface="+mn-cs"/>
              </a:rPr>
              <a:t>Por ejemplo, si definimos un campo de tipo </a:t>
            </a:r>
            <a:r>
              <a:rPr lang="es-CO" sz="1000" b="0" i="0" kern="1200" dirty="0" err="1" smtClean="0">
                <a:solidFill>
                  <a:schemeClr val="tx1"/>
                </a:solidFill>
                <a:effectLst/>
                <a:latin typeface="+mn-lt"/>
                <a:ea typeface="+mn-ea"/>
                <a:cs typeface="+mn-cs"/>
              </a:rPr>
              <a:t>varchar</a:t>
            </a:r>
            <a:r>
              <a:rPr lang="es-CO" sz="1000" b="0" i="0" kern="1200" dirty="0" smtClean="0">
                <a:solidFill>
                  <a:schemeClr val="tx1"/>
                </a:solidFill>
                <a:effectLst/>
                <a:latin typeface="+mn-lt"/>
                <a:ea typeface="+mn-ea"/>
                <a:cs typeface="+mn-cs"/>
              </a:rPr>
              <a:t>(10) e intentamos asignarle la cadena 'Buenas tardes', aparece un mensaje de error y la sentencia no se ejecuta.</a:t>
            </a:r>
          </a:p>
          <a:p>
            <a:r>
              <a:rPr lang="es-CO" sz="1000" b="1" i="0" kern="1200" dirty="0" err="1" smtClean="0">
                <a:solidFill>
                  <a:schemeClr val="tx1"/>
                </a:solidFill>
                <a:effectLst/>
                <a:latin typeface="+mn-lt"/>
                <a:ea typeface="+mn-ea"/>
                <a:cs typeface="+mn-cs"/>
              </a:rPr>
              <a:t>integer</a:t>
            </a:r>
            <a:r>
              <a:rPr lang="es-CO" sz="1000" b="0" i="0" kern="1200" dirty="0" smtClean="0">
                <a:solidFill>
                  <a:schemeClr val="tx1"/>
                </a:solidFill>
                <a:effectLst/>
                <a:latin typeface="+mn-lt"/>
                <a:ea typeface="+mn-ea"/>
                <a:cs typeface="+mn-cs"/>
              </a:rPr>
              <a:t>: se usa para guardar valores numéricos enteros, de -2000000000 a 2000000000 aprox. Definimos campos de este tipo cuando queremos representar, por ejemplo, cantidades.</a:t>
            </a:r>
          </a:p>
          <a:p>
            <a:r>
              <a:rPr lang="es-CO" sz="1000" b="1" i="0" kern="1200" dirty="0" err="1" smtClean="0">
                <a:solidFill>
                  <a:schemeClr val="tx1"/>
                </a:solidFill>
                <a:effectLst/>
                <a:latin typeface="+mn-lt"/>
                <a:ea typeface="+mn-ea"/>
                <a:cs typeface="+mn-cs"/>
              </a:rPr>
              <a:t>float</a:t>
            </a:r>
            <a:r>
              <a:rPr lang="es-CO" sz="1000" b="0" i="0" kern="1200" dirty="0" smtClean="0">
                <a:solidFill>
                  <a:schemeClr val="tx1"/>
                </a:solidFill>
                <a:effectLst/>
                <a:latin typeface="+mn-lt"/>
                <a:ea typeface="+mn-ea"/>
                <a:cs typeface="+mn-cs"/>
              </a:rPr>
              <a:t>: se usa para almacenar valores numéricos con decimales. Se utiliza como separador el punto (.). Definimos campos de este tipo para precios, por ejemplo.</a:t>
            </a:r>
          </a:p>
          <a:p>
            <a:endParaRPr lang="es-CO" sz="1000" b="0" i="0" kern="1200" dirty="0" smtClean="0">
              <a:solidFill>
                <a:schemeClr val="tx1"/>
              </a:solidFill>
              <a:effectLst/>
              <a:latin typeface="+mn-lt"/>
              <a:ea typeface="+mn-ea"/>
              <a:cs typeface="+mn-cs"/>
            </a:endParaRPr>
          </a:p>
          <a:p>
            <a:r>
              <a:rPr lang="es-CO" sz="1200" b="0" i="0" kern="1200" dirty="0" smtClean="0">
                <a:solidFill>
                  <a:schemeClr val="tx1"/>
                </a:solidFill>
                <a:effectLst/>
                <a:latin typeface="+mn-lt"/>
                <a:ea typeface="+mn-ea"/>
                <a:cs typeface="+mn-cs"/>
              </a:rPr>
              <a:t>Antes de crear una tabla debemos pensar en sus campos y optar por el tipo de dato adecuado para cada uno de ellos.</a:t>
            </a:r>
            <a:r>
              <a:rPr lang="es-CO" sz="1000" dirty="0" smtClean="0"/>
              <a:t/>
            </a:r>
            <a:br>
              <a:rPr lang="es-CO" sz="1000" dirty="0" smtClean="0"/>
            </a:br>
            <a:r>
              <a:rPr lang="es-CO" sz="1200" b="0" i="0" kern="1200" dirty="0" smtClean="0">
                <a:solidFill>
                  <a:schemeClr val="tx1"/>
                </a:solidFill>
                <a:effectLst/>
                <a:latin typeface="+mn-lt"/>
                <a:ea typeface="+mn-ea"/>
                <a:cs typeface="+mn-cs"/>
              </a:rPr>
              <a:t>Por ejemplo, si en un campo almacenaremos números enteros, el tipo "</a:t>
            </a:r>
            <a:r>
              <a:rPr lang="es-CO" sz="1200" b="0" i="0" kern="1200" dirty="0" err="1" smtClean="0">
                <a:solidFill>
                  <a:schemeClr val="tx1"/>
                </a:solidFill>
                <a:effectLst/>
                <a:latin typeface="+mn-lt"/>
                <a:ea typeface="+mn-ea"/>
                <a:cs typeface="+mn-cs"/>
              </a:rPr>
              <a:t>float</a:t>
            </a:r>
            <a:r>
              <a:rPr lang="es-CO" sz="1200" b="0" i="0" kern="1200" dirty="0" smtClean="0">
                <a:solidFill>
                  <a:schemeClr val="tx1"/>
                </a:solidFill>
                <a:effectLst/>
                <a:latin typeface="+mn-lt"/>
                <a:ea typeface="+mn-ea"/>
                <a:cs typeface="+mn-cs"/>
              </a:rPr>
              <a:t>" sería una mala elección; si vamos a guardar precios, el tipo "</a:t>
            </a:r>
            <a:r>
              <a:rPr lang="es-CO" sz="1200" b="0" i="0" kern="1200" dirty="0" err="1" smtClean="0">
                <a:solidFill>
                  <a:schemeClr val="tx1"/>
                </a:solidFill>
                <a:effectLst/>
                <a:latin typeface="+mn-lt"/>
                <a:ea typeface="+mn-ea"/>
                <a:cs typeface="+mn-cs"/>
              </a:rPr>
              <a:t>float</a:t>
            </a:r>
            <a:r>
              <a:rPr lang="es-CO" sz="1200" b="0" i="0" kern="1200" dirty="0" smtClean="0">
                <a:solidFill>
                  <a:schemeClr val="tx1"/>
                </a:solidFill>
                <a:effectLst/>
                <a:latin typeface="+mn-lt"/>
                <a:ea typeface="+mn-ea"/>
                <a:cs typeface="+mn-cs"/>
              </a:rPr>
              <a:t>" es más adecuado, no así "</a:t>
            </a:r>
            <a:r>
              <a:rPr lang="es-CO" sz="1200" b="0" i="0" kern="1200" dirty="0" err="1" smtClean="0">
                <a:solidFill>
                  <a:schemeClr val="tx1"/>
                </a:solidFill>
                <a:effectLst/>
                <a:latin typeface="+mn-lt"/>
                <a:ea typeface="+mn-ea"/>
                <a:cs typeface="+mn-cs"/>
              </a:rPr>
              <a:t>integer</a:t>
            </a:r>
            <a:r>
              <a:rPr lang="es-CO" sz="1200" b="0" i="0" kern="1200" dirty="0" smtClean="0">
                <a:solidFill>
                  <a:schemeClr val="tx1"/>
                </a:solidFill>
                <a:effectLst/>
                <a:latin typeface="+mn-lt"/>
                <a:ea typeface="+mn-ea"/>
                <a:cs typeface="+mn-cs"/>
              </a:rPr>
              <a:t>" que no tiene decimales. Otro ejemplo, si en un campo vamos a guardar un número telefónico o un número de documento, usamos "</a:t>
            </a:r>
            <a:r>
              <a:rPr lang="es-CO" sz="1200" b="0" i="0" kern="1200" dirty="0" err="1" smtClean="0">
                <a:solidFill>
                  <a:schemeClr val="tx1"/>
                </a:solidFill>
                <a:effectLst/>
                <a:latin typeface="+mn-lt"/>
                <a:ea typeface="+mn-ea"/>
                <a:cs typeface="+mn-cs"/>
              </a:rPr>
              <a:t>varchar</a:t>
            </a:r>
            <a:r>
              <a:rPr lang="es-CO" sz="1200" b="0" i="0" kern="1200" dirty="0" smtClean="0">
                <a:solidFill>
                  <a:schemeClr val="tx1"/>
                </a:solidFill>
                <a:effectLst/>
                <a:latin typeface="+mn-lt"/>
                <a:ea typeface="+mn-ea"/>
                <a:cs typeface="+mn-cs"/>
              </a:rPr>
              <a:t>", no "</a:t>
            </a:r>
            <a:r>
              <a:rPr lang="es-CO" sz="1200" b="0" i="0" kern="1200" dirty="0" err="1" smtClean="0">
                <a:solidFill>
                  <a:schemeClr val="tx1"/>
                </a:solidFill>
                <a:effectLst/>
                <a:latin typeface="+mn-lt"/>
                <a:ea typeface="+mn-ea"/>
                <a:cs typeface="+mn-cs"/>
              </a:rPr>
              <a:t>integer</a:t>
            </a:r>
            <a:r>
              <a:rPr lang="es-CO" sz="1200" b="0" i="0" kern="1200" dirty="0" smtClean="0">
                <a:solidFill>
                  <a:schemeClr val="tx1"/>
                </a:solidFill>
                <a:effectLst/>
                <a:latin typeface="+mn-lt"/>
                <a:ea typeface="+mn-ea"/>
                <a:cs typeface="+mn-cs"/>
              </a:rPr>
              <a:t>" porque si bien son dígitos, con ellos no realizamos operaciones matemáticas.</a:t>
            </a:r>
            <a:endParaRPr lang="es-CO" sz="1000" b="0" i="0" kern="1200" dirty="0" smtClean="0">
              <a:solidFill>
                <a:schemeClr val="tx1"/>
              </a:solidFill>
              <a:effectLst/>
              <a:latin typeface="+mn-lt"/>
              <a:ea typeface="+mn-ea"/>
              <a:cs typeface="+mn-cs"/>
            </a:endParaRPr>
          </a:p>
          <a:p>
            <a:endParaRPr lang="es-CO" dirty="0"/>
          </a:p>
        </p:txBody>
      </p:sp>
      <p:sp>
        <p:nvSpPr>
          <p:cNvPr id="4" name="Marcador de número de diapositiva 3"/>
          <p:cNvSpPr>
            <a:spLocks noGrp="1"/>
          </p:cNvSpPr>
          <p:nvPr>
            <p:ph type="sldNum" sz="quarter" idx="10"/>
          </p:nvPr>
        </p:nvSpPr>
        <p:spPr/>
        <p:txBody>
          <a:bodyPr/>
          <a:lstStyle/>
          <a:p>
            <a:fld id="{392B7A38-678F-442A-9883-0D6E011AFA49}" type="slidenum">
              <a:rPr lang="es-CO" smtClean="0"/>
              <a:t>25</a:t>
            </a:fld>
            <a:endParaRPr lang="es-CO"/>
          </a:p>
        </p:txBody>
      </p:sp>
    </p:spTree>
    <p:extLst>
      <p:ext uri="{BB962C8B-B14F-4D97-AF65-F5344CB8AC3E}">
        <p14:creationId xmlns:p14="http://schemas.microsoft.com/office/powerpoint/2010/main" val="319309167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sz="1200" b="0" i="0" kern="1200" dirty="0" smtClean="0">
                <a:solidFill>
                  <a:schemeClr val="tx1"/>
                </a:solidFill>
                <a:effectLst/>
                <a:latin typeface="+mn-lt"/>
                <a:ea typeface="+mn-ea"/>
                <a:cs typeface="+mn-cs"/>
              </a:rPr>
              <a:t>Si intentamos ingresar el valor "</a:t>
            </a:r>
            <a:r>
              <a:rPr lang="es-CO" sz="1200" b="0" i="0" kern="1200" dirty="0" err="1" smtClean="0">
                <a:solidFill>
                  <a:schemeClr val="tx1"/>
                </a:solidFill>
                <a:effectLst/>
                <a:latin typeface="+mn-lt"/>
                <a:ea typeface="+mn-ea"/>
                <a:cs typeface="+mn-cs"/>
              </a:rPr>
              <a:t>null</a:t>
            </a:r>
            <a:r>
              <a:rPr lang="es-CO" sz="1200" b="0" i="0" kern="1200" dirty="0" smtClean="0">
                <a:solidFill>
                  <a:schemeClr val="tx1"/>
                </a:solidFill>
                <a:effectLst/>
                <a:latin typeface="+mn-lt"/>
                <a:ea typeface="+mn-ea"/>
                <a:cs typeface="+mn-cs"/>
              </a:rPr>
              <a:t>" en campos que no admiten valores nulos (como "titulo" o "autor"), SQL Server no lo permite, muestra un mensaje y la inserción no se realiza; por ejemplo:</a:t>
            </a:r>
          </a:p>
          <a:p>
            <a:endParaRPr lang="es-CO" sz="1200" b="0" i="0" kern="1200" dirty="0" smtClean="0">
              <a:solidFill>
                <a:schemeClr val="tx1"/>
              </a:solidFill>
              <a:effectLst/>
              <a:latin typeface="+mn-lt"/>
              <a:ea typeface="+mn-ea"/>
              <a:cs typeface="+mn-cs"/>
            </a:endParaRPr>
          </a:p>
          <a:p>
            <a:r>
              <a:rPr lang="es-CO" sz="1200" b="0" i="0" kern="1200" dirty="0" smtClean="0">
                <a:solidFill>
                  <a:schemeClr val="tx1"/>
                </a:solidFill>
                <a:effectLst/>
                <a:latin typeface="+mn-lt"/>
                <a:ea typeface="+mn-ea"/>
                <a:cs typeface="+mn-cs"/>
              </a:rPr>
              <a:t>Entonces, para que un campo no permita valores nulos debemos especificarlo luego de definir el campo, agregando "</a:t>
            </a:r>
            <a:r>
              <a:rPr lang="es-CO" sz="1200" b="0" i="0" kern="1200" dirty="0" err="1" smtClean="0">
                <a:solidFill>
                  <a:schemeClr val="tx1"/>
                </a:solidFill>
                <a:effectLst/>
                <a:latin typeface="+mn-lt"/>
                <a:ea typeface="+mn-ea"/>
                <a:cs typeface="+mn-cs"/>
              </a:rPr>
              <a:t>not</a:t>
            </a:r>
            <a:r>
              <a:rPr lang="es-CO" sz="1200" b="0" i="0" kern="1200" dirty="0" smtClean="0">
                <a:solidFill>
                  <a:schemeClr val="tx1"/>
                </a:solidFill>
                <a:effectLst/>
                <a:latin typeface="+mn-lt"/>
                <a:ea typeface="+mn-ea"/>
                <a:cs typeface="+mn-cs"/>
              </a:rPr>
              <a:t> </a:t>
            </a:r>
            <a:r>
              <a:rPr lang="es-CO" sz="1200" b="0" i="0" kern="1200" dirty="0" err="1" smtClean="0">
                <a:solidFill>
                  <a:schemeClr val="tx1"/>
                </a:solidFill>
                <a:effectLst/>
                <a:latin typeface="+mn-lt"/>
                <a:ea typeface="+mn-ea"/>
                <a:cs typeface="+mn-cs"/>
              </a:rPr>
              <a:t>null</a:t>
            </a:r>
            <a:r>
              <a:rPr lang="es-CO" sz="1200" b="0" i="0" kern="1200" dirty="0" smtClean="0">
                <a:solidFill>
                  <a:schemeClr val="tx1"/>
                </a:solidFill>
                <a:effectLst/>
                <a:latin typeface="+mn-lt"/>
                <a:ea typeface="+mn-ea"/>
                <a:cs typeface="+mn-cs"/>
              </a:rPr>
              <a:t>". Por defecto, los campos permiten valores nulos, pero podemos especificarlo igualmente agregando "</a:t>
            </a:r>
            <a:r>
              <a:rPr lang="es-CO" sz="1200" b="0" i="0" kern="1200" dirty="0" err="1" smtClean="0">
                <a:solidFill>
                  <a:schemeClr val="tx1"/>
                </a:solidFill>
                <a:effectLst/>
                <a:latin typeface="+mn-lt"/>
                <a:ea typeface="+mn-ea"/>
                <a:cs typeface="+mn-cs"/>
              </a:rPr>
              <a:t>null</a:t>
            </a:r>
            <a:r>
              <a:rPr lang="es-CO" sz="1200" b="0" i="0" kern="1200" dirty="0" smtClean="0">
                <a:solidFill>
                  <a:schemeClr val="tx1"/>
                </a:solidFill>
                <a:effectLst/>
                <a:latin typeface="+mn-lt"/>
                <a:ea typeface="+mn-ea"/>
                <a:cs typeface="+mn-cs"/>
              </a:rPr>
              <a:t>".</a:t>
            </a:r>
          </a:p>
          <a:p>
            <a:r>
              <a:rPr lang="es-CO" sz="1200" b="0" i="0" kern="1200" dirty="0" smtClean="0">
                <a:solidFill>
                  <a:schemeClr val="tx1"/>
                </a:solidFill>
                <a:effectLst/>
                <a:latin typeface="+mn-lt"/>
                <a:ea typeface="+mn-ea"/>
                <a:cs typeface="+mn-cs"/>
              </a:rPr>
              <a:t> </a:t>
            </a:r>
          </a:p>
          <a:p>
            <a:r>
              <a:rPr lang="es-CO" sz="1200" b="0" i="0" kern="1200" dirty="0" smtClean="0">
                <a:solidFill>
                  <a:schemeClr val="tx1"/>
                </a:solidFill>
                <a:effectLst/>
                <a:latin typeface="+mn-lt"/>
                <a:ea typeface="+mn-ea"/>
                <a:cs typeface="+mn-cs"/>
              </a:rPr>
              <a:t>Para ver cuáles campos admiten valores nulos y cuáles no, podemos emplear el procedimiento almacenado "</a:t>
            </a:r>
            <a:r>
              <a:rPr lang="es-CO" sz="1200" b="0" i="0" kern="1200" dirty="0" err="1" smtClean="0">
                <a:solidFill>
                  <a:schemeClr val="tx1"/>
                </a:solidFill>
                <a:effectLst/>
                <a:latin typeface="+mn-lt"/>
                <a:ea typeface="+mn-ea"/>
                <a:cs typeface="+mn-cs"/>
              </a:rPr>
              <a:t>sp_columns</a:t>
            </a:r>
            <a:r>
              <a:rPr lang="es-CO" sz="1200" b="0" i="0" kern="1200" dirty="0" smtClean="0">
                <a:solidFill>
                  <a:schemeClr val="tx1"/>
                </a:solidFill>
                <a:effectLst/>
                <a:latin typeface="+mn-lt"/>
                <a:ea typeface="+mn-ea"/>
                <a:cs typeface="+mn-cs"/>
              </a:rPr>
              <a:t>" junto al nombre de la tabla. Nos muestra mucha información, en la columna "IS_NULLABLE" vemos que muestra "NO" en los campos que no permiten valores nulos y "YES" en los campos que si los permiten.</a:t>
            </a:r>
            <a:r>
              <a:rPr lang="es-CO" dirty="0" smtClean="0"/>
              <a:t/>
            </a:r>
            <a:br>
              <a:rPr lang="es-CO" dirty="0" smtClean="0"/>
            </a:br>
            <a:endParaRPr lang="es-CO" dirty="0"/>
          </a:p>
        </p:txBody>
      </p:sp>
      <p:sp>
        <p:nvSpPr>
          <p:cNvPr id="4" name="Marcador de número de diapositiva 3"/>
          <p:cNvSpPr>
            <a:spLocks noGrp="1"/>
          </p:cNvSpPr>
          <p:nvPr>
            <p:ph type="sldNum" sz="quarter" idx="10"/>
          </p:nvPr>
        </p:nvSpPr>
        <p:spPr/>
        <p:txBody>
          <a:bodyPr/>
          <a:lstStyle/>
          <a:p>
            <a:fld id="{392B7A38-678F-442A-9883-0D6E011AFA49}" type="slidenum">
              <a:rPr lang="es-CO" smtClean="0"/>
              <a:t>26</a:t>
            </a:fld>
            <a:endParaRPr lang="es-CO"/>
          </a:p>
        </p:txBody>
      </p:sp>
    </p:spTree>
    <p:extLst>
      <p:ext uri="{BB962C8B-B14F-4D97-AF65-F5344CB8AC3E}">
        <p14:creationId xmlns:p14="http://schemas.microsoft.com/office/powerpoint/2010/main" val="402620006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sz="1200" kern="1200" dirty="0" smtClean="0">
                <a:solidFill>
                  <a:schemeClr val="tx1"/>
                </a:solidFill>
                <a:effectLst/>
                <a:latin typeface="+mn-lt"/>
                <a:ea typeface="+mn-ea"/>
                <a:cs typeface="+mn-cs"/>
              </a:rPr>
              <a:t>.</a:t>
            </a:r>
            <a:endParaRPr lang="es-CO" dirty="0"/>
          </a:p>
        </p:txBody>
      </p:sp>
      <p:sp>
        <p:nvSpPr>
          <p:cNvPr id="4" name="Marcador de número de diapositiva 3"/>
          <p:cNvSpPr>
            <a:spLocks noGrp="1"/>
          </p:cNvSpPr>
          <p:nvPr>
            <p:ph type="sldNum" sz="quarter" idx="10"/>
          </p:nvPr>
        </p:nvSpPr>
        <p:spPr/>
        <p:txBody>
          <a:bodyPr/>
          <a:lstStyle/>
          <a:p>
            <a:fld id="{392B7A38-678F-442A-9883-0D6E011AFA49}" type="slidenum">
              <a:rPr lang="es-CO" smtClean="0"/>
              <a:t>27</a:t>
            </a:fld>
            <a:endParaRPr lang="es-CO"/>
          </a:p>
        </p:txBody>
      </p:sp>
    </p:spTree>
    <p:extLst>
      <p:ext uri="{BB962C8B-B14F-4D97-AF65-F5344CB8AC3E}">
        <p14:creationId xmlns:p14="http://schemas.microsoft.com/office/powerpoint/2010/main" val="192598097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sz="1200" b="0" i="0" kern="1200" dirty="0" smtClean="0">
                <a:solidFill>
                  <a:schemeClr val="tx1"/>
                </a:solidFill>
                <a:effectLst/>
                <a:latin typeface="+mn-lt"/>
                <a:ea typeface="+mn-ea"/>
                <a:cs typeface="+mn-cs"/>
              </a:rPr>
              <a:t>Para nombres de tablas, se puede utilizar cualquier carácter permitido para nombres de directorios, el primero debe ser un carácter alfabético y no puede contener espacios. La longitud máxima es de 128 caracteres.</a:t>
            </a:r>
          </a:p>
          <a:p>
            <a:r>
              <a:rPr lang="es-CO" sz="1200" b="0" i="0" kern="1200" dirty="0" smtClean="0">
                <a:solidFill>
                  <a:schemeClr val="tx1"/>
                </a:solidFill>
                <a:effectLst/>
                <a:latin typeface="+mn-lt"/>
                <a:ea typeface="+mn-ea"/>
                <a:cs typeface="+mn-cs"/>
              </a:rPr>
              <a:t>Si intentamos crear una tabla con un nombre ya existente,</a:t>
            </a:r>
            <a:r>
              <a:rPr lang="es-CO" sz="1200" b="0" i="0" kern="1200" baseline="0" dirty="0" smtClean="0">
                <a:solidFill>
                  <a:schemeClr val="tx1"/>
                </a:solidFill>
                <a:effectLst/>
                <a:latin typeface="+mn-lt"/>
                <a:ea typeface="+mn-ea"/>
                <a:cs typeface="+mn-cs"/>
              </a:rPr>
              <a:t> </a:t>
            </a:r>
            <a:r>
              <a:rPr lang="es-CO" sz="1200" b="0" i="0" kern="1200" dirty="0" smtClean="0">
                <a:solidFill>
                  <a:schemeClr val="tx1"/>
                </a:solidFill>
                <a:effectLst/>
                <a:latin typeface="+mn-lt"/>
                <a:ea typeface="+mn-ea"/>
                <a:cs typeface="+mn-cs"/>
              </a:rPr>
              <a:t>mostrará un mensaje indicando que ya hay un objeto en la base de datos y la sentencia no se ejecutará. </a:t>
            </a:r>
          </a:p>
          <a:p>
            <a:endParaRPr lang="es-CO" sz="1200" b="0" i="0" kern="1200" dirty="0" smtClean="0">
              <a:solidFill>
                <a:schemeClr val="tx1"/>
              </a:solidFill>
              <a:effectLst/>
              <a:latin typeface="+mn-lt"/>
              <a:ea typeface="+mn-ea"/>
              <a:cs typeface="+mn-cs"/>
            </a:endParaRPr>
          </a:p>
          <a:p>
            <a:r>
              <a:rPr lang="es-CO" sz="1200" b="0" i="0" kern="1200" dirty="0" smtClean="0">
                <a:solidFill>
                  <a:schemeClr val="tx1"/>
                </a:solidFill>
                <a:effectLst/>
                <a:latin typeface="+mn-lt"/>
                <a:ea typeface="+mn-ea"/>
                <a:cs typeface="+mn-cs"/>
              </a:rPr>
              <a:t>aparece mucha información que no analizaremos en detalle, como el nombre de la tabla, su propietario, los campos, el tipo de dato de cada campo, su longitud, </a:t>
            </a:r>
            <a:r>
              <a:rPr lang="es-CO" sz="1200" b="0" i="0" kern="1200" dirty="0" err="1" smtClean="0">
                <a:solidFill>
                  <a:schemeClr val="tx1"/>
                </a:solidFill>
                <a:effectLst/>
                <a:latin typeface="+mn-lt"/>
                <a:ea typeface="+mn-ea"/>
                <a:cs typeface="+mn-cs"/>
              </a:rPr>
              <a:t>etc</a:t>
            </a:r>
            <a:endParaRPr lang="es-CO" sz="1200" b="0" i="0" kern="1200" dirty="0" smtClean="0">
              <a:solidFill>
                <a:schemeClr val="tx1"/>
              </a:solidFill>
              <a:effectLst/>
              <a:latin typeface="+mn-lt"/>
              <a:ea typeface="+mn-ea"/>
              <a:cs typeface="+mn-cs"/>
            </a:endParaRPr>
          </a:p>
          <a:p>
            <a:endParaRPr lang="es-CO" sz="1200" b="0" i="0" kern="1200" dirty="0" smtClean="0">
              <a:solidFill>
                <a:schemeClr val="tx1"/>
              </a:solidFill>
              <a:effectLst/>
              <a:latin typeface="+mn-lt"/>
              <a:ea typeface="+mn-ea"/>
              <a:cs typeface="+mn-cs"/>
            </a:endParaRPr>
          </a:p>
          <a:p>
            <a:endParaRPr lang="es-CO" sz="1200" b="0" i="0" kern="1200" dirty="0" smtClean="0">
              <a:solidFill>
                <a:schemeClr val="tx1"/>
              </a:solidFill>
              <a:effectLst/>
              <a:latin typeface="+mn-lt"/>
              <a:ea typeface="+mn-ea"/>
              <a:cs typeface="+mn-cs"/>
            </a:endParaRPr>
          </a:p>
          <a:p>
            <a:r>
              <a:rPr lang="es-CO" sz="1200" b="0" i="0" kern="1200" dirty="0" smtClean="0">
                <a:solidFill>
                  <a:schemeClr val="tx1"/>
                </a:solidFill>
                <a:effectLst/>
                <a:latin typeface="+mn-lt"/>
                <a:ea typeface="+mn-ea"/>
                <a:cs typeface="+mn-cs"/>
              </a:rPr>
              <a:t>Si intentamos eliminar una tabla que no existe, aparece un mensaje de error indicando tal situación y la sentencia no se ejecuta. Para evitar este mensaje podemos agregar a la instrucción lo siguiente:</a:t>
            </a:r>
          </a:p>
          <a:p>
            <a:r>
              <a:rPr lang="es-CO" dirty="0" err="1" smtClean="0"/>
              <a:t>if</a:t>
            </a:r>
            <a:r>
              <a:rPr lang="es-CO" dirty="0" smtClean="0"/>
              <a:t> </a:t>
            </a:r>
            <a:r>
              <a:rPr lang="es-CO" dirty="0" err="1" smtClean="0"/>
              <a:t>object_id</a:t>
            </a:r>
            <a:r>
              <a:rPr lang="es-CO" dirty="0" smtClean="0"/>
              <a:t>('usuarios') </a:t>
            </a:r>
            <a:r>
              <a:rPr lang="es-CO" dirty="0" err="1" smtClean="0"/>
              <a:t>is</a:t>
            </a:r>
            <a:r>
              <a:rPr lang="es-CO" dirty="0" smtClean="0"/>
              <a:t> </a:t>
            </a:r>
            <a:r>
              <a:rPr lang="es-CO" dirty="0" err="1" smtClean="0"/>
              <a:t>not</a:t>
            </a:r>
            <a:r>
              <a:rPr lang="es-CO" dirty="0" smtClean="0"/>
              <a:t> </a:t>
            </a:r>
            <a:r>
              <a:rPr lang="es-CO" dirty="0" err="1" smtClean="0"/>
              <a:t>null</a:t>
            </a:r>
            <a:r>
              <a:rPr lang="es-CO" dirty="0" smtClean="0"/>
              <a:t> </a:t>
            </a:r>
            <a:r>
              <a:rPr lang="es-CO" dirty="0" err="1" smtClean="0"/>
              <a:t>drop</a:t>
            </a:r>
            <a:r>
              <a:rPr lang="es-CO" dirty="0" smtClean="0"/>
              <a:t> </a:t>
            </a:r>
            <a:r>
              <a:rPr lang="es-CO" dirty="0" err="1" smtClean="0"/>
              <a:t>table</a:t>
            </a:r>
            <a:r>
              <a:rPr lang="es-CO" dirty="0" smtClean="0"/>
              <a:t> usuarios;</a:t>
            </a:r>
            <a:endParaRPr lang="es-CO" dirty="0"/>
          </a:p>
        </p:txBody>
      </p:sp>
      <p:sp>
        <p:nvSpPr>
          <p:cNvPr id="4" name="Marcador de número de diapositiva 3"/>
          <p:cNvSpPr>
            <a:spLocks noGrp="1"/>
          </p:cNvSpPr>
          <p:nvPr>
            <p:ph type="sldNum" sz="quarter" idx="10"/>
          </p:nvPr>
        </p:nvSpPr>
        <p:spPr/>
        <p:txBody>
          <a:bodyPr/>
          <a:lstStyle/>
          <a:p>
            <a:fld id="{392B7A38-678F-442A-9883-0D6E011AFA49}" type="slidenum">
              <a:rPr lang="es-CO" smtClean="0"/>
              <a:t>28</a:t>
            </a:fld>
            <a:endParaRPr lang="es-CO"/>
          </a:p>
        </p:txBody>
      </p:sp>
    </p:spTree>
    <p:extLst>
      <p:ext uri="{BB962C8B-B14F-4D97-AF65-F5344CB8AC3E}">
        <p14:creationId xmlns:p14="http://schemas.microsoft.com/office/powerpoint/2010/main" val="139339470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sz="1200" b="0" i="0" kern="1200" dirty="0" smtClean="0">
                <a:solidFill>
                  <a:schemeClr val="tx1"/>
                </a:solidFill>
                <a:effectLst/>
                <a:latin typeface="+mn-lt"/>
                <a:ea typeface="+mn-ea"/>
                <a:cs typeface="+mn-cs"/>
              </a:rPr>
              <a:t>Para nombres de tablas, se puede utilizar cualquier carácter permitido para nombres de directorios, el primero debe ser un carácter alfabético y no puede contener espacios. La longitud máxima es de 128 caracteres.</a:t>
            </a:r>
          </a:p>
          <a:p>
            <a:r>
              <a:rPr lang="es-CO" sz="1200" b="0" i="0" kern="1200" dirty="0" smtClean="0">
                <a:solidFill>
                  <a:schemeClr val="tx1"/>
                </a:solidFill>
                <a:effectLst/>
                <a:latin typeface="+mn-lt"/>
                <a:ea typeface="+mn-ea"/>
                <a:cs typeface="+mn-cs"/>
              </a:rPr>
              <a:t>Si intentamos crear una tabla con un nombre ya existente,</a:t>
            </a:r>
            <a:r>
              <a:rPr lang="es-CO" sz="1200" b="0" i="0" kern="1200" baseline="0" dirty="0" smtClean="0">
                <a:solidFill>
                  <a:schemeClr val="tx1"/>
                </a:solidFill>
                <a:effectLst/>
                <a:latin typeface="+mn-lt"/>
                <a:ea typeface="+mn-ea"/>
                <a:cs typeface="+mn-cs"/>
              </a:rPr>
              <a:t> </a:t>
            </a:r>
            <a:r>
              <a:rPr lang="es-CO" sz="1200" b="0" i="0" kern="1200" dirty="0" smtClean="0">
                <a:solidFill>
                  <a:schemeClr val="tx1"/>
                </a:solidFill>
                <a:effectLst/>
                <a:latin typeface="+mn-lt"/>
                <a:ea typeface="+mn-ea"/>
                <a:cs typeface="+mn-cs"/>
              </a:rPr>
              <a:t>mostrará un mensaje indicando que ya hay un objeto en la base de datos y la sentencia no se ejecutará. </a:t>
            </a:r>
          </a:p>
          <a:p>
            <a:endParaRPr lang="es-CO" sz="1200" b="0" i="0" kern="1200" dirty="0" smtClean="0">
              <a:solidFill>
                <a:schemeClr val="tx1"/>
              </a:solidFill>
              <a:effectLst/>
              <a:latin typeface="+mn-lt"/>
              <a:ea typeface="+mn-ea"/>
              <a:cs typeface="+mn-cs"/>
            </a:endParaRPr>
          </a:p>
          <a:p>
            <a:r>
              <a:rPr lang="es-CO" sz="1200" b="0" i="0" kern="1200" dirty="0" smtClean="0">
                <a:solidFill>
                  <a:schemeClr val="tx1"/>
                </a:solidFill>
                <a:effectLst/>
                <a:latin typeface="+mn-lt"/>
                <a:ea typeface="+mn-ea"/>
                <a:cs typeface="+mn-cs"/>
              </a:rPr>
              <a:t>aparece mucha información que no analizaremos en detalle, como el nombre de la tabla, su propietario, los campos, el tipo de dato de cada campo, su longitud, </a:t>
            </a:r>
            <a:r>
              <a:rPr lang="es-CO" sz="1200" b="0" i="0" kern="1200" dirty="0" err="1" smtClean="0">
                <a:solidFill>
                  <a:schemeClr val="tx1"/>
                </a:solidFill>
                <a:effectLst/>
                <a:latin typeface="+mn-lt"/>
                <a:ea typeface="+mn-ea"/>
                <a:cs typeface="+mn-cs"/>
              </a:rPr>
              <a:t>etc</a:t>
            </a:r>
            <a:endParaRPr lang="es-CO" sz="1200" b="0" i="0" kern="1200" dirty="0" smtClean="0">
              <a:solidFill>
                <a:schemeClr val="tx1"/>
              </a:solidFill>
              <a:effectLst/>
              <a:latin typeface="+mn-lt"/>
              <a:ea typeface="+mn-ea"/>
              <a:cs typeface="+mn-cs"/>
            </a:endParaRPr>
          </a:p>
          <a:p>
            <a:endParaRPr lang="es-CO" sz="1200" b="0" i="0" kern="1200" dirty="0" smtClean="0">
              <a:solidFill>
                <a:schemeClr val="tx1"/>
              </a:solidFill>
              <a:effectLst/>
              <a:latin typeface="+mn-lt"/>
              <a:ea typeface="+mn-ea"/>
              <a:cs typeface="+mn-cs"/>
            </a:endParaRPr>
          </a:p>
          <a:p>
            <a:endParaRPr lang="es-CO" sz="1200" b="0" i="0" kern="1200" dirty="0" smtClean="0">
              <a:solidFill>
                <a:schemeClr val="tx1"/>
              </a:solidFill>
              <a:effectLst/>
              <a:latin typeface="+mn-lt"/>
              <a:ea typeface="+mn-ea"/>
              <a:cs typeface="+mn-cs"/>
            </a:endParaRPr>
          </a:p>
          <a:p>
            <a:r>
              <a:rPr lang="es-CO" sz="1200" b="0" i="0" kern="1200" dirty="0" smtClean="0">
                <a:solidFill>
                  <a:schemeClr val="tx1"/>
                </a:solidFill>
                <a:effectLst/>
                <a:latin typeface="+mn-lt"/>
                <a:ea typeface="+mn-ea"/>
                <a:cs typeface="+mn-cs"/>
              </a:rPr>
              <a:t>Si intentamos eliminar una tabla que no existe, aparece un mensaje de error indicando tal situación y la sentencia no se ejecuta. Para evitar este mensaje podemos agregar a la instrucción lo siguiente:</a:t>
            </a:r>
          </a:p>
          <a:p>
            <a:r>
              <a:rPr lang="es-CO" dirty="0" err="1" smtClean="0"/>
              <a:t>if</a:t>
            </a:r>
            <a:r>
              <a:rPr lang="es-CO" dirty="0" smtClean="0"/>
              <a:t> </a:t>
            </a:r>
            <a:r>
              <a:rPr lang="es-CO" dirty="0" err="1" smtClean="0"/>
              <a:t>object_id</a:t>
            </a:r>
            <a:r>
              <a:rPr lang="es-CO" dirty="0" smtClean="0"/>
              <a:t>('usuarios') </a:t>
            </a:r>
            <a:r>
              <a:rPr lang="es-CO" dirty="0" err="1" smtClean="0"/>
              <a:t>is</a:t>
            </a:r>
            <a:r>
              <a:rPr lang="es-CO" dirty="0" smtClean="0"/>
              <a:t> </a:t>
            </a:r>
            <a:r>
              <a:rPr lang="es-CO" dirty="0" err="1" smtClean="0"/>
              <a:t>not</a:t>
            </a:r>
            <a:r>
              <a:rPr lang="es-CO" dirty="0" smtClean="0"/>
              <a:t> </a:t>
            </a:r>
            <a:r>
              <a:rPr lang="es-CO" dirty="0" err="1" smtClean="0"/>
              <a:t>null</a:t>
            </a:r>
            <a:r>
              <a:rPr lang="es-CO" dirty="0" smtClean="0"/>
              <a:t> </a:t>
            </a:r>
            <a:r>
              <a:rPr lang="es-CO" dirty="0" err="1" smtClean="0"/>
              <a:t>drop</a:t>
            </a:r>
            <a:r>
              <a:rPr lang="es-CO" dirty="0" smtClean="0"/>
              <a:t> </a:t>
            </a:r>
            <a:r>
              <a:rPr lang="es-CO" dirty="0" err="1" smtClean="0"/>
              <a:t>table</a:t>
            </a:r>
            <a:r>
              <a:rPr lang="es-CO" dirty="0" smtClean="0"/>
              <a:t> usuarios;</a:t>
            </a:r>
            <a:endParaRPr lang="es-CO" dirty="0"/>
          </a:p>
        </p:txBody>
      </p:sp>
      <p:sp>
        <p:nvSpPr>
          <p:cNvPr id="4" name="Marcador de número de diapositiva 3"/>
          <p:cNvSpPr>
            <a:spLocks noGrp="1"/>
          </p:cNvSpPr>
          <p:nvPr>
            <p:ph type="sldNum" sz="quarter" idx="10"/>
          </p:nvPr>
        </p:nvSpPr>
        <p:spPr/>
        <p:txBody>
          <a:bodyPr/>
          <a:lstStyle/>
          <a:p>
            <a:fld id="{392B7A38-678F-442A-9883-0D6E011AFA49}" type="slidenum">
              <a:rPr lang="es-CO" smtClean="0"/>
              <a:t>29</a:t>
            </a:fld>
            <a:endParaRPr lang="es-CO"/>
          </a:p>
        </p:txBody>
      </p:sp>
    </p:spTree>
    <p:extLst>
      <p:ext uri="{BB962C8B-B14F-4D97-AF65-F5344CB8AC3E}">
        <p14:creationId xmlns:p14="http://schemas.microsoft.com/office/powerpoint/2010/main" val="59821539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sz="1200" b="0" i="0" kern="1200" dirty="0" smtClean="0">
                <a:solidFill>
                  <a:schemeClr val="tx1"/>
                </a:solidFill>
                <a:effectLst/>
                <a:latin typeface="+mn-lt"/>
                <a:ea typeface="+mn-ea"/>
                <a:cs typeface="+mn-cs"/>
              </a:rPr>
              <a:t>Una tabla temporal no puede tener una restricción "</a:t>
            </a:r>
            <a:r>
              <a:rPr lang="es-CO" sz="1200" b="0" i="0" kern="1200" dirty="0" err="1" smtClean="0">
                <a:solidFill>
                  <a:schemeClr val="tx1"/>
                </a:solidFill>
                <a:effectLst/>
                <a:latin typeface="+mn-lt"/>
                <a:ea typeface="+mn-ea"/>
                <a:cs typeface="+mn-cs"/>
              </a:rPr>
              <a:t>foreign</a:t>
            </a:r>
            <a:r>
              <a:rPr lang="es-CO" sz="1200" b="0" i="0" kern="1200" dirty="0" smtClean="0">
                <a:solidFill>
                  <a:schemeClr val="tx1"/>
                </a:solidFill>
                <a:effectLst/>
                <a:latin typeface="+mn-lt"/>
                <a:ea typeface="+mn-ea"/>
                <a:cs typeface="+mn-cs"/>
              </a:rPr>
              <a:t> </a:t>
            </a:r>
            <a:r>
              <a:rPr lang="es-CO" sz="1200" b="0" i="0" kern="1200" dirty="0" err="1" smtClean="0">
                <a:solidFill>
                  <a:schemeClr val="tx1"/>
                </a:solidFill>
                <a:effectLst/>
                <a:latin typeface="+mn-lt"/>
                <a:ea typeface="+mn-ea"/>
                <a:cs typeface="+mn-cs"/>
              </a:rPr>
              <a:t>key</a:t>
            </a:r>
            <a:r>
              <a:rPr lang="es-CO" sz="1200" b="0" i="0" kern="1200" dirty="0" smtClean="0">
                <a:solidFill>
                  <a:schemeClr val="tx1"/>
                </a:solidFill>
                <a:effectLst/>
                <a:latin typeface="+mn-lt"/>
                <a:ea typeface="+mn-ea"/>
                <a:cs typeface="+mn-cs"/>
              </a:rPr>
              <a:t>" ni ser indexada, tampoco puede ser referenciada por una vista</a:t>
            </a:r>
          </a:p>
          <a:p>
            <a:endParaRPr lang="es-CO" sz="1200" b="0" i="0" kern="1200" dirty="0" smtClean="0">
              <a:solidFill>
                <a:schemeClr val="tx1"/>
              </a:solidFill>
              <a:effectLst/>
              <a:latin typeface="+mn-lt"/>
              <a:ea typeface="+mn-ea"/>
              <a:cs typeface="+mn-cs"/>
            </a:endParaRPr>
          </a:p>
          <a:p>
            <a:endParaRPr lang="es-CO" sz="1200" b="0" i="0" kern="1200" dirty="0" smtClean="0">
              <a:solidFill>
                <a:schemeClr val="tx1"/>
              </a:solidFill>
              <a:effectLst/>
              <a:latin typeface="+mn-lt"/>
              <a:ea typeface="+mn-ea"/>
              <a:cs typeface="+mn-cs"/>
            </a:endParaRPr>
          </a:p>
          <a:p>
            <a:r>
              <a:rPr lang="es-CO" sz="1200" b="0" i="0" kern="1200" dirty="0" smtClean="0">
                <a:solidFill>
                  <a:schemeClr val="tx1"/>
                </a:solidFill>
                <a:effectLst/>
                <a:latin typeface="+mn-lt"/>
                <a:ea typeface="+mn-ea"/>
                <a:cs typeface="+mn-cs"/>
              </a:rPr>
              <a:t>El (o los) numerales son parte del nombre. Así que puede crearse una tabla permanente llamada "libros", otra tabla temporal local llamada "#libros" y una tercera tabla temporal global denominada "##libros".</a:t>
            </a:r>
          </a:p>
          <a:p>
            <a:endParaRPr lang="es-CO" sz="1200" b="0" i="0" kern="1200" dirty="0" smtClean="0">
              <a:solidFill>
                <a:schemeClr val="tx1"/>
              </a:solidFill>
              <a:effectLst/>
              <a:latin typeface="+mn-lt"/>
              <a:ea typeface="+mn-ea"/>
              <a:cs typeface="+mn-cs"/>
            </a:endParaRPr>
          </a:p>
          <a:p>
            <a:r>
              <a:rPr lang="es-CO" sz="1200" b="0" i="0" kern="1200" dirty="0" smtClean="0">
                <a:solidFill>
                  <a:schemeClr val="tx1"/>
                </a:solidFill>
                <a:effectLst/>
                <a:latin typeface="+mn-lt"/>
                <a:ea typeface="+mn-ea"/>
                <a:cs typeface="+mn-cs"/>
              </a:rPr>
              <a:t>No podemos consultar la tabla "</a:t>
            </a:r>
            <a:r>
              <a:rPr lang="es-CO" sz="1200" b="0" i="0" kern="1200" dirty="0" err="1" smtClean="0">
                <a:solidFill>
                  <a:schemeClr val="tx1"/>
                </a:solidFill>
                <a:effectLst/>
                <a:latin typeface="+mn-lt"/>
                <a:ea typeface="+mn-ea"/>
                <a:cs typeface="+mn-cs"/>
              </a:rPr>
              <a:t>sysobjects</a:t>
            </a:r>
            <a:r>
              <a:rPr lang="es-CO" sz="1200" b="0" i="0" kern="1200" dirty="0" smtClean="0">
                <a:solidFill>
                  <a:schemeClr val="tx1"/>
                </a:solidFill>
                <a:effectLst/>
                <a:latin typeface="+mn-lt"/>
                <a:ea typeface="+mn-ea"/>
                <a:cs typeface="+mn-cs"/>
              </a:rPr>
              <a:t>" para ver las tablas temporales, debemos </a:t>
            </a:r>
            <a:r>
              <a:rPr lang="es-CO" sz="1200" b="0" i="0" kern="1200" dirty="0" err="1" smtClean="0">
                <a:solidFill>
                  <a:schemeClr val="tx1"/>
                </a:solidFill>
                <a:effectLst/>
                <a:latin typeface="+mn-lt"/>
                <a:ea typeface="+mn-ea"/>
                <a:cs typeface="+mn-cs"/>
              </a:rPr>
              <a:t>tipear</a:t>
            </a:r>
            <a:r>
              <a:rPr lang="es-CO" sz="1200" b="0" i="0" kern="1200" dirty="0" smtClean="0">
                <a:solidFill>
                  <a:schemeClr val="tx1"/>
                </a:solidFill>
                <a:effectLst/>
                <a:latin typeface="+mn-lt"/>
                <a:ea typeface="+mn-ea"/>
                <a:cs typeface="+mn-cs"/>
              </a:rPr>
              <a:t>:</a:t>
            </a:r>
          </a:p>
          <a:p>
            <a:r>
              <a:rPr lang="es-CO" dirty="0" err="1" smtClean="0"/>
              <a:t>select</a:t>
            </a:r>
            <a:r>
              <a:rPr lang="es-CO" dirty="0" smtClean="0"/>
              <a:t> *</a:t>
            </a:r>
            <a:r>
              <a:rPr lang="es-CO" dirty="0" err="1" smtClean="0"/>
              <a:t>from</a:t>
            </a:r>
            <a:r>
              <a:rPr lang="es-CO" dirty="0" smtClean="0"/>
              <a:t> </a:t>
            </a:r>
            <a:r>
              <a:rPr lang="es-CO" dirty="0" err="1" smtClean="0"/>
              <a:t>tempdb</a:t>
            </a:r>
            <a:r>
              <a:rPr lang="es-CO" dirty="0" smtClean="0"/>
              <a:t>..</a:t>
            </a:r>
            <a:r>
              <a:rPr lang="es-CO" dirty="0" err="1" smtClean="0"/>
              <a:t>sysobjects</a:t>
            </a:r>
            <a:r>
              <a:rPr lang="es-CO" dirty="0" smtClean="0"/>
              <a:t>;</a:t>
            </a:r>
            <a:endParaRPr lang="es-CO" dirty="0"/>
          </a:p>
        </p:txBody>
      </p:sp>
      <p:sp>
        <p:nvSpPr>
          <p:cNvPr id="4" name="Marcador de número de diapositiva 3"/>
          <p:cNvSpPr>
            <a:spLocks noGrp="1"/>
          </p:cNvSpPr>
          <p:nvPr>
            <p:ph type="sldNum" sz="quarter" idx="10"/>
          </p:nvPr>
        </p:nvSpPr>
        <p:spPr/>
        <p:txBody>
          <a:bodyPr/>
          <a:lstStyle/>
          <a:p>
            <a:fld id="{392B7A38-678F-442A-9883-0D6E011AFA49}" type="slidenum">
              <a:rPr lang="es-CO" smtClean="0"/>
              <a:t>30</a:t>
            </a:fld>
            <a:endParaRPr lang="es-CO"/>
          </a:p>
        </p:txBody>
      </p:sp>
    </p:spTree>
    <p:extLst>
      <p:ext uri="{BB962C8B-B14F-4D97-AF65-F5344CB8AC3E}">
        <p14:creationId xmlns:p14="http://schemas.microsoft.com/office/powerpoint/2010/main" val="11135578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sz="1200" kern="1200" dirty="0" smtClean="0">
                <a:solidFill>
                  <a:schemeClr val="tx1"/>
                </a:solidFill>
                <a:effectLst/>
                <a:latin typeface="+mn-lt"/>
                <a:ea typeface="+mn-ea"/>
                <a:cs typeface="+mn-cs"/>
              </a:rPr>
              <a:t>.</a:t>
            </a:r>
            <a:endParaRPr lang="es-CO" dirty="0"/>
          </a:p>
        </p:txBody>
      </p:sp>
      <p:sp>
        <p:nvSpPr>
          <p:cNvPr id="4" name="Marcador de número de diapositiva 3"/>
          <p:cNvSpPr>
            <a:spLocks noGrp="1"/>
          </p:cNvSpPr>
          <p:nvPr>
            <p:ph type="sldNum" sz="quarter" idx="10"/>
          </p:nvPr>
        </p:nvSpPr>
        <p:spPr/>
        <p:txBody>
          <a:bodyPr/>
          <a:lstStyle/>
          <a:p>
            <a:fld id="{392B7A38-678F-442A-9883-0D6E011AFA49}" type="slidenum">
              <a:rPr lang="es-CO" smtClean="0"/>
              <a:t>4</a:t>
            </a:fld>
            <a:endParaRPr lang="es-CO"/>
          </a:p>
        </p:txBody>
      </p:sp>
    </p:spTree>
    <p:extLst>
      <p:ext uri="{BB962C8B-B14F-4D97-AF65-F5344CB8AC3E}">
        <p14:creationId xmlns:p14="http://schemas.microsoft.com/office/powerpoint/2010/main" val="347462992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sz="1200" b="0" i="0" kern="1200" dirty="0" smtClean="0">
                <a:solidFill>
                  <a:schemeClr val="tx1"/>
                </a:solidFill>
                <a:effectLst/>
                <a:latin typeface="+mn-lt"/>
                <a:ea typeface="+mn-ea"/>
                <a:cs typeface="+mn-cs"/>
              </a:rPr>
              <a:t>Podemos establecer que un campo sea clave primaria al momento de crear la tabla o luego que ha sido creada. Vamos a aprender a establecerla al crear la tabla. Hay 2 maneras de hacerlo, por ahora veremos la sintaxis más sencilla.</a:t>
            </a:r>
          </a:p>
          <a:p>
            <a:endParaRPr lang="es-CO" sz="1200" b="0" i="0" kern="1200" dirty="0" smtClean="0">
              <a:solidFill>
                <a:schemeClr val="tx1"/>
              </a:solidFill>
              <a:effectLst/>
              <a:latin typeface="+mn-lt"/>
              <a:ea typeface="+mn-ea"/>
              <a:cs typeface="+mn-cs"/>
            </a:endParaRPr>
          </a:p>
          <a:p>
            <a:r>
              <a:rPr lang="es-CO" sz="1200" b="0" i="0" kern="1200" dirty="0" smtClean="0">
                <a:solidFill>
                  <a:schemeClr val="tx1"/>
                </a:solidFill>
                <a:effectLst/>
                <a:latin typeface="+mn-lt"/>
                <a:ea typeface="+mn-ea"/>
                <a:cs typeface="+mn-cs"/>
              </a:rPr>
              <a:t>Luego de haber establecido un campo como clave primaria, al ingresar los registros, SQL Server controla que los valores para el campo establecido como clave primaria no estén repetidos en la tabla; si estuviesen repetidos, muestra un mensaje y la inserción no se realiza. Es decir, si en nuestra tabla "usuarios" ya existe un usuario con nombre "</a:t>
            </a:r>
            <a:r>
              <a:rPr lang="es-CO" sz="1200" b="0" i="0" kern="1200" dirty="0" err="1" smtClean="0">
                <a:solidFill>
                  <a:schemeClr val="tx1"/>
                </a:solidFill>
                <a:effectLst/>
                <a:latin typeface="+mn-lt"/>
                <a:ea typeface="+mn-ea"/>
                <a:cs typeface="+mn-cs"/>
              </a:rPr>
              <a:t>juanperez</a:t>
            </a:r>
            <a:r>
              <a:rPr lang="es-CO" sz="1200" b="0" i="0" kern="1200" dirty="0" smtClean="0">
                <a:solidFill>
                  <a:schemeClr val="tx1"/>
                </a:solidFill>
                <a:effectLst/>
                <a:latin typeface="+mn-lt"/>
                <a:ea typeface="+mn-ea"/>
                <a:cs typeface="+mn-cs"/>
              </a:rPr>
              <a:t>" e intentamos ingresar un nuevo usuario con nombre "</a:t>
            </a:r>
            <a:r>
              <a:rPr lang="es-CO" sz="1200" b="0" i="0" kern="1200" dirty="0" err="1" smtClean="0">
                <a:solidFill>
                  <a:schemeClr val="tx1"/>
                </a:solidFill>
                <a:effectLst/>
                <a:latin typeface="+mn-lt"/>
                <a:ea typeface="+mn-ea"/>
                <a:cs typeface="+mn-cs"/>
              </a:rPr>
              <a:t>juanperez</a:t>
            </a:r>
            <a:r>
              <a:rPr lang="es-CO" sz="1200" b="0" i="0" kern="1200" dirty="0" smtClean="0">
                <a:solidFill>
                  <a:schemeClr val="tx1"/>
                </a:solidFill>
                <a:effectLst/>
                <a:latin typeface="+mn-lt"/>
                <a:ea typeface="+mn-ea"/>
                <a:cs typeface="+mn-cs"/>
              </a:rPr>
              <a:t>", aparece un mensaje y la instrucción "</a:t>
            </a:r>
            <a:r>
              <a:rPr lang="es-CO" sz="1200" b="0" i="0" kern="1200" dirty="0" err="1" smtClean="0">
                <a:solidFill>
                  <a:schemeClr val="tx1"/>
                </a:solidFill>
                <a:effectLst/>
                <a:latin typeface="+mn-lt"/>
                <a:ea typeface="+mn-ea"/>
                <a:cs typeface="+mn-cs"/>
              </a:rPr>
              <a:t>insert</a:t>
            </a:r>
            <a:r>
              <a:rPr lang="es-CO" sz="1200" b="0" i="0" kern="1200" dirty="0" smtClean="0">
                <a:solidFill>
                  <a:schemeClr val="tx1"/>
                </a:solidFill>
                <a:effectLst/>
                <a:latin typeface="+mn-lt"/>
                <a:ea typeface="+mn-ea"/>
                <a:cs typeface="+mn-cs"/>
              </a:rPr>
              <a:t>" no se ejecuta.</a:t>
            </a:r>
          </a:p>
          <a:p>
            <a:r>
              <a:rPr lang="es-CO" sz="1200" b="0" i="0" kern="1200" dirty="0" smtClean="0">
                <a:solidFill>
                  <a:schemeClr val="tx1"/>
                </a:solidFill>
                <a:effectLst/>
                <a:latin typeface="+mn-lt"/>
                <a:ea typeface="+mn-ea"/>
                <a:cs typeface="+mn-cs"/>
              </a:rPr>
              <a:t>Igualmente, si realizamos una actualización, SQL Server controla que los valores para el campo establecido como clave primaria no estén repetidos en la tabla, si lo estuviese, aparece un mensaje indicando que se viola la clave primaria y la actualización no se realiza.</a:t>
            </a:r>
          </a:p>
          <a:p>
            <a:endParaRPr lang="es-CO" dirty="0"/>
          </a:p>
        </p:txBody>
      </p:sp>
      <p:sp>
        <p:nvSpPr>
          <p:cNvPr id="4" name="Marcador de número de diapositiva 3"/>
          <p:cNvSpPr>
            <a:spLocks noGrp="1"/>
          </p:cNvSpPr>
          <p:nvPr>
            <p:ph type="sldNum" sz="quarter" idx="10"/>
          </p:nvPr>
        </p:nvSpPr>
        <p:spPr/>
        <p:txBody>
          <a:bodyPr/>
          <a:lstStyle/>
          <a:p>
            <a:fld id="{392B7A38-678F-442A-9883-0D6E011AFA49}" type="slidenum">
              <a:rPr lang="es-CO" smtClean="0"/>
              <a:t>31</a:t>
            </a:fld>
            <a:endParaRPr lang="es-CO"/>
          </a:p>
        </p:txBody>
      </p:sp>
    </p:spTree>
    <p:extLst>
      <p:ext uri="{BB962C8B-B14F-4D97-AF65-F5344CB8AC3E}">
        <p14:creationId xmlns:p14="http://schemas.microsoft.com/office/powerpoint/2010/main" val="111275433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smtClean="0"/>
          </a:p>
          <a:p>
            <a:r>
              <a:rPr lang="es-CO" dirty="0" smtClean="0"/>
              <a:t>Entonces, una clave foránea es un campo (o varios) empleados para enlazar datos de 2 tablas, para establecer un "</a:t>
            </a:r>
            <a:r>
              <a:rPr lang="es-CO" dirty="0" err="1" smtClean="0"/>
              <a:t>join</a:t>
            </a:r>
            <a:r>
              <a:rPr lang="es-CO" dirty="0" smtClean="0"/>
              <a:t>" con otra tabla en la cual es clave primaria.</a:t>
            </a:r>
          </a:p>
          <a:p>
            <a:endParaRPr lang="es-CO" sz="1200" b="0" i="0" kern="1200" dirty="0" smtClean="0">
              <a:solidFill>
                <a:schemeClr val="tx1"/>
              </a:solidFill>
              <a:effectLst/>
              <a:latin typeface="+mn-lt"/>
              <a:ea typeface="+mn-ea"/>
              <a:cs typeface="+mn-cs"/>
            </a:endParaRPr>
          </a:p>
          <a:p>
            <a:r>
              <a:rPr lang="es-CO" sz="1200" b="0" i="0" kern="1200" dirty="0" smtClean="0">
                <a:solidFill>
                  <a:schemeClr val="tx1"/>
                </a:solidFill>
                <a:effectLst/>
                <a:latin typeface="+mn-lt"/>
                <a:ea typeface="+mn-ea"/>
                <a:cs typeface="+mn-cs"/>
              </a:rPr>
              <a:t>Las claves foráneas y las claves primarias deben ser del mismo tipo para poder enlazarse. Si modificamos una, debemos modificar la otra para que los valores se correspondan.</a:t>
            </a:r>
          </a:p>
          <a:p>
            <a:r>
              <a:rPr lang="es-CO" sz="1200" b="0" i="0" kern="1200" dirty="0" smtClean="0">
                <a:solidFill>
                  <a:schemeClr val="tx1"/>
                </a:solidFill>
                <a:effectLst/>
                <a:latin typeface="+mn-lt"/>
                <a:ea typeface="+mn-ea"/>
                <a:cs typeface="+mn-cs"/>
              </a:rPr>
              <a:t>Cuando alteramos una tabla, debemos tener cuidado con las claves foráneas. Si modificamos el tipo, longitud o atributos de una clave foránea, ésta puede quedar inhabilitada para hacer los enlaces.</a:t>
            </a:r>
            <a:endParaRPr lang="es-CO" dirty="0"/>
          </a:p>
        </p:txBody>
      </p:sp>
      <p:sp>
        <p:nvSpPr>
          <p:cNvPr id="4" name="Marcador de número de diapositiva 3"/>
          <p:cNvSpPr>
            <a:spLocks noGrp="1"/>
          </p:cNvSpPr>
          <p:nvPr>
            <p:ph type="sldNum" sz="quarter" idx="10"/>
          </p:nvPr>
        </p:nvSpPr>
        <p:spPr/>
        <p:txBody>
          <a:bodyPr/>
          <a:lstStyle/>
          <a:p>
            <a:fld id="{392B7A38-678F-442A-9883-0D6E011AFA49}" type="slidenum">
              <a:rPr lang="es-CO" smtClean="0"/>
              <a:t>32</a:t>
            </a:fld>
            <a:endParaRPr lang="es-CO"/>
          </a:p>
        </p:txBody>
      </p:sp>
    </p:spTree>
    <p:extLst>
      <p:ext uri="{BB962C8B-B14F-4D97-AF65-F5344CB8AC3E}">
        <p14:creationId xmlns:p14="http://schemas.microsoft.com/office/powerpoint/2010/main" val="139221541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sz="1200" b="0" i="0" kern="1200" dirty="0" smtClean="0">
                <a:solidFill>
                  <a:schemeClr val="tx1"/>
                </a:solidFill>
                <a:effectLst/>
                <a:latin typeface="+mn-lt"/>
                <a:ea typeface="+mn-ea"/>
                <a:cs typeface="+mn-cs"/>
              </a:rPr>
              <a:t>En el ejemplo implementamos una restricción "</a:t>
            </a:r>
            <a:r>
              <a:rPr lang="es-CO" sz="1200" b="0" i="0" kern="1200" dirty="0" err="1" smtClean="0">
                <a:solidFill>
                  <a:schemeClr val="tx1"/>
                </a:solidFill>
                <a:effectLst/>
                <a:latin typeface="+mn-lt"/>
                <a:ea typeface="+mn-ea"/>
                <a:cs typeface="+mn-cs"/>
              </a:rPr>
              <a:t>foreign</a:t>
            </a:r>
            <a:r>
              <a:rPr lang="es-CO" sz="1200" b="0" i="0" kern="1200" dirty="0" smtClean="0">
                <a:solidFill>
                  <a:schemeClr val="tx1"/>
                </a:solidFill>
                <a:effectLst/>
                <a:latin typeface="+mn-lt"/>
                <a:ea typeface="+mn-ea"/>
                <a:cs typeface="+mn-cs"/>
              </a:rPr>
              <a:t> </a:t>
            </a:r>
            <a:r>
              <a:rPr lang="es-CO" sz="1200" b="0" i="0" kern="1200" dirty="0" err="1" smtClean="0">
                <a:solidFill>
                  <a:schemeClr val="tx1"/>
                </a:solidFill>
                <a:effectLst/>
                <a:latin typeface="+mn-lt"/>
                <a:ea typeface="+mn-ea"/>
                <a:cs typeface="+mn-cs"/>
              </a:rPr>
              <a:t>key</a:t>
            </a:r>
            <a:r>
              <a:rPr lang="es-CO" sz="1200" b="0" i="0" kern="1200" dirty="0" smtClean="0">
                <a:solidFill>
                  <a:schemeClr val="tx1"/>
                </a:solidFill>
                <a:effectLst/>
                <a:latin typeface="+mn-lt"/>
                <a:ea typeface="+mn-ea"/>
                <a:cs typeface="+mn-cs"/>
              </a:rPr>
              <a:t>" para asegurarnos que el código de la editorial de la de la tabla "libros" ("</a:t>
            </a:r>
            <a:r>
              <a:rPr lang="es-CO" sz="1200" b="0" i="0" kern="1200" dirty="0" err="1" smtClean="0">
                <a:solidFill>
                  <a:schemeClr val="tx1"/>
                </a:solidFill>
                <a:effectLst/>
                <a:latin typeface="+mn-lt"/>
                <a:ea typeface="+mn-ea"/>
                <a:cs typeface="+mn-cs"/>
              </a:rPr>
              <a:t>codigoeditorial</a:t>
            </a:r>
            <a:r>
              <a:rPr lang="es-CO" sz="1200" b="0" i="0" kern="1200" dirty="0" smtClean="0">
                <a:solidFill>
                  <a:schemeClr val="tx1"/>
                </a:solidFill>
                <a:effectLst/>
                <a:latin typeface="+mn-lt"/>
                <a:ea typeface="+mn-ea"/>
                <a:cs typeface="+mn-cs"/>
              </a:rPr>
              <a:t>") esté asociada con un código válido en la tabla "editoriales" ("</a:t>
            </a:r>
            <a:r>
              <a:rPr lang="es-CO" sz="1200" b="0" i="0" kern="1200" dirty="0" err="1" smtClean="0">
                <a:solidFill>
                  <a:schemeClr val="tx1"/>
                </a:solidFill>
                <a:effectLst/>
                <a:latin typeface="+mn-lt"/>
                <a:ea typeface="+mn-ea"/>
                <a:cs typeface="+mn-cs"/>
              </a:rPr>
              <a:t>codigo</a:t>
            </a:r>
            <a:r>
              <a:rPr lang="es-CO" sz="1200" b="0" i="0" kern="1200" dirty="0" smtClean="0">
                <a:solidFill>
                  <a:schemeClr val="tx1"/>
                </a:solidFill>
                <a:effectLst/>
                <a:latin typeface="+mn-lt"/>
                <a:ea typeface="+mn-ea"/>
                <a:cs typeface="+mn-cs"/>
              </a:rPr>
              <a:t>").</a:t>
            </a:r>
          </a:p>
          <a:p>
            <a:endParaRPr lang="es-CO" sz="1200" b="0" i="0" kern="1200" dirty="0" smtClean="0">
              <a:solidFill>
                <a:schemeClr val="tx1"/>
              </a:solidFill>
              <a:effectLst/>
              <a:latin typeface="+mn-lt"/>
              <a:ea typeface="+mn-ea"/>
              <a:cs typeface="+mn-cs"/>
            </a:endParaRPr>
          </a:p>
          <a:p>
            <a:r>
              <a:rPr lang="es-CO" sz="1200" b="0" i="0" kern="1200" dirty="0" smtClean="0">
                <a:solidFill>
                  <a:schemeClr val="tx1"/>
                </a:solidFill>
                <a:effectLst/>
                <a:latin typeface="+mn-lt"/>
                <a:ea typeface="+mn-ea"/>
                <a:cs typeface="+mn-cs"/>
              </a:rPr>
              <a:t>Cuando agregamos cualquier restricción a una tabla que contiene información, SQL Server controla los datos existentes para confirmar que cumplen con la restricción, si no los cumple, la restricción no se aplica y aparece un mensaje de error. Por ejemplo, si intentamos agregar una restricción "</a:t>
            </a:r>
            <a:r>
              <a:rPr lang="es-CO" sz="1200" b="0" i="0" kern="1200" dirty="0" err="1" smtClean="0">
                <a:solidFill>
                  <a:schemeClr val="tx1"/>
                </a:solidFill>
                <a:effectLst/>
                <a:latin typeface="+mn-lt"/>
                <a:ea typeface="+mn-ea"/>
                <a:cs typeface="+mn-cs"/>
              </a:rPr>
              <a:t>foreign</a:t>
            </a:r>
            <a:r>
              <a:rPr lang="es-CO" sz="1200" b="0" i="0" kern="1200" dirty="0" smtClean="0">
                <a:solidFill>
                  <a:schemeClr val="tx1"/>
                </a:solidFill>
                <a:effectLst/>
                <a:latin typeface="+mn-lt"/>
                <a:ea typeface="+mn-ea"/>
                <a:cs typeface="+mn-cs"/>
              </a:rPr>
              <a:t> </a:t>
            </a:r>
            <a:r>
              <a:rPr lang="es-CO" sz="1200" b="0" i="0" kern="1200" dirty="0" err="1" smtClean="0">
                <a:solidFill>
                  <a:schemeClr val="tx1"/>
                </a:solidFill>
                <a:effectLst/>
                <a:latin typeface="+mn-lt"/>
                <a:ea typeface="+mn-ea"/>
                <a:cs typeface="+mn-cs"/>
              </a:rPr>
              <a:t>key</a:t>
            </a:r>
            <a:r>
              <a:rPr lang="es-CO" sz="1200" b="0" i="0" kern="1200" dirty="0" smtClean="0">
                <a:solidFill>
                  <a:schemeClr val="tx1"/>
                </a:solidFill>
                <a:effectLst/>
                <a:latin typeface="+mn-lt"/>
                <a:ea typeface="+mn-ea"/>
                <a:cs typeface="+mn-cs"/>
              </a:rPr>
              <a:t>" a la tabla "libros" y existe un libro con un valor de código para editorial que no existe en la tabla "editoriales", la restricción no se agrega.</a:t>
            </a:r>
          </a:p>
          <a:p>
            <a:endParaRPr lang="es-CO" sz="1200" b="0" i="0" kern="1200" dirty="0" smtClean="0">
              <a:solidFill>
                <a:schemeClr val="tx1"/>
              </a:solidFill>
              <a:effectLst/>
              <a:latin typeface="+mn-lt"/>
              <a:ea typeface="+mn-ea"/>
              <a:cs typeface="+mn-cs"/>
            </a:endParaRPr>
          </a:p>
          <a:p>
            <a:endParaRPr lang="es-CO" sz="1200" b="0" i="0" kern="1200" dirty="0" smtClean="0">
              <a:solidFill>
                <a:schemeClr val="tx1"/>
              </a:solidFill>
              <a:effectLst/>
              <a:latin typeface="+mn-lt"/>
              <a:ea typeface="+mn-ea"/>
              <a:cs typeface="+mn-cs"/>
            </a:endParaRPr>
          </a:p>
          <a:p>
            <a:r>
              <a:rPr lang="es-CO" sz="1200" b="0" i="0" kern="1200" dirty="0" smtClean="0">
                <a:solidFill>
                  <a:schemeClr val="tx1"/>
                </a:solidFill>
                <a:effectLst/>
                <a:latin typeface="+mn-lt"/>
                <a:ea typeface="+mn-ea"/>
                <a:cs typeface="+mn-cs"/>
              </a:rPr>
              <a:t>Actúa en inserciones. Si intentamos ingresar un registro (un libro) con un valor de clave foránea (</a:t>
            </a:r>
            <a:r>
              <a:rPr lang="es-CO" sz="1200" b="0" i="0" kern="1200" dirty="0" err="1" smtClean="0">
                <a:solidFill>
                  <a:schemeClr val="tx1"/>
                </a:solidFill>
                <a:effectLst/>
                <a:latin typeface="+mn-lt"/>
                <a:ea typeface="+mn-ea"/>
                <a:cs typeface="+mn-cs"/>
              </a:rPr>
              <a:t>codigoeditorial</a:t>
            </a:r>
            <a:r>
              <a:rPr lang="es-CO" sz="1200" b="0" i="0" kern="1200" dirty="0" smtClean="0">
                <a:solidFill>
                  <a:schemeClr val="tx1"/>
                </a:solidFill>
                <a:effectLst/>
                <a:latin typeface="+mn-lt"/>
                <a:ea typeface="+mn-ea"/>
                <a:cs typeface="+mn-cs"/>
              </a:rPr>
              <a:t>) que no existe en la tabla referenciada (editoriales), SQL server muestra un mensaje de error. Si al ingresar un registro (un libro), no colocamos el valor para el campo clave foránea (</a:t>
            </a:r>
            <a:r>
              <a:rPr lang="es-CO" sz="1200" b="0" i="0" kern="1200" dirty="0" err="1" smtClean="0">
                <a:solidFill>
                  <a:schemeClr val="tx1"/>
                </a:solidFill>
                <a:effectLst/>
                <a:latin typeface="+mn-lt"/>
                <a:ea typeface="+mn-ea"/>
                <a:cs typeface="+mn-cs"/>
              </a:rPr>
              <a:t>codigoeditorial</a:t>
            </a:r>
            <a:r>
              <a:rPr lang="es-CO" sz="1200" b="0" i="0" kern="1200" dirty="0" smtClean="0">
                <a:solidFill>
                  <a:schemeClr val="tx1"/>
                </a:solidFill>
                <a:effectLst/>
                <a:latin typeface="+mn-lt"/>
                <a:ea typeface="+mn-ea"/>
                <a:cs typeface="+mn-cs"/>
              </a:rPr>
              <a:t>), almacenará "</a:t>
            </a:r>
            <a:r>
              <a:rPr lang="es-CO" sz="1200" b="0" i="0" kern="1200" dirty="0" err="1" smtClean="0">
                <a:solidFill>
                  <a:schemeClr val="tx1"/>
                </a:solidFill>
                <a:effectLst/>
                <a:latin typeface="+mn-lt"/>
                <a:ea typeface="+mn-ea"/>
                <a:cs typeface="+mn-cs"/>
              </a:rPr>
              <a:t>null</a:t>
            </a:r>
            <a:r>
              <a:rPr lang="es-CO" sz="1200" b="0" i="0" kern="1200" dirty="0" smtClean="0">
                <a:solidFill>
                  <a:schemeClr val="tx1"/>
                </a:solidFill>
                <a:effectLst/>
                <a:latin typeface="+mn-lt"/>
                <a:ea typeface="+mn-ea"/>
                <a:cs typeface="+mn-cs"/>
              </a:rPr>
              <a:t>", porque esta restricción permite valores nulos (a menos que se haya especificado lo contrario al definir el campo).</a:t>
            </a:r>
          </a:p>
          <a:p>
            <a:r>
              <a:rPr lang="es-CO" sz="1200" b="0" i="0" kern="1200" dirty="0" smtClean="0">
                <a:solidFill>
                  <a:schemeClr val="tx1"/>
                </a:solidFill>
                <a:effectLst/>
                <a:latin typeface="+mn-lt"/>
                <a:ea typeface="+mn-ea"/>
                <a:cs typeface="+mn-cs"/>
              </a:rPr>
              <a:t>Actúa en eliminaciones y actualizaciones. Si intentamos eliminar un registro o modificar un valor de clave primaria de una tabla si una clave foránea hace referencia a dicho registro, SQL Server no lo permite (excepto si se permite la acción en cascada, tema que veremos posteriormente). Por ejemplo, si intentamos eliminar una editorial a la que se hace referencia en "libros", aparece un mensaje de error.</a:t>
            </a:r>
          </a:p>
          <a:p>
            <a:r>
              <a:rPr lang="es-CO" sz="1200" b="0" i="0" kern="1200" dirty="0" smtClean="0">
                <a:solidFill>
                  <a:schemeClr val="tx1"/>
                </a:solidFill>
                <a:effectLst/>
                <a:latin typeface="+mn-lt"/>
                <a:ea typeface="+mn-ea"/>
                <a:cs typeface="+mn-cs"/>
              </a:rPr>
              <a:t>Esta restricción (a diferencia de "</a:t>
            </a:r>
            <a:r>
              <a:rPr lang="es-CO" sz="1200" b="0" i="0" kern="1200" dirty="0" err="1" smtClean="0">
                <a:solidFill>
                  <a:schemeClr val="tx1"/>
                </a:solidFill>
                <a:effectLst/>
                <a:latin typeface="+mn-lt"/>
                <a:ea typeface="+mn-ea"/>
                <a:cs typeface="+mn-cs"/>
              </a:rPr>
              <a:t>primary</a:t>
            </a:r>
            <a:r>
              <a:rPr lang="es-CO" sz="1200" b="0" i="0" kern="1200" dirty="0" smtClean="0">
                <a:solidFill>
                  <a:schemeClr val="tx1"/>
                </a:solidFill>
                <a:effectLst/>
                <a:latin typeface="+mn-lt"/>
                <a:ea typeface="+mn-ea"/>
                <a:cs typeface="+mn-cs"/>
              </a:rPr>
              <a:t> </a:t>
            </a:r>
            <a:r>
              <a:rPr lang="es-CO" sz="1200" b="0" i="0" kern="1200" dirty="0" err="1" smtClean="0">
                <a:solidFill>
                  <a:schemeClr val="tx1"/>
                </a:solidFill>
                <a:effectLst/>
                <a:latin typeface="+mn-lt"/>
                <a:ea typeface="+mn-ea"/>
                <a:cs typeface="+mn-cs"/>
              </a:rPr>
              <a:t>key</a:t>
            </a:r>
            <a:r>
              <a:rPr lang="es-CO" sz="1200" b="0" i="0" kern="1200" dirty="0" smtClean="0">
                <a:solidFill>
                  <a:schemeClr val="tx1"/>
                </a:solidFill>
                <a:effectLst/>
                <a:latin typeface="+mn-lt"/>
                <a:ea typeface="+mn-ea"/>
                <a:cs typeface="+mn-cs"/>
              </a:rPr>
              <a:t>" y "</a:t>
            </a:r>
            <a:r>
              <a:rPr lang="es-CO" sz="1200" b="0" i="0" kern="1200" dirty="0" err="1" smtClean="0">
                <a:solidFill>
                  <a:schemeClr val="tx1"/>
                </a:solidFill>
                <a:effectLst/>
                <a:latin typeface="+mn-lt"/>
                <a:ea typeface="+mn-ea"/>
                <a:cs typeface="+mn-cs"/>
              </a:rPr>
              <a:t>unique</a:t>
            </a:r>
            <a:r>
              <a:rPr lang="es-CO" sz="1200" b="0" i="0" kern="1200" dirty="0" smtClean="0">
                <a:solidFill>
                  <a:schemeClr val="tx1"/>
                </a:solidFill>
                <a:effectLst/>
                <a:latin typeface="+mn-lt"/>
                <a:ea typeface="+mn-ea"/>
                <a:cs typeface="+mn-cs"/>
              </a:rPr>
              <a:t>") no crea índice </a:t>
            </a:r>
            <a:r>
              <a:rPr lang="es-CO" sz="1200" b="0" i="0" kern="1200" dirty="0" err="1" smtClean="0">
                <a:solidFill>
                  <a:schemeClr val="tx1"/>
                </a:solidFill>
                <a:effectLst/>
                <a:latin typeface="+mn-lt"/>
                <a:ea typeface="+mn-ea"/>
                <a:cs typeface="+mn-cs"/>
              </a:rPr>
              <a:t>automaticamente</a:t>
            </a:r>
            <a:r>
              <a:rPr lang="es-CO" sz="1200" b="0" i="0" kern="1200" dirty="0" smtClean="0">
                <a:solidFill>
                  <a:schemeClr val="tx1"/>
                </a:solidFill>
                <a:effectLst/>
                <a:latin typeface="+mn-lt"/>
                <a:ea typeface="+mn-ea"/>
                <a:cs typeface="+mn-cs"/>
              </a:rPr>
              <a:t>.</a:t>
            </a:r>
          </a:p>
          <a:p>
            <a:r>
              <a:rPr lang="es-CO" sz="1200" b="0" i="0" kern="1200" dirty="0" smtClean="0">
                <a:solidFill>
                  <a:schemeClr val="tx1"/>
                </a:solidFill>
                <a:effectLst/>
                <a:latin typeface="+mn-lt"/>
                <a:ea typeface="+mn-ea"/>
                <a:cs typeface="+mn-cs"/>
              </a:rPr>
              <a:t>La cantidad y tipo de datos de los campos especificados luego de "</a:t>
            </a:r>
            <a:r>
              <a:rPr lang="es-CO" sz="1200" b="0" i="0" kern="1200" dirty="0" err="1" smtClean="0">
                <a:solidFill>
                  <a:schemeClr val="tx1"/>
                </a:solidFill>
                <a:effectLst/>
                <a:latin typeface="+mn-lt"/>
                <a:ea typeface="+mn-ea"/>
                <a:cs typeface="+mn-cs"/>
              </a:rPr>
              <a:t>foreign</a:t>
            </a:r>
            <a:r>
              <a:rPr lang="es-CO" sz="1200" b="0" i="0" kern="1200" dirty="0" smtClean="0">
                <a:solidFill>
                  <a:schemeClr val="tx1"/>
                </a:solidFill>
                <a:effectLst/>
                <a:latin typeface="+mn-lt"/>
                <a:ea typeface="+mn-ea"/>
                <a:cs typeface="+mn-cs"/>
              </a:rPr>
              <a:t> </a:t>
            </a:r>
            <a:r>
              <a:rPr lang="es-CO" sz="1200" b="0" i="0" kern="1200" dirty="0" err="1" smtClean="0">
                <a:solidFill>
                  <a:schemeClr val="tx1"/>
                </a:solidFill>
                <a:effectLst/>
                <a:latin typeface="+mn-lt"/>
                <a:ea typeface="+mn-ea"/>
                <a:cs typeface="+mn-cs"/>
              </a:rPr>
              <a:t>key</a:t>
            </a:r>
            <a:r>
              <a:rPr lang="es-CO" sz="1200" b="0" i="0" kern="1200" dirty="0" smtClean="0">
                <a:solidFill>
                  <a:schemeClr val="tx1"/>
                </a:solidFill>
                <a:effectLst/>
                <a:latin typeface="+mn-lt"/>
                <a:ea typeface="+mn-ea"/>
                <a:cs typeface="+mn-cs"/>
              </a:rPr>
              <a:t>" DEBEN coincidir con la cantidad y tipo de datos de los campos de la cláusula "</a:t>
            </a:r>
            <a:r>
              <a:rPr lang="es-CO" sz="1200" b="0" i="0" kern="1200" dirty="0" err="1" smtClean="0">
                <a:solidFill>
                  <a:schemeClr val="tx1"/>
                </a:solidFill>
                <a:effectLst/>
                <a:latin typeface="+mn-lt"/>
                <a:ea typeface="+mn-ea"/>
                <a:cs typeface="+mn-cs"/>
              </a:rPr>
              <a:t>references</a:t>
            </a:r>
            <a:r>
              <a:rPr lang="es-CO" sz="1200" b="0" i="0" kern="1200" dirty="0" smtClean="0">
                <a:solidFill>
                  <a:schemeClr val="tx1"/>
                </a:solidFill>
                <a:effectLst/>
                <a:latin typeface="+mn-lt"/>
                <a:ea typeface="+mn-ea"/>
                <a:cs typeface="+mn-cs"/>
              </a:rPr>
              <a:t>".</a:t>
            </a:r>
          </a:p>
          <a:p>
            <a:endParaRPr lang="es-CO" dirty="0" smtClean="0"/>
          </a:p>
          <a:p>
            <a:r>
              <a:rPr lang="es-CO" sz="1200" b="0" i="0" kern="1200" dirty="0" smtClean="0">
                <a:solidFill>
                  <a:schemeClr val="tx1"/>
                </a:solidFill>
                <a:effectLst/>
                <a:latin typeface="+mn-lt"/>
                <a:ea typeface="+mn-ea"/>
                <a:cs typeface="+mn-cs"/>
              </a:rPr>
              <a:t>Una tabla puede tener varias restricciones "</a:t>
            </a:r>
            <a:r>
              <a:rPr lang="es-CO" sz="1200" b="0" i="0" kern="1200" dirty="0" err="1" smtClean="0">
                <a:solidFill>
                  <a:schemeClr val="tx1"/>
                </a:solidFill>
                <a:effectLst/>
                <a:latin typeface="+mn-lt"/>
                <a:ea typeface="+mn-ea"/>
                <a:cs typeface="+mn-cs"/>
              </a:rPr>
              <a:t>foreign</a:t>
            </a:r>
            <a:r>
              <a:rPr lang="es-CO" sz="1200" b="0" i="0" kern="1200" dirty="0" smtClean="0">
                <a:solidFill>
                  <a:schemeClr val="tx1"/>
                </a:solidFill>
                <a:effectLst/>
                <a:latin typeface="+mn-lt"/>
                <a:ea typeface="+mn-ea"/>
                <a:cs typeface="+mn-cs"/>
              </a:rPr>
              <a:t> </a:t>
            </a:r>
            <a:r>
              <a:rPr lang="es-CO" sz="1200" b="0" i="0" kern="1200" dirty="0" err="1" smtClean="0">
                <a:solidFill>
                  <a:schemeClr val="tx1"/>
                </a:solidFill>
                <a:effectLst/>
                <a:latin typeface="+mn-lt"/>
                <a:ea typeface="+mn-ea"/>
                <a:cs typeface="+mn-cs"/>
              </a:rPr>
              <a:t>key</a:t>
            </a:r>
            <a:r>
              <a:rPr lang="es-CO" sz="1200" b="0" i="0" kern="1200" dirty="0" smtClean="0">
                <a:solidFill>
                  <a:schemeClr val="tx1"/>
                </a:solidFill>
                <a:effectLst/>
                <a:latin typeface="+mn-lt"/>
                <a:ea typeface="+mn-ea"/>
                <a:cs typeface="+mn-cs"/>
              </a:rPr>
              <a:t>".</a:t>
            </a:r>
          </a:p>
          <a:p>
            <a:r>
              <a:rPr lang="es-CO" sz="1200" b="0" i="0" kern="1200" dirty="0" smtClean="0">
                <a:solidFill>
                  <a:schemeClr val="tx1"/>
                </a:solidFill>
                <a:effectLst/>
                <a:latin typeface="+mn-lt"/>
                <a:ea typeface="+mn-ea"/>
                <a:cs typeface="+mn-cs"/>
              </a:rPr>
              <a:t>No se puede eliminar una tabla referenciada en una restricción "</a:t>
            </a:r>
            <a:r>
              <a:rPr lang="es-CO" sz="1200" b="0" i="0" kern="1200" dirty="0" err="1" smtClean="0">
                <a:solidFill>
                  <a:schemeClr val="tx1"/>
                </a:solidFill>
                <a:effectLst/>
                <a:latin typeface="+mn-lt"/>
                <a:ea typeface="+mn-ea"/>
                <a:cs typeface="+mn-cs"/>
              </a:rPr>
              <a:t>foreign</a:t>
            </a:r>
            <a:r>
              <a:rPr lang="es-CO" sz="1200" b="0" i="0" kern="1200" dirty="0" smtClean="0">
                <a:solidFill>
                  <a:schemeClr val="tx1"/>
                </a:solidFill>
                <a:effectLst/>
                <a:latin typeface="+mn-lt"/>
                <a:ea typeface="+mn-ea"/>
                <a:cs typeface="+mn-cs"/>
              </a:rPr>
              <a:t> </a:t>
            </a:r>
            <a:r>
              <a:rPr lang="es-CO" sz="1200" b="0" i="0" kern="1200" dirty="0" err="1" smtClean="0">
                <a:solidFill>
                  <a:schemeClr val="tx1"/>
                </a:solidFill>
                <a:effectLst/>
                <a:latin typeface="+mn-lt"/>
                <a:ea typeface="+mn-ea"/>
                <a:cs typeface="+mn-cs"/>
              </a:rPr>
              <a:t>key</a:t>
            </a:r>
            <a:r>
              <a:rPr lang="es-CO" sz="1200" b="0" i="0" kern="1200" dirty="0" smtClean="0">
                <a:solidFill>
                  <a:schemeClr val="tx1"/>
                </a:solidFill>
                <a:effectLst/>
                <a:latin typeface="+mn-lt"/>
                <a:ea typeface="+mn-ea"/>
                <a:cs typeface="+mn-cs"/>
              </a:rPr>
              <a:t>", aparece un mensaje de error.</a:t>
            </a:r>
          </a:p>
          <a:p>
            <a:r>
              <a:rPr lang="es-CO" sz="1200" b="0" i="0" kern="1200" dirty="0" smtClean="0">
                <a:solidFill>
                  <a:schemeClr val="tx1"/>
                </a:solidFill>
                <a:effectLst/>
                <a:latin typeface="+mn-lt"/>
                <a:ea typeface="+mn-ea"/>
                <a:cs typeface="+mn-cs"/>
              </a:rPr>
              <a:t>Una </a:t>
            </a:r>
            <a:r>
              <a:rPr lang="es-CO" sz="1200" b="0" i="0" kern="1200" dirty="0" err="1" smtClean="0">
                <a:solidFill>
                  <a:schemeClr val="tx1"/>
                </a:solidFill>
                <a:effectLst/>
                <a:latin typeface="+mn-lt"/>
                <a:ea typeface="+mn-ea"/>
                <a:cs typeface="+mn-cs"/>
              </a:rPr>
              <a:t>restriccion</a:t>
            </a:r>
            <a:r>
              <a:rPr lang="es-CO" sz="1200" b="0" i="0" kern="1200" dirty="0" smtClean="0">
                <a:solidFill>
                  <a:schemeClr val="tx1"/>
                </a:solidFill>
                <a:effectLst/>
                <a:latin typeface="+mn-lt"/>
                <a:ea typeface="+mn-ea"/>
                <a:cs typeface="+mn-cs"/>
              </a:rPr>
              <a:t> "</a:t>
            </a:r>
            <a:r>
              <a:rPr lang="es-CO" sz="1200" b="0" i="0" kern="1200" dirty="0" err="1" smtClean="0">
                <a:solidFill>
                  <a:schemeClr val="tx1"/>
                </a:solidFill>
                <a:effectLst/>
                <a:latin typeface="+mn-lt"/>
                <a:ea typeface="+mn-ea"/>
                <a:cs typeface="+mn-cs"/>
              </a:rPr>
              <a:t>foreign</a:t>
            </a:r>
            <a:r>
              <a:rPr lang="es-CO" sz="1200" b="0" i="0" kern="1200" dirty="0" smtClean="0">
                <a:solidFill>
                  <a:schemeClr val="tx1"/>
                </a:solidFill>
                <a:effectLst/>
                <a:latin typeface="+mn-lt"/>
                <a:ea typeface="+mn-ea"/>
                <a:cs typeface="+mn-cs"/>
              </a:rPr>
              <a:t> </a:t>
            </a:r>
            <a:r>
              <a:rPr lang="es-CO" sz="1200" b="0" i="0" kern="1200" dirty="0" err="1" smtClean="0">
                <a:solidFill>
                  <a:schemeClr val="tx1"/>
                </a:solidFill>
                <a:effectLst/>
                <a:latin typeface="+mn-lt"/>
                <a:ea typeface="+mn-ea"/>
                <a:cs typeface="+mn-cs"/>
              </a:rPr>
              <a:t>key</a:t>
            </a:r>
            <a:r>
              <a:rPr lang="es-CO" sz="1200" b="0" i="0" kern="1200" dirty="0" smtClean="0">
                <a:solidFill>
                  <a:schemeClr val="tx1"/>
                </a:solidFill>
                <a:effectLst/>
                <a:latin typeface="+mn-lt"/>
                <a:ea typeface="+mn-ea"/>
                <a:cs typeface="+mn-cs"/>
              </a:rPr>
              <a:t>" no puede modificarse, debe eliminarse y volverse a crear.</a:t>
            </a:r>
          </a:p>
          <a:p>
            <a:endParaRPr lang="es-CO" dirty="0"/>
          </a:p>
        </p:txBody>
      </p:sp>
      <p:sp>
        <p:nvSpPr>
          <p:cNvPr id="4" name="Marcador de número de diapositiva 3"/>
          <p:cNvSpPr>
            <a:spLocks noGrp="1"/>
          </p:cNvSpPr>
          <p:nvPr>
            <p:ph type="sldNum" sz="quarter" idx="10"/>
          </p:nvPr>
        </p:nvSpPr>
        <p:spPr/>
        <p:txBody>
          <a:bodyPr/>
          <a:lstStyle/>
          <a:p>
            <a:fld id="{392B7A38-678F-442A-9883-0D6E011AFA49}" type="slidenum">
              <a:rPr lang="es-CO" smtClean="0"/>
              <a:t>33</a:t>
            </a:fld>
            <a:endParaRPr lang="es-CO"/>
          </a:p>
        </p:txBody>
      </p:sp>
    </p:spTree>
    <p:extLst>
      <p:ext uri="{BB962C8B-B14F-4D97-AF65-F5344CB8AC3E}">
        <p14:creationId xmlns:p14="http://schemas.microsoft.com/office/powerpoint/2010/main" val="315323496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sz="1200" b="0" i="0" kern="1200" dirty="0" smtClean="0">
                <a:solidFill>
                  <a:schemeClr val="tx1"/>
                </a:solidFill>
                <a:effectLst/>
                <a:latin typeface="+mn-lt"/>
                <a:ea typeface="+mn-ea"/>
                <a:cs typeface="+mn-cs"/>
              </a:rPr>
              <a:t>Sólo puede haber un campo "</a:t>
            </a:r>
            <a:r>
              <a:rPr lang="es-CO" sz="1200" b="0" i="0" kern="1200" dirty="0" err="1" smtClean="0">
                <a:solidFill>
                  <a:schemeClr val="tx1"/>
                </a:solidFill>
                <a:effectLst/>
                <a:latin typeface="+mn-lt"/>
                <a:ea typeface="+mn-ea"/>
                <a:cs typeface="+mn-cs"/>
              </a:rPr>
              <a:t>identity</a:t>
            </a:r>
            <a:r>
              <a:rPr lang="es-CO" sz="1200" b="0" i="0" kern="1200" dirty="0" smtClean="0">
                <a:solidFill>
                  <a:schemeClr val="tx1"/>
                </a:solidFill>
                <a:effectLst/>
                <a:latin typeface="+mn-lt"/>
                <a:ea typeface="+mn-ea"/>
                <a:cs typeface="+mn-cs"/>
              </a:rPr>
              <a:t>" por tabla.</a:t>
            </a:r>
          </a:p>
          <a:p>
            <a:r>
              <a:rPr lang="es-CO" sz="1200" b="0" i="0" kern="1200" dirty="0" smtClean="0">
                <a:solidFill>
                  <a:schemeClr val="tx1"/>
                </a:solidFill>
                <a:effectLst/>
                <a:latin typeface="+mn-lt"/>
                <a:ea typeface="+mn-ea"/>
                <a:cs typeface="+mn-cs"/>
              </a:rPr>
              <a:t>Para que un campo pueda establecerse como "</a:t>
            </a:r>
            <a:r>
              <a:rPr lang="es-CO" sz="1200" b="0" i="0" kern="1200" dirty="0" err="1" smtClean="0">
                <a:solidFill>
                  <a:schemeClr val="tx1"/>
                </a:solidFill>
                <a:effectLst/>
                <a:latin typeface="+mn-lt"/>
                <a:ea typeface="+mn-ea"/>
                <a:cs typeface="+mn-cs"/>
              </a:rPr>
              <a:t>identity</a:t>
            </a:r>
            <a:r>
              <a:rPr lang="es-CO" sz="1200" b="0" i="0" kern="1200" dirty="0" smtClean="0">
                <a:solidFill>
                  <a:schemeClr val="tx1"/>
                </a:solidFill>
                <a:effectLst/>
                <a:latin typeface="+mn-lt"/>
                <a:ea typeface="+mn-ea"/>
                <a:cs typeface="+mn-cs"/>
              </a:rPr>
              <a:t>", éste debe ser entero (también puede ser de un subtipo de entero o decimal con escala 0, tipos que estudiaremos posteriormente).</a:t>
            </a:r>
          </a:p>
          <a:p>
            <a:r>
              <a:rPr lang="es-CO" sz="1200" b="0" i="0" kern="1200" dirty="0" smtClean="0">
                <a:solidFill>
                  <a:schemeClr val="tx1"/>
                </a:solidFill>
                <a:effectLst/>
                <a:latin typeface="+mn-lt"/>
                <a:ea typeface="+mn-ea"/>
                <a:cs typeface="+mn-cs"/>
              </a:rPr>
              <a:t>Para que un campo genere sus valores automáticamente, debemos agregar el atributo "</a:t>
            </a:r>
            <a:r>
              <a:rPr lang="es-CO" sz="1200" b="0" i="0" kern="1200" dirty="0" err="1" smtClean="0">
                <a:solidFill>
                  <a:schemeClr val="tx1"/>
                </a:solidFill>
                <a:effectLst/>
                <a:latin typeface="+mn-lt"/>
                <a:ea typeface="+mn-ea"/>
                <a:cs typeface="+mn-cs"/>
              </a:rPr>
              <a:t>identity</a:t>
            </a:r>
            <a:r>
              <a:rPr lang="es-CO" sz="1200" b="0" i="0" kern="1200" dirty="0" smtClean="0">
                <a:solidFill>
                  <a:schemeClr val="tx1"/>
                </a:solidFill>
                <a:effectLst/>
                <a:latin typeface="+mn-lt"/>
                <a:ea typeface="+mn-ea"/>
                <a:cs typeface="+mn-cs"/>
              </a:rPr>
              <a:t>" luego de su definición al crear la tabla:</a:t>
            </a:r>
          </a:p>
          <a:p>
            <a:endParaRPr lang="es-CO" sz="1200" b="0" i="0" kern="1200" dirty="0" smtClean="0">
              <a:solidFill>
                <a:schemeClr val="tx1"/>
              </a:solidFill>
              <a:effectLst/>
              <a:latin typeface="+mn-lt"/>
              <a:ea typeface="+mn-ea"/>
              <a:cs typeface="+mn-cs"/>
            </a:endParaRPr>
          </a:p>
          <a:p>
            <a:endParaRPr lang="es-CO" sz="1200" b="0" i="0" kern="1200" dirty="0" smtClean="0">
              <a:solidFill>
                <a:schemeClr val="tx1"/>
              </a:solidFill>
              <a:effectLst/>
              <a:latin typeface="+mn-lt"/>
              <a:ea typeface="+mn-ea"/>
              <a:cs typeface="+mn-cs"/>
            </a:endParaRPr>
          </a:p>
          <a:p>
            <a:r>
              <a:rPr lang="es-CO" sz="1200" b="0" i="0" kern="1200" dirty="0" smtClean="0">
                <a:solidFill>
                  <a:schemeClr val="tx1"/>
                </a:solidFill>
                <a:effectLst/>
                <a:latin typeface="+mn-lt"/>
                <a:ea typeface="+mn-ea"/>
                <a:cs typeface="+mn-cs"/>
              </a:rPr>
              <a:t>Cuando un campo tiene el atributo "</a:t>
            </a:r>
            <a:r>
              <a:rPr lang="es-CO" sz="1200" b="0" i="0" kern="1200" dirty="0" err="1" smtClean="0">
                <a:solidFill>
                  <a:schemeClr val="tx1"/>
                </a:solidFill>
                <a:effectLst/>
                <a:latin typeface="+mn-lt"/>
                <a:ea typeface="+mn-ea"/>
                <a:cs typeface="+mn-cs"/>
              </a:rPr>
              <a:t>identity</a:t>
            </a:r>
            <a:r>
              <a:rPr lang="es-CO" sz="1200" b="0" i="0" kern="1200" dirty="0" smtClean="0">
                <a:solidFill>
                  <a:schemeClr val="tx1"/>
                </a:solidFill>
                <a:effectLst/>
                <a:latin typeface="+mn-lt"/>
                <a:ea typeface="+mn-ea"/>
                <a:cs typeface="+mn-cs"/>
              </a:rPr>
              <a:t>" no se puede ingresar valor para él, porque se inserta automáticamente tomando el último valor como referencia, o 1 si es el primero.</a:t>
            </a:r>
          </a:p>
          <a:p>
            <a:endParaRPr lang="es-CO" dirty="0" smtClean="0"/>
          </a:p>
          <a:p>
            <a:endParaRPr lang="es-CO" dirty="0" smtClean="0"/>
          </a:p>
          <a:p>
            <a:endParaRPr lang="es-CO" dirty="0" smtClean="0"/>
          </a:p>
          <a:p>
            <a:r>
              <a:rPr lang="es-CO" sz="1200" b="0" i="0" kern="1200" dirty="0" smtClean="0">
                <a:solidFill>
                  <a:schemeClr val="tx1"/>
                </a:solidFill>
                <a:effectLst/>
                <a:latin typeface="+mn-lt"/>
                <a:ea typeface="+mn-ea"/>
                <a:cs typeface="+mn-cs"/>
              </a:rPr>
              <a:t>Para ingresar registros omitimos el campo definido como "</a:t>
            </a:r>
            <a:r>
              <a:rPr lang="es-CO" sz="1200" b="0" i="0" kern="1200" dirty="0" err="1" smtClean="0">
                <a:solidFill>
                  <a:schemeClr val="tx1"/>
                </a:solidFill>
                <a:effectLst/>
                <a:latin typeface="+mn-lt"/>
                <a:ea typeface="+mn-ea"/>
                <a:cs typeface="+mn-cs"/>
              </a:rPr>
              <a:t>identity</a:t>
            </a:r>
            <a:r>
              <a:rPr lang="es-CO" sz="1200" b="0" i="0" kern="1200" dirty="0" smtClean="0">
                <a:solidFill>
                  <a:schemeClr val="tx1"/>
                </a:solidFill>
                <a:effectLst/>
                <a:latin typeface="+mn-lt"/>
                <a:ea typeface="+mn-ea"/>
                <a:cs typeface="+mn-cs"/>
              </a:rPr>
              <a:t>", por ejemplo:</a:t>
            </a:r>
          </a:p>
          <a:p>
            <a:r>
              <a:rPr lang="es-CO" dirty="0" err="1" smtClean="0"/>
              <a:t>insert</a:t>
            </a:r>
            <a:r>
              <a:rPr lang="es-CO" dirty="0" smtClean="0"/>
              <a:t> </a:t>
            </a:r>
            <a:r>
              <a:rPr lang="es-CO" dirty="0" err="1" smtClean="0"/>
              <a:t>into</a:t>
            </a:r>
            <a:r>
              <a:rPr lang="es-CO" dirty="0" smtClean="0"/>
              <a:t> libros (</a:t>
            </a:r>
            <a:r>
              <a:rPr lang="es-CO" dirty="0" err="1" smtClean="0"/>
              <a:t>titulo,autor,editorial,precio</a:t>
            </a:r>
            <a:r>
              <a:rPr lang="es-CO" dirty="0" smtClean="0"/>
              <a:t>) </a:t>
            </a:r>
            <a:r>
              <a:rPr lang="es-CO" dirty="0" err="1" smtClean="0"/>
              <a:t>values</a:t>
            </a:r>
            <a:r>
              <a:rPr lang="es-CO" dirty="0" smtClean="0"/>
              <a:t>('El aleph','Borges','Emece',23);</a:t>
            </a:r>
          </a:p>
          <a:p>
            <a:endParaRPr lang="es-CO" dirty="0" smtClean="0"/>
          </a:p>
          <a:p>
            <a:endParaRPr lang="es-CO" dirty="0" smtClean="0"/>
          </a:p>
          <a:p>
            <a:r>
              <a:rPr lang="es-CO" sz="1200" b="0" i="0" kern="1200" dirty="0" smtClean="0">
                <a:solidFill>
                  <a:schemeClr val="tx1"/>
                </a:solidFill>
                <a:effectLst/>
                <a:latin typeface="+mn-lt"/>
                <a:ea typeface="+mn-ea"/>
                <a:cs typeface="+mn-cs"/>
              </a:rPr>
              <a:t>No está permitido ingresar el valor correspondiente al campo "</a:t>
            </a:r>
            <a:r>
              <a:rPr lang="es-CO" sz="1200" b="0" i="0" kern="1200" dirty="0" err="1" smtClean="0">
                <a:solidFill>
                  <a:schemeClr val="tx1"/>
                </a:solidFill>
                <a:effectLst/>
                <a:latin typeface="+mn-lt"/>
                <a:ea typeface="+mn-ea"/>
                <a:cs typeface="+mn-cs"/>
              </a:rPr>
              <a:t>identity</a:t>
            </a:r>
            <a:r>
              <a:rPr lang="es-CO" sz="1200" b="0" i="0" kern="1200" dirty="0" smtClean="0">
                <a:solidFill>
                  <a:schemeClr val="tx1"/>
                </a:solidFill>
                <a:effectLst/>
                <a:latin typeface="+mn-lt"/>
                <a:ea typeface="+mn-ea"/>
                <a:cs typeface="+mn-cs"/>
              </a:rPr>
              <a:t>", por ejemplo:</a:t>
            </a:r>
          </a:p>
          <a:p>
            <a:r>
              <a:rPr lang="es-CO" dirty="0" err="1" smtClean="0"/>
              <a:t>insert</a:t>
            </a:r>
            <a:r>
              <a:rPr lang="es-CO" dirty="0" smtClean="0"/>
              <a:t> </a:t>
            </a:r>
            <a:r>
              <a:rPr lang="es-CO" dirty="0" err="1" smtClean="0"/>
              <a:t>into</a:t>
            </a:r>
            <a:r>
              <a:rPr lang="es-CO" dirty="0" smtClean="0"/>
              <a:t> libros (</a:t>
            </a:r>
            <a:r>
              <a:rPr lang="es-CO" dirty="0" err="1" smtClean="0"/>
              <a:t>codigo,titulo,autor,editorial,precio</a:t>
            </a:r>
            <a:r>
              <a:rPr lang="es-CO" dirty="0" smtClean="0"/>
              <a:t>) </a:t>
            </a:r>
            <a:r>
              <a:rPr lang="es-CO" dirty="0" err="1" smtClean="0"/>
              <a:t>values</a:t>
            </a:r>
            <a:r>
              <a:rPr lang="es-CO" dirty="0" smtClean="0"/>
              <a:t>(5,'Martin </a:t>
            </a:r>
            <a:r>
              <a:rPr lang="es-CO" dirty="0" err="1" smtClean="0"/>
              <a:t>Fierro','Jose</a:t>
            </a:r>
            <a:r>
              <a:rPr lang="es-CO" dirty="0" smtClean="0"/>
              <a:t> Hernandez','Paidos',25);</a:t>
            </a:r>
          </a:p>
          <a:p>
            <a:endParaRPr lang="es-CO" dirty="0" smtClean="0"/>
          </a:p>
          <a:p>
            <a:endParaRPr lang="es-CO" dirty="0" smtClean="0"/>
          </a:p>
          <a:p>
            <a:r>
              <a:rPr lang="es-CO" sz="1200" b="0" i="0" kern="1200" dirty="0" smtClean="0">
                <a:solidFill>
                  <a:schemeClr val="tx1"/>
                </a:solidFill>
                <a:effectLst/>
                <a:latin typeface="+mn-lt"/>
                <a:ea typeface="+mn-ea"/>
                <a:cs typeface="+mn-cs"/>
              </a:rPr>
              <a:t>Un campo de identidad no permite valores nulos, aunque no se indique </a:t>
            </a:r>
            <a:r>
              <a:rPr lang="es-CO" sz="1200" b="0" i="0" kern="1200" dirty="0" err="1" smtClean="0">
                <a:solidFill>
                  <a:schemeClr val="tx1"/>
                </a:solidFill>
                <a:effectLst/>
                <a:latin typeface="+mn-lt"/>
                <a:ea typeface="+mn-ea"/>
                <a:cs typeface="+mn-cs"/>
              </a:rPr>
              <a:t>especificamente</a:t>
            </a:r>
            <a:r>
              <a:rPr lang="es-CO" sz="1200" b="0" i="0" kern="1200" dirty="0" smtClean="0">
                <a:solidFill>
                  <a:schemeClr val="tx1"/>
                </a:solidFill>
                <a:effectLst/>
                <a:latin typeface="+mn-lt"/>
                <a:ea typeface="+mn-ea"/>
                <a:cs typeface="+mn-cs"/>
              </a:rPr>
              <a:t>. Si ejecutamos el procedimiento "</a:t>
            </a:r>
            <a:r>
              <a:rPr lang="es-CO" sz="1200" b="0" i="0" kern="1200" dirty="0" err="1" smtClean="0">
                <a:solidFill>
                  <a:schemeClr val="tx1"/>
                </a:solidFill>
                <a:effectLst/>
                <a:latin typeface="+mn-lt"/>
                <a:ea typeface="+mn-ea"/>
                <a:cs typeface="+mn-cs"/>
              </a:rPr>
              <a:t>sp_columns</a:t>
            </a:r>
            <a:r>
              <a:rPr lang="es-CO" sz="1200" b="0" i="0" kern="1200" dirty="0" smtClean="0">
                <a:solidFill>
                  <a:schemeClr val="tx1"/>
                </a:solidFill>
                <a:effectLst/>
                <a:latin typeface="+mn-lt"/>
                <a:ea typeface="+mn-ea"/>
                <a:cs typeface="+mn-cs"/>
              </a:rPr>
              <a:t>()" veremos que en el campo "</a:t>
            </a:r>
            <a:r>
              <a:rPr lang="es-CO" sz="1200" b="0" i="0" kern="1200" dirty="0" err="1" smtClean="0">
                <a:solidFill>
                  <a:schemeClr val="tx1"/>
                </a:solidFill>
                <a:effectLst/>
                <a:latin typeface="+mn-lt"/>
                <a:ea typeface="+mn-ea"/>
                <a:cs typeface="+mn-cs"/>
              </a:rPr>
              <a:t>codigo</a:t>
            </a:r>
            <a:r>
              <a:rPr lang="es-CO" sz="1200" b="0" i="0" kern="1200" dirty="0" smtClean="0">
                <a:solidFill>
                  <a:schemeClr val="tx1"/>
                </a:solidFill>
                <a:effectLst/>
                <a:latin typeface="+mn-lt"/>
                <a:ea typeface="+mn-ea"/>
                <a:cs typeface="+mn-cs"/>
              </a:rPr>
              <a:t>" en la columna "TYPE_NAME" aparece "</a:t>
            </a:r>
            <a:r>
              <a:rPr lang="es-CO" sz="1200" b="0" i="0" kern="1200" dirty="0" err="1" smtClean="0">
                <a:solidFill>
                  <a:schemeClr val="tx1"/>
                </a:solidFill>
                <a:effectLst/>
                <a:latin typeface="+mn-lt"/>
                <a:ea typeface="+mn-ea"/>
                <a:cs typeface="+mn-cs"/>
              </a:rPr>
              <a:t>int</a:t>
            </a:r>
            <a:r>
              <a:rPr lang="es-CO" sz="1200" b="0" i="0" kern="1200" dirty="0" smtClean="0">
                <a:solidFill>
                  <a:schemeClr val="tx1"/>
                </a:solidFill>
                <a:effectLst/>
                <a:latin typeface="+mn-lt"/>
                <a:ea typeface="+mn-ea"/>
                <a:cs typeface="+mn-cs"/>
              </a:rPr>
              <a:t> </a:t>
            </a:r>
            <a:r>
              <a:rPr lang="es-CO" sz="1200" b="0" i="0" kern="1200" dirty="0" err="1" smtClean="0">
                <a:solidFill>
                  <a:schemeClr val="tx1"/>
                </a:solidFill>
                <a:effectLst/>
                <a:latin typeface="+mn-lt"/>
                <a:ea typeface="+mn-ea"/>
                <a:cs typeface="+mn-cs"/>
              </a:rPr>
              <a:t>identity</a:t>
            </a:r>
            <a:r>
              <a:rPr lang="es-CO" sz="1200" b="0" i="0" kern="1200" dirty="0" smtClean="0">
                <a:solidFill>
                  <a:schemeClr val="tx1"/>
                </a:solidFill>
                <a:effectLst/>
                <a:latin typeface="+mn-lt"/>
                <a:ea typeface="+mn-ea"/>
                <a:cs typeface="+mn-cs"/>
              </a:rPr>
              <a:t>" y en la columna "IS_NULLABLE" aparece "NO".</a:t>
            </a:r>
          </a:p>
          <a:p>
            <a:endParaRPr lang="es-CO" sz="1200" b="0" i="0" kern="1200" dirty="0" smtClean="0">
              <a:solidFill>
                <a:schemeClr val="tx1"/>
              </a:solidFill>
              <a:effectLst/>
              <a:latin typeface="+mn-lt"/>
              <a:ea typeface="+mn-ea"/>
              <a:cs typeface="+mn-cs"/>
            </a:endParaRPr>
          </a:p>
          <a:p>
            <a:endParaRPr lang="es-CO" sz="1200" b="0" i="0" kern="1200" dirty="0" smtClean="0">
              <a:solidFill>
                <a:schemeClr val="tx1"/>
              </a:solidFill>
              <a:effectLst/>
              <a:latin typeface="+mn-lt"/>
              <a:ea typeface="+mn-ea"/>
              <a:cs typeface="+mn-cs"/>
            </a:endParaRPr>
          </a:p>
          <a:p>
            <a:r>
              <a:rPr lang="es-CO" sz="1200" b="0" i="0" kern="1200" dirty="0" smtClean="0">
                <a:solidFill>
                  <a:schemeClr val="tx1"/>
                </a:solidFill>
                <a:effectLst/>
                <a:latin typeface="+mn-lt"/>
                <a:ea typeface="+mn-ea"/>
                <a:cs typeface="+mn-cs"/>
              </a:rPr>
              <a:t>Los valores secuenciales de un campo "</a:t>
            </a:r>
            <a:r>
              <a:rPr lang="es-CO" sz="1200" b="0" i="0" kern="1200" dirty="0" err="1" smtClean="0">
                <a:solidFill>
                  <a:schemeClr val="tx1"/>
                </a:solidFill>
                <a:effectLst/>
                <a:latin typeface="+mn-lt"/>
                <a:ea typeface="+mn-ea"/>
                <a:cs typeface="+mn-cs"/>
              </a:rPr>
              <a:t>identity</a:t>
            </a:r>
            <a:r>
              <a:rPr lang="es-CO" sz="1200" b="0" i="0" kern="1200" dirty="0" smtClean="0">
                <a:solidFill>
                  <a:schemeClr val="tx1"/>
                </a:solidFill>
                <a:effectLst/>
                <a:latin typeface="+mn-lt"/>
                <a:ea typeface="+mn-ea"/>
                <a:cs typeface="+mn-cs"/>
              </a:rPr>
              <a:t>" se generan tomando como referencia el último valor ingresado; si se elimina el último registro ingresado (por ejemplo 3) y luego se inserta otro registro, SQL Server seguirá la secuencia, es decir, colocará el valor "4".</a:t>
            </a:r>
            <a:endParaRPr lang="es-CO" dirty="0"/>
          </a:p>
        </p:txBody>
      </p:sp>
      <p:sp>
        <p:nvSpPr>
          <p:cNvPr id="4" name="Marcador de número de diapositiva 3"/>
          <p:cNvSpPr>
            <a:spLocks noGrp="1"/>
          </p:cNvSpPr>
          <p:nvPr>
            <p:ph type="sldNum" sz="quarter" idx="10"/>
          </p:nvPr>
        </p:nvSpPr>
        <p:spPr/>
        <p:txBody>
          <a:bodyPr/>
          <a:lstStyle/>
          <a:p>
            <a:fld id="{392B7A38-678F-442A-9883-0D6E011AFA49}" type="slidenum">
              <a:rPr lang="es-CO" smtClean="0"/>
              <a:t>34</a:t>
            </a:fld>
            <a:endParaRPr lang="es-CO"/>
          </a:p>
        </p:txBody>
      </p:sp>
    </p:spTree>
    <p:extLst>
      <p:ext uri="{BB962C8B-B14F-4D97-AF65-F5344CB8AC3E}">
        <p14:creationId xmlns:p14="http://schemas.microsoft.com/office/powerpoint/2010/main" val="428441962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sz="1200" b="0" i="0" kern="1200" dirty="0" smtClean="0">
                <a:solidFill>
                  <a:schemeClr val="tx1"/>
                </a:solidFill>
                <a:effectLst/>
                <a:latin typeface="+mn-lt"/>
                <a:ea typeface="+mn-ea"/>
                <a:cs typeface="+mn-cs"/>
              </a:rPr>
              <a:t>Para permitir ingresar un valor en un campo de identidad se debe activar la opción "</a:t>
            </a:r>
            <a:r>
              <a:rPr lang="es-CO" sz="1200" b="0" i="0" kern="1200" dirty="0" err="1" smtClean="0">
                <a:solidFill>
                  <a:schemeClr val="tx1"/>
                </a:solidFill>
                <a:effectLst/>
                <a:latin typeface="+mn-lt"/>
                <a:ea typeface="+mn-ea"/>
                <a:cs typeface="+mn-cs"/>
              </a:rPr>
              <a:t>identity_insert</a:t>
            </a:r>
            <a:r>
              <a:rPr lang="es-CO" sz="1200" b="0" i="0" kern="1200" dirty="0" smtClean="0">
                <a:solidFill>
                  <a:schemeClr val="tx1"/>
                </a:solidFill>
                <a:effectLst/>
                <a:latin typeface="+mn-lt"/>
                <a:ea typeface="+mn-ea"/>
                <a:cs typeface="+mn-cs"/>
              </a:rPr>
              <a:t>":</a:t>
            </a:r>
          </a:p>
          <a:p>
            <a:r>
              <a:rPr lang="es-CO" dirty="0" smtClean="0"/>
              <a:t>set </a:t>
            </a:r>
            <a:r>
              <a:rPr lang="es-CO" dirty="0" err="1" smtClean="0"/>
              <a:t>identity_insert</a:t>
            </a:r>
            <a:r>
              <a:rPr lang="es-CO" dirty="0" smtClean="0"/>
              <a:t> libros </a:t>
            </a:r>
            <a:r>
              <a:rPr lang="es-CO" dirty="0" err="1" smtClean="0"/>
              <a:t>on</a:t>
            </a:r>
            <a:r>
              <a:rPr lang="es-CO" dirty="0" smtClean="0"/>
              <a:t>; </a:t>
            </a:r>
            <a:r>
              <a:rPr lang="es-CO" sz="1200" b="0" i="0" kern="1200" dirty="0" smtClean="0">
                <a:solidFill>
                  <a:schemeClr val="tx1"/>
                </a:solidFill>
                <a:effectLst/>
                <a:latin typeface="+mn-lt"/>
                <a:ea typeface="+mn-ea"/>
                <a:cs typeface="+mn-cs"/>
              </a:rPr>
              <a:t>Es decir, podemos ingresar valor en un campo "</a:t>
            </a:r>
            <a:r>
              <a:rPr lang="es-CO" sz="1200" b="0" i="0" kern="1200" dirty="0" err="1" smtClean="0">
                <a:solidFill>
                  <a:schemeClr val="tx1"/>
                </a:solidFill>
                <a:effectLst/>
                <a:latin typeface="+mn-lt"/>
                <a:ea typeface="+mn-ea"/>
                <a:cs typeface="+mn-cs"/>
              </a:rPr>
              <a:t>identity</a:t>
            </a:r>
            <a:r>
              <a:rPr lang="es-CO" sz="1200" b="0" i="0" kern="1200" dirty="0" smtClean="0">
                <a:solidFill>
                  <a:schemeClr val="tx1"/>
                </a:solidFill>
                <a:effectLst/>
                <a:latin typeface="+mn-lt"/>
                <a:ea typeface="+mn-ea"/>
                <a:cs typeface="+mn-cs"/>
              </a:rPr>
              <a:t>" </a:t>
            </a:r>
            <a:r>
              <a:rPr lang="es-CO" sz="1200" b="0" i="0" kern="1200" dirty="0" err="1" smtClean="0">
                <a:solidFill>
                  <a:schemeClr val="tx1"/>
                </a:solidFill>
                <a:effectLst/>
                <a:latin typeface="+mn-lt"/>
                <a:ea typeface="+mn-ea"/>
                <a:cs typeface="+mn-cs"/>
              </a:rPr>
              <a:t>seteando</a:t>
            </a:r>
            <a:r>
              <a:rPr lang="es-CO" sz="1200" b="0" i="0" kern="1200" dirty="0" smtClean="0">
                <a:solidFill>
                  <a:schemeClr val="tx1"/>
                </a:solidFill>
                <a:effectLst/>
                <a:latin typeface="+mn-lt"/>
                <a:ea typeface="+mn-ea"/>
                <a:cs typeface="+mn-cs"/>
              </a:rPr>
              <a:t> la opción "</a:t>
            </a:r>
            <a:r>
              <a:rPr lang="es-CO" sz="1200" b="0" i="0" kern="1200" dirty="0" err="1" smtClean="0">
                <a:solidFill>
                  <a:schemeClr val="tx1"/>
                </a:solidFill>
                <a:effectLst/>
                <a:latin typeface="+mn-lt"/>
                <a:ea typeface="+mn-ea"/>
                <a:cs typeface="+mn-cs"/>
              </a:rPr>
              <a:t>identity_insert</a:t>
            </a:r>
            <a:r>
              <a:rPr lang="es-CO" sz="1200" b="0" i="0" kern="1200" dirty="0" smtClean="0">
                <a:solidFill>
                  <a:schemeClr val="tx1"/>
                </a:solidFill>
                <a:effectLst/>
                <a:latin typeface="+mn-lt"/>
                <a:ea typeface="+mn-ea"/>
                <a:cs typeface="+mn-cs"/>
              </a:rPr>
              <a:t>" en "</a:t>
            </a:r>
            <a:r>
              <a:rPr lang="es-CO" sz="1200" b="0" i="0" kern="1200" dirty="0" err="1" smtClean="0">
                <a:solidFill>
                  <a:schemeClr val="tx1"/>
                </a:solidFill>
                <a:effectLst/>
                <a:latin typeface="+mn-lt"/>
                <a:ea typeface="+mn-ea"/>
                <a:cs typeface="+mn-cs"/>
              </a:rPr>
              <a:t>on</a:t>
            </a:r>
            <a:r>
              <a:rPr lang="es-CO" sz="1200" b="0" i="0" kern="1200" dirty="0" smtClean="0">
                <a:solidFill>
                  <a:schemeClr val="tx1"/>
                </a:solidFill>
                <a:effectLst/>
                <a:latin typeface="+mn-lt"/>
                <a:ea typeface="+mn-ea"/>
                <a:cs typeface="+mn-cs"/>
              </a:rPr>
              <a:t>".</a:t>
            </a:r>
          </a:p>
          <a:p>
            <a:r>
              <a:rPr lang="es-CO" sz="1200" b="0" i="0" kern="1200" dirty="0" smtClean="0">
                <a:solidFill>
                  <a:schemeClr val="tx1"/>
                </a:solidFill>
                <a:effectLst/>
                <a:latin typeface="+mn-lt"/>
                <a:ea typeface="+mn-ea"/>
                <a:cs typeface="+mn-cs"/>
              </a:rPr>
              <a:t>Cuando "</a:t>
            </a:r>
            <a:r>
              <a:rPr lang="es-CO" sz="1200" b="0" i="0" kern="1200" dirty="0" err="1" smtClean="0">
                <a:solidFill>
                  <a:schemeClr val="tx1"/>
                </a:solidFill>
                <a:effectLst/>
                <a:latin typeface="+mn-lt"/>
                <a:ea typeface="+mn-ea"/>
                <a:cs typeface="+mn-cs"/>
              </a:rPr>
              <a:t>identity_insert</a:t>
            </a:r>
            <a:r>
              <a:rPr lang="es-CO" sz="1200" b="0" i="0" kern="1200" dirty="0" smtClean="0">
                <a:solidFill>
                  <a:schemeClr val="tx1"/>
                </a:solidFill>
                <a:effectLst/>
                <a:latin typeface="+mn-lt"/>
                <a:ea typeface="+mn-ea"/>
                <a:cs typeface="+mn-cs"/>
              </a:rPr>
              <a:t>" está en ON, las instrucciones "</a:t>
            </a:r>
            <a:r>
              <a:rPr lang="es-CO" sz="1200" b="0" i="0" kern="1200" dirty="0" err="1" smtClean="0">
                <a:solidFill>
                  <a:schemeClr val="tx1"/>
                </a:solidFill>
                <a:effectLst/>
                <a:latin typeface="+mn-lt"/>
                <a:ea typeface="+mn-ea"/>
                <a:cs typeface="+mn-cs"/>
              </a:rPr>
              <a:t>insert</a:t>
            </a:r>
            <a:r>
              <a:rPr lang="es-CO" sz="1200" b="0" i="0" kern="1200" dirty="0" smtClean="0">
                <a:solidFill>
                  <a:schemeClr val="tx1"/>
                </a:solidFill>
                <a:effectLst/>
                <a:latin typeface="+mn-lt"/>
                <a:ea typeface="+mn-ea"/>
                <a:cs typeface="+mn-cs"/>
              </a:rPr>
              <a:t>" deben explicitar un valor:</a:t>
            </a:r>
          </a:p>
          <a:p>
            <a:r>
              <a:rPr lang="es-CO" dirty="0" err="1" smtClean="0"/>
              <a:t>insert</a:t>
            </a:r>
            <a:r>
              <a:rPr lang="es-CO" dirty="0" smtClean="0"/>
              <a:t> </a:t>
            </a:r>
            <a:r>
              <a:rPr lang="es-CO" dirty="0" err="1" smtClean="0"/>
              <a:t>into</a:t>
            </a:r>
            <a:r>
              <a:rPr lang="es-CO" dirty="0" smtClean="0"/>
              <a:t> libros (</a:t>
            </a:r>
            <a:r>
              <a:rPr lang="es-CO" dirty="0" err="1" smtClean="0"/>
              <a:t>codigo,titulo</a:t>
            </a:r>
            <a:r>
              <a:rPr lang="es-CO" dirty="0" smtClean="0"/>
              <a:t>) </a:t>
            </a:r>
            <a:r>
              <a:rPr lang="es-CO" dirty="0" err="1" smtClean="0"/>
              <a:t>values</a:t>
            </a:r>
            <a:r>
              <a:rPr lang="es-CO" dirty="0" smtClean="0"/>
              <a:t> (5,'Alicia en el </a:t>
            </a:r>
            <a:r>
              <a:rPr lang="es-CO" dirty="0" err="1" smtClean="0"/>
              <a:t>pais</a:t>
            </a:r>
            <a:r>
              <a:rPr lang="es-CO" dirty="0" smtClean="0"/>
              <a:t> de las maravillas'); </a:t>
            </a:r>
            <a:r>
              <a:rPr lang="es-CO" sz="1200" b="0" i="0" kern="1200" dirty="0" smtClean="0">
                <a:solidFill>
                  <a:schemeClr val="tx1"/>
                </a:solidFill>
                <a:effectLst/>
                <a:latin typeface="+mn-lt"/>
                <a:ea typeface="+mn-ea"/>
                <a:cs typeface="+mn-cs"/>
              </a:rPr>
              <a:t>Si no se coloca un valor para el campo de identidad, la sentencia no se ejecuta y aparece un mensaje de error:</a:t>
            </a:r>
          </a:p>
          <a:p>
            <a:r>
              <a:rPr lang="es-CO" dirty="0" err="1" smtClean="0"/>
              <a:t>insert</a:t>
            </a:r>
            <a:r>
              <a:rPr lang="es-CO" dirty="0" smtClean="0"/>
              <a:t> </a:t>
            </a:r>
            <a:r>
              <a:rPr lang="es-CO" dirty="0" err="1" smtClean="0"/>
              <a:t>into</a:t>
            </a:r>
            <a:r>
              <a:rPr lang="es-CO" dirty="0" smtClean="0"/>
              <a:t> libros (</a:t>
            </a:r>
            <a:r>
              <a:rPr lang="es-CO" dirty="0" err="1" smtClean="0"/>
              <a:t>titulo,autor</a:t>
            </a:r>
            <a:r>
              <a:rPr lang="es-CO" dirty="0" smtClean="0"/>
              <a:t>, editorial) </a:t>
            </a:r>
            <a:r>
              <a:rPr lang="es-CO" dirty="0" err="1" smtClean="0"/>
              <a:t>values</a:t>
            </a:r>
            <a:r>
              <a:rPr lang="es-CO" dirty="0" smtClean="0"/>
              <a:t> ('</a:t>
            </a:r>
            <a:r>
              <a:rPr lang="es-CO" dirty="0" err="1" smtClean="0"/>
              <a:t>Matematica</a:t>
            </a:r>
            <a:r>
              <a:rPr lang="es-CO" dirty="0" smtClean="0"/>
              <a:t> estas </a:t>
            </a:r>
            <a:r>
              <a:rPr lang="es-CO" dirty="0" err="1" smtClean="0"/>
              <a:t>ahi</a:t>
            </a:r>
            <a:r>
              <a:rPr lang="es-CO" dirty="0" smtClean="0"/>
              <a:t>','</a:t>
            </a:r>
            <a:r>
              <a:rPr lang="es-CO" dirty="0" err="1" smtClean="0"/>
              <a:t>Paenza</a:t>
            </a:r>
            <a:r>
              <a:rPr lang="es-CO" dirty="0" smtClean="0"/>
              <a:t>','</a:t>
            </a:r>
            <a:r>
              <a:rPr lang="es-CO" dirty="0" err="1" smtClean="0"/>
              <a:t>Paidos</a:t>
            </a:r>
            <a:r>
              <a:rPr lang="es-CO" dirty="0" smtClean="0"/>
              <a:t>'); </a:t>
            </a:r>
            <a:r>
              <a:rPr lang="es-CO" sz="1200" b="0" i="0" kern="1200" dirty="0" smtClean="0">
                <a:solidFill>
                  <a:schemeClr val="tx1"/>
                </a:solidFill>
                <a:effectLst/>
                <a:latin typeface="+mn-lt"/>
                <a:ea typeface="+mn-ea"/>
                <a:cs typeface="+mn-cs"/>
              </a:rPr>
              <a:t>El atributo "</a:t>
            </a:r>
            <a:r>
              <a:rPr lang="es-CO" sz="1200" b="0" i="0" kern="1200" dirty="0" err="1" smtClean="0">
                <a:solidFill>
                  <a:schemeClr val="tx1"/>
                </a:solidFill>
                <a:effectLst/>
                <a:latin typeface="+mn-lt"/>
                <a:ea typeface="+mn-ea"/>
                <a:cs typeface="+mn-cs"/>
              </a:rPr>
              <a:t>identity</a:t>
            </a:r>
            <a:r>
              <a:rPr lang="es-CO" sz="1200" b="0" i="0" kern="1200" dirty="0" smtClean="0">
                <a:solidFill>
                  <a:schemeClr val="tx1"/>
                </a:solidFill>
                <a:effectLst/>
                <a:latin typeface="+mn-lt"/>
                <a:ea typeface="+mn-ea"/>
                <a:cs typeface="+mn-cs"/>
              </a:rPr>
              <a:t>" no implica unicidad, es decir, permite repetición de valores; por ello hay que tener cuidado al explicitar un valor porque se puede ingresar un valor repetido.</a:t>
            </a:r>
          </a:p>
          <a:p>
            <a:r>
              <a:rPr lang="es-CO" sz="1200" b="0" i="0" kern="1200" dirty="0" smtClean="0">
                <a:solidFill>
                  <a:schemeClr val="tx1"/>
                </a:solidFill>
                <a:effectLst/>
                <a:latin typeface="+mn-lt"/>
                <a:ea typeface="+mn-ea"/>
                <a:cs typeface="+mn-cs"/>
              </a:rPr>
              <a:t>Para desactivar la opción "</a:t>
            </a:r>
            <a:r>
              <a:rPr lang="es-CO" sz="1200" b="0" i="0" kern="1200" dirty="0" err="1" smtClean="0">
                <a:solidFill>
                  <a:schemeClr val="tx1"/>
                </a:solidFill>
                <a:effectLst/>
                <a:latin typeface="+mn-lt"/>
                <a:ea typeface="+mn-ea"/>
                <a:cs typeface="+mn-cs"/>
              </a:rPr>
              <a:t>identity_insert</a:t>
            </a:r>
            <a:r>
              <a:rPr lang="es-CO" sz="1200" b="0" i="0" kern="1200" dirty="0" smtClean="0">
                <a:solidFill>
                  <a:schemeClr val="tx1"/>
                </a:solidFill>
                <a:effectLst/>
                <a:latin typeface="+mn-lt"/>
                <a:ea typeface="+mn-ea"/>
                <a:cs typeface="+mn-cs"/>
              </a:rPr>
              <a:t>" </a:t>
            </a:r>
            <a:r>
              <a:rPr lang="es-CO" sz="1200" b="0" i="0" kern="1200" dirty="0" err="1" smtClean="0">
                <a:solidFill>
                  <a:schemeClr val="tx1"/>
                </a:solidFill>
                <a:effectLst/>
                <a:latin typeface="+mn-lt"/>
                <a:ea typeface="+mn-ea"/>
                <a:cs typeface="+mn-cs"/>
              </a:rPr>
              <a:t>tipeamos</a:t>
            </a:r>
            <a:r>
              <a:rPr lang="es-CO" sz="1200" b="0" i="0" kern="1200" dirty="0" smtClean="0">
                <a:solidFill>
                  <a:schemeClr val="tx1"/>
                </a:solidFill>
                <a:effectLst/>
                <a:latin typeface="+mn-lt"/>
                <a:ea typeface="+mn-ea"/>
                <a:cs typeface="+mn-cs"/>
              </a:rPr>
              <a:t>:</a:t>
            </a:r>
          </a:p>
          <a:p>
            <a:r>
              <a:rPr lang="es-CO" dirty="0" smtClean="0"/>
              <a:t>set </a:t>
            </a:r>
            <a:r>
              <a:rPr lang="es-CO" dirty="0" err="1" smtClean="0"/>
              <a:t>identity_insert</a:t>
            </a:r>
            <a:r>
              <a:rPr lang="es-CO" dirty="0" smtClean="0"/>
              <a:t> libros off;</a:t>
            </a:r>
            <a:endParaRPr lang="es-CO" dirty="0"/>
          </a:p>
        </p:txBody>
      </p:sp>
      <p:sp>
        <p:nvSpPr>
          <p:cNvPr id="4" name="Marcador de número de diapositiva 3"/>
          <p:cNvSpPr>
            <a:spLocks noGrp="1"/>
          </p:cNvSpPr>
          <p:nvPr>
            <p:ph type="sldNum" sz="quarter" idx="10"/>
          </p:nvPr>
        </p:nvSpPr>
        <p:spPr/>
        <p:txBody>
          <a:bodyPr/>
          <a:lstStyle/>
          <a:p>
            <a:fld id="{392B7A38-678F-442A-9883-0D6E011AFA49}" type="slidenum">
              <a:rPr lang="es-CO" smtClean="0"/>
              <a:t>35</a:t>
            </a:fld>
            <a:endParaRPr lang="es-CO"/>
          </a:p>
        </p:txBody>
      </p:sp>
    </p:spTree>
    <p:extLst>
      <p:ext uri="{BB962C8B-B14F-4D97-AF65-F5344CB8AC3E}">
        <p14:creationId xmlns:p14="http://schemas.microsoft.com/office/powerpoint/2010/main" val="276537650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10"/>
          </p:nvPr>
        </p:nvSpPr>
        <p:spPr/>
        <p:txBody>
          <a:bodyPr/>
          <a:lstStyle/>
          <a:p>
            <a:fld id="{392B7A38-678F-442A-9883-0D6E011AFA49}" type="slidenum">
              <a:rPr lang="es-CO" smtClean="0"/>
              <a:t>36</a:t>
            </a:fld>
            <a:endParaRPr lang="es-CO"/>
          </a:p>
        </p:txBody>
      </p:sp>
    </p:spTree>
    <p:extLst>
      <p:ext uri="{BB962C8B-B14F-4D97-AF65-F5344CB8AC3E}">
        <p14:creationId xmlns:p14="http://schemas.microsoft.com/office/powerpoint/2010/main" val="18088427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dirty="0" smtClean="0"/>
              <a:t>10,8,69,68 crear las </a:t>
            </a:r>
            <a:r>
              <a:rPr lang="es-CO" dirty="0" err="1" smtClean="0"/>
              <a:t>bd</a:t>
            </a:r>
            <a:r>
              <a:rPr lang="es-CO" dirty="0" smtClean="0"/>
              <a:t> en </a:t>
            </a:r>
            <a:r>
              <a:rPr lang="es-CO" smtClean="0"/>
              <a:t>el disco G</a:t>
            </a:r>
            <a:endParaRPr lang="es-CO" dirty="0"/>
          </a:p>
        </p:txBody>
      </p:sp>
      <p:sp>
        <p:nvSpPr>
          <p:cNvPr id="4" name="Marcador de número de diapositiva 3"/>
          <p:cNvSpPr>
            <a:spLocks noGrp="1"/>
          </p:cNvSpPr>
          <p:nvPr>
            <p:ph type="sldNum" sz="quarter" idx="10"/>
          </p:nvPr>
        </p:nvSpPr>
        <p:spPr/>
        <p:txBody>
          <a:bodyPr/>
          <a:lstStyle/>
          <a:p>
            <a:fld id="{392B7A38-678F-442A-9883-0D6E011AFA49}" type="slidenum">
              <a:rPr lang="es-CO" smtClean="0"/>
              <a:t>37</a:t>
            </a:fld>
            <a:endParaRPr lang="es-CO"/>
          </a:p>
        </p:txBody>
      </p:sp>
    </p:spTree>
    <p:extLst>
      <p:ext uri="{BB962C8B-B14F-4D97-AF65-F5344CB8AC3E}">
        <p14:creationId xmlns:p14="http://schemas.microsoft.com/office/powerpoint/2010/main" val="77999283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dirty="0" smtClean="0"/>
              <a:t>10,8,69,68 crear las </a:t>
            </a:r>
            <a:r>
              <a:rPr lang="es-CO" dirty="0" err="1" smtClean="0"/>
              <a:t>bd</a:t>
            </a:r>
            <a:r>
              <a:rPr lang="es-CO" dirty="0" smtClean="0"/>
              <a:t> en </a:t>
            </a:r>
            <a:r>
              <a:rPr lang="es-CO" smtClean="0"/>
              <a:t>el disco G</a:t>
            </a:r>
            <a:endParaRPr lang="es-CO" dirty="0"/>
          </a:p>
        </p:txBody>
      </p:sp>
      <p:sp>
        <p:nvSpPr>
          <p:cNvPr id="4" name="Marcador de número de diapositiva 3"/>
          <p:cNvSpPr>
            <a:spLocks noGrp="1"/>
          </p:cNvSpPr>
          <p:nvPr>
            <p:ph type="sldNum" sz="quarter" idx="10"/>
          </p:nvPr>
        </p:nvSpPr>
        <p:spPr/>
        <p:txBody>
          <a:bodyPr/>
          <a:lstStyle/>
          <a:p>
            <a:fld id="{392B7A38-678F-442A-9883-0D6E011AFA49}" type="slidenum">
              <a:rPr lang="es-CO" smtClean="0"/>
              <a:t>38</a:t>
            </a:fld>
            <a:endParaRPr lang="es-CO"/>
          </a:p>
        </p:txBody>
      </p:sp>
    </p:spTree>
    <p:extLst>
      <p:ext uri="{BB962C8B-B14F-4D97-AF65-F5344CB8AC3E}">
        <p14:creationId xmlns:p14="http://schemas.microsoft.com/office/powerpoint/2010/main" val="412625379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sz="1200" b="0" i="0" kern="1200" dirty="0" smtClean="0">
                <a:solidFill>
                  <a:schemeClr val="tx1"/>
                </a:solidFill>
                <a:effectLst/>
                <a:latin typeface="+mn-lt"/>
                <a:ea typeface="+mn-ea"/>
                <a:cs typeface="+mn-cs"/>
              </a:rPr>
              <a:t>Con el asterisco indicamos que muestre todos los campos de la tabla "usuarios".</a:t>
            </a:r>
            <a:endParaRPr lang="es-CO" dirty="0"/>
          </a:p>
        </p:txBody>
      </p:sp>
      <p:sp>
        <p:nvSpPr>
          <p:cNvPr id="4" name="Marcador de número de diapositiva 3"/>
          <p:cNvSpPr>
            <a:spLocks noGrp="1"/>
          </p:cNvSpPr>
          <p:nvPr>
            <p:ph type="sldNum" sz="quarter" idx="10"/>
          </p:nvPr>
        </p:nvSpPr>
        <p:spPr/>
        <p:txBody>
          <a:bodyPr/>
          <a:lstStyle/>
          <a:p>
            <a:fld id="{392B7A38-678F-442A-9883-0D6E011AFA49}" type="slidenum">
              <a:rPr lang="es-CO" smtClean="0"/>
              <a:t>39</a:t>
            </a:fld>
            <a:endParaRPr lang="es-CO"/>
          </a:p>
        </p:txBody>
      </p:sp>
    </p:spTree>
    <p:extLst>
      <p:ext uri="{BB962C8B-B14F-4D97-AF65-F5344CB8AC3E}">
        <p14:creationId xmlns:p14="http://schemas.microsoft.com/office/powerpoint/2010/main" val="418090905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171450" indent="-171450">
              <a:buFontTx/>
              <a:buChar char="-"/>
            </a:pPr>
            <a:r>
              <a:rPr lang="es-CO" sz="1200" b="0" i="0" kern="1200" dirty="0" smtClean="0">
                <a:solidFill>
                  <a:schemeClr val="tx1"/>
                </a:solidFill>
                <a:effectLst/>
                <a:latin typeface="+mn-lt"/>
                <a:ea typeface="+mn-ea"/>
                <a:cs typeface="+mn-cs"/>
              </a:rPr>
              <a:t>podemos omitir valores para los campos que NO hayan sido declarados "</a:t>
            </a:r>
            <a:r>
              <a:rPr lang="es-CO" sz="1200" b="0" i="0" kern="1200" dirty="0" err="1" smtClean="0">
                <a:solidFill>
                  <a:schemeClr val="tx1"/>
                </a:solidFill>
                <a:effectLst/>
                <a:latin typeface="+mn-lt"/>
                <a:ea typeface="+mn-ea"/>
                <a:cs typeface="+mn-cs"/>
              </a:rPr>
              <a:t>not</a:t>
            </a:r>
            <a:r>
              <a:rPr lang="es-CO" sz="1200" b="0" i="0" kern="1200" dirty="0" smtClean="0">
                <a:solidFill>
                  <a:schemeClr val="tx1"/>
                </a:solidFill>
                <a:effectLst/>
                <a:latin typeface="+mn-lt"/>
                <a:ea typeface="+mn-ea"/>
                <a:cs typeface="+mn-cs"/>
              </a:rPr>
              <a:t> </a:t>
            </a:r>
            <a:r>
              <a:rPr lang="es-CO" sz="1200" b="0" i="0" kern="1200" dirty="0" err="1" smtClean="0">
                <a:solidFill>
                  <a:schemeClr val="tx1"/>
                </a:solidFill>
                <a:effectLst/>
                <a:latin typeface="+mn-lt"/>
                <a:ea typeface="+mn-ea"/>
                <a:cs typeface="+mn-cs"/>
              </a:rPr>
              <a:t>null</a:t>
            </a:r>
            <a:r>
              <a:rPr lang="es-CO" sz="1200" b="0" i="0" kern="1200" dirty="0" smtClean="0">
                <a:solidFill>
                  <a:schemeClr val="tx1"/>
                </a:solidFill>
                <a:effectLst/>
                <a:latin typeface="+mn-lt"/>
                <a:ea typeface="+mn-ea"/>
                <a:cs typeface="+mn-cs"/>
              </a:rPr>
              <a:t>", es decir, que permitan valores nulos (se guardará "</a:t>
            </a:r>
            <a:r>
              <a:rPr lang="es-CO" sz="1200" b="0" i="0" kern="1200" dirty="0" err="1" smtClean="0">
                <a:solidFill>
                  <a:schemeClr val="tx1"/>
                </a:solidFill>
                <a:effectLst/>
                <a:latin typeface="+mn-lt"/>
                <a:ea typeface="+mn-ea"/>
                <a:cs typeface="+mn-cs"/>
              </a:rPr>
              <a:t>null</a:t>
            </a:r>
            <a:r>
              <a:rPr lang="es-CO" sz="1200" b="0" i="0" kern="1200" dirty="0" smtClean="0">
                <a:solidFill>
                  <a:schemeClr val="tx1"/>
                </a:solidFill>
                <a:effectLst/>
                <a:latin typeface="+mn-lt"/>
                <a:ea typeface="+mn-ea"/>
                <a:cs typeface="+mn-cs"/>
              </a:rPr>
              <a:t>"); si omitimos el valor para un campo "</a:t>
            </a:r>
            <a:r>
              <a:rPr lang="es-CO" sz="1200" b="0" i="0" kern="1200" dirty="0" err="1" smtClean="0">
                <a:solidFill>
                  <a:schemeClr val="tx1"/>
                </a:solidFill>
                <a:effectLst/>
                <a:latin typeface="+mn-lt"/>
                <a:ea typeface="+mn-ea"/>
                <a:cs typeface="+mn-cs"/>
              </a:rPr>
              <a:t>not</a:t>
            </a:r>
            <a:r>
              <a:rPr lang="es-CO" sz="1200" b="0" i="0" kern="1200" dirty="0" smtClean="0">
                <a:solidFill>
                  <a:schemeClr val="tx1"/>
                </a:solidFill>
                <a:effectLst/>
                <a:latin typeface="+mn-lt"/>
                <a:ea typeface="+mn-ea"/>
                <a:cs typeface="+mn-cs"/>
              </a:rPr>
              <a:t> </a:t>
            </a:r>
            <a:r>
              <a:rPr lang="es-CO" sz="1200" b="0" i="0" kern="1200" dirty="0" err="1" smtClean="0">
                <a:solidFill>
                  <a:schemeClr val="tx1"/>
                </a:solidFill>
                <a:effectLst/>
                <a:latin typeface="+mn-lt"/>
                <a:ea typeface="+mn-ea"/>
                <a:cs typeface="+mn-cs"/>
              </a:rPr>
              <a:t>null</a:t>
            </a:r>
            <a:r>
              <a:rPr lang="es-CO" sz="1200" b="0" i="0" kern="1200" dirty="0" smtClean="0">
                <a:solidFill>
                  <a:schemeClr val="tx1"/>
                </a:solidFill>
                <a:effectLst/>
                <a:latin typeface="+mn-lt"/>
                <a:ea typeface="+mn-ea"/>
                <a:cs typeface="+mn-cs"/>
              </a:rPr>
              <a:t>", la sentencia no se ejecuta.</a:t>
            </a:r>
          </a:p>
          <a:p>
            <a:pPr marL="171450" indent="-171450">
              <a:buFontTx/>
              <a:buChar char="-"/>
            </a:pPr>
            <a:endParaRPr lang="es-CO" sz="1200" b="0" i="0" kern="1200" dirty="0" smtClean="0">
              <a:solidFill>
                <a:schemeClr val="tx1"/>
              </a:solidFill>
              <a:effectLst/>
              <a:latin typeface="+mn-lt"/>
              <a:ea typeface="+mn-ea"/>
              <a:cs typeface="+mn-cs"/>
            </a:endParaRPr>
          </a:p>
          <a:p>
            <a:r>
              <a:rPr lang="es-CO" sz="1200" b="0" i="0" kern="1200" dirty="0" smtClean="0">
                <a:solidFill>
                  <a:schemeClr val="tx1"/>
                </a:solidFill>
                <a:effectLst/>
                <a:latin typeface="+mn-lt"/>
                <a:ea typeface="+mn-ea"/>
                <a:cs typeface="+mn-cs"/>
              </a:rPr>
              <a:t>- se DEBE omitir el valor para el </a:t>
            </a:r>
            <a:r>
              <a:rPr lang="es-CO" sz="1200" b="0" i="0" kern="1200" dirty="0" err="1" smtClean="0">
                <a:solidFill>
                  <a:schemeClr val="tx1"/>
                </a:solidFill>
                <a:effectLst/>
                <a:latin typeface="+mn-lt"/>
                <a:ea typeface="+mn-ea"/>
                <a:cs typeface="+mn-cs"/>
              </a:rPr>
              <a:t>campo"identity</a:t>
            </a:r>
            <a:r>
              <a:rPr lang="es-CO" sz="1200" b="0" i="0" kern="1200" dirty="0" smtClean="0">
                <a:solidFill>
                  <a:schemeClr val="tx1"/>
                </a:solidFill>
                <a:effectLst/>
                <a:latin typeface="+mn-lt"/>
                <a:ea typeface="+mn-ea"/>
                <a:cs typeface="+mn-cs"/>
              </a:rPr>
              <a:t>". Salvo que </a:t>
            </a:r>
            <a:r>
              <a:rPr lang="es-CO" sz="1200" b="0" i="0" kern="1200" dirty="0" err="1" smtClean="0">
                <a:solidFill>
                  <a:schemeClr val="tx1"/>
                </a:solidFill>
                <a:effectLst/>
                <a:latin typeface="+mn-lt"/>
                <a:ea typeface="+mn-ea"/>
                <a:cs typeface="+mn-cs"/>
              </a:rPr>
              <a:t>identity_insert</a:t>
            </a:r>
            <a:r>
              <a:rPr lang="es-CO" sz="1200" b="0" i="0" kern="1200" dirty="0" smtClean="0">
                <a:solidFill>
                  <a:schemeClr val="tx1"/>
                </a:solidFill>
                <a:effectLst/>
                <a:latin typeface="+mn-lt"/>
                <a:ea typeface="+mn-ea"/>
                <a:cs typeface="+mn-cs"/>
              </a:rPr>
              <a:t> este en </a:t>
            </a:r>
            <a:r>
              <a:rPr lang="es-CO" sz="1200" b="0" i="0" kern="1200" dirty="0" err="1" smtClean="0">
                <a:solidFill>
                  <a:schemeClr val="tx1"/>
                </a:solidFill>
                <a:effectLst/>
                <a:latin typeface="+mn-lt"/>
                <a:ea typeface="+mn-ea"/>
                <a:cs typeface="+mn-cs"/>
              </a:rPr>
              <a:t>on</a:t>
            </a:r>
            <a:r>
              <a:rPr lang="es-CO" sz="1200" b="0" i="0" kern="1200" dirty="0" smtClean="0">
                <a:solidFill>
                  <a:schemeClr val="tx1"/>
                </a:solidFill>
                <a:effectLst/>
                <a:latin typeface="+mn-lt"/>
                <a:ea typeface="+mn-ea"/>
                <a:cs typeface="+mn-cs"/>
              </a:rPr>
              <a:t>.</a:t>
            </a:r>
          </a:p>
          <a:p>
            <a:r>
              <a:rPr lang="es-CO" sz="1200" b="0" i="0" kern="1200" dirty="0" smtClean="0">
                <a:solidFill>
                  <a:schemeClr val="tx1"/>
                </a:solidFill>
                <a:effectLst/>
                <a:latin typeface="+mn-lt"/>
                <a:ea typeface="+mn-ea"/>
                <a:cs typeface="+mn-cs"/>
              </a:rPr>
              <a:t>- se pueden omitir valores para campos declarados "</a:t>
            </a:r>
            <a:r>
              <a:rPr lang="es-CO" sz="1200" b="0" i="0" kern="1200" dirty="0" err="1" smtClean="0">
                <a:solidFill>
                  <a:schemeClr val="tx1"/>
                </a:solidFill>
                <a:effectLst/>
                <a:latin typeface="+mn-lt"/>
                <a:ea typeface="+mn-ea"/>
                <a:cs typeface="+mn-cs"/>
              </a:rPr>
              <a:t>not</a:t>
            </a:r>
            <a:r>
              <a:rPr lang="es-CO" sz="1200" b="0" i="0" kern="1200" dirty="0" smtClean="0">
                <a:solidFill>
                  <a:schemeClr val="tx1"/>
                </a:solidFill>
                <a:effectLst/>
                <a:latin typeface="+mn-lt"/>
                <a:ea typeface="+mn-ea"/>
                <a:cs typeface="+mn-cs"/>
              </a:rPr>
              <a:t> </a:t>
            </a:r>
            <a:r>
              <a:rPr lang="es-CO" sz="1200" b="0" i="0" kern="1200" dirty="0" err="1" smtClean="0">
                <a:solidFill>
                  <a:schemeClr val="tx1"/>
                </a:solidFill>
                <a:effectLst/>
                <a:latin typeface="+mn-lt"/>
                <a:ea typeface="+mn-ea"/>
                <a:cs typeface="+mn-cs"/>
              </a:rPr>
              <a:t>null</a:t>
            </a:r>
            <a:r>
              <a:rPr lang="es-CO" sz="1200" b="0" i="0" kern="1200" dirty="0" smtClean="0">
                <a:solidFill>
                  <a:schemeClr val="tx1"/>
                </a:solidFill>
                <a:effectLst/>
                <a:latin typeface="+mn-lt"/>
                <a:ea typeface="+mn-ea"/>
                <a:cs typeface="+mn-cs"/>
              </a:rPr>
              <a:t>" siempre que tengan definido un valor por defecto con la cláusula "default" (tema que veremos a continuación).</a:t>
            </a:r>
          </a:p>
          <a:p>
            <a:pPr marL="171450" indent="-171450">
              <a:buFontTx/>
              <a:buChar char="-"/>
            </a:pPr>
            <a:endParaRPr lang="es-CO" dirty="0"/>
          </a:p>
        </p:txBody>
      </p:sp>
      <p:sp>
        <p:nvSpPr>
          <p:cNvPr id="4" name="Marcador de número de diapositiva 3"/>
          <p:cNvSpPr>
            <a:spLocks noGrp="1"/>
          </p:cNvSpPr>
          <p:nvPr>
            <p:ph type="sldNum" sz="quarter" idx="10"/>
          </p:nvPr>
        </p:nvSpPr>
        <p:spPr/>
        <p:txBody>
          <a:bodyPr/>
          <a:lstStyle/>
          <a:p>
            <a:fld id="{392B7A38-678F-442A-9883-0D6E011AFA49}" type="slidenum">
              <a:rPr lang="es-CO" smtClean="0"/>
              <a:t>40</a:t>
            </a:fld>
            <a:endParaRPr lang="es-CO"/>
          </a:p>
        </p:txBody>
      </p:sp>
    </p:spTree>
    <p:extLst>
      <p:ext uri="{BB962C8B-B14F-4D97-AF65-F5344CB8AC3E}">
        <p14:creationId xmlns:p14="http://schemas.microsoft.com/office/powerpoint/2010/main" val="21211857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sz="1200" kern="1200" dirty="0" smtClean="0">
                <a:solidFill>
                  <a:schemeClr val="tx1"/>
                </a:solidFill>
                <a:effectLst/>
                <a:latin typeface="+mn-lt"/>
                <a:ea typeface="+mn-ea"/>
                <a:cs typeface="+mn-cs"/>
              </a:rPr>
              <a:t>.</a:t>
            </a:r>
            <a:endParaRPr lang="es-CO" dirty="0"/>
          </a:p>
        </p:txBody>
      </p:sp>
      <p:sp>
        <p:nvSpPr>
          <p:cNvPr id="4" name="Marcador de número de diapositiva 3"/>
          <p:cNvSpPr>
            <a:spLocks noGrp="1"/>
          </p:cNvSpPr>
          <p:nvPr>
            <p:ph type="sldNum" sz="quarter" idx="10"/>
          </p:nvPr>
        </p:nvSpPr>
        <p:spPr/>
        <p:txBody>
          <a:bodyPr/>
          <a:lstStyle/>
          <a:p>
            <a:fld id="{392B7A38-678F-442A-9883-0D6E011AFA49}" type="slidenum">
              <a:rPr lang="es-CO" smtClean="0"/>
              <a:t>5</a:t>
            </a:fld>
            <a:endParaRPr lang="es-CO"/>
          </a:p>
        </p:txBody>
      </p:sp>
    </p:spTree>
    <p:extLst>
      <p:ext uri="{BB962C8B-B14F-4D97-AF65-F5344CB8AC3E}">
        <p14:creationId xmlns:p14="http://schemas.microsoft.com/office/powerpoint/2010/main" val="210782540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indent="0">
              <a:buFontTx/>
              <a:buNone/>
            </a:pPr>
            <a:r>
              <a:rPr lang="es-CO" dirty="0" err="1" smtClean="0"/>
              <a:t>select</a:t>
            </a:r>
            <a:r>
              <a:rPr lang="es-CO" dirty="0" smtClean="0"/>
              <a:t> NOMBRECAMPO1, ..., </a:t>
            </a:r>
            <a:r>
              <a:rPr lang="es-CO" dirty="0" err="1" smtClean="0"/>
              <a:t>NOMBRECAMPOn</a:t>
            </a:r>
            <a:r>
              <a:rPr lang="es-CO" dirty="0" smtClean="0"/>
              <a:t> </a:t>
            </a:r>
            <a:r>
              <a:rPr lang="es-CO" dirty="0" err="1" smtClean="0"/>
              <a:t>from</a:t>
            </a:r>
            <a:r>
              <a:rPr lang="es-CO" dirty="0" smtClean="0"/>
              <a:t> NOMBRETABLA </a:t>
            </a:r>
            <a:r>
              <a:rPr lang="es-CO" dirty="0" err="1" smtClean="0"/>
              <a:t>where</a:t>
            </a:r>
            <a:r>
              <a:rPr lang="es-CO" dirty="0" smtClean="0"/>
              <a:t> CONDICION;</a:t>
            </a:r>
            <a:endParaRPr lang="es-CO" dirty="0"/>
          </a:p>
        </p:txBody>
      </p:sp>
      <p:sp>
        <p:nvSpPr>
          <p:cNvPr id="4" name="Marcador de número de diapositiva 3"/>
          <p:cNvSpPr>
            <a:spLocks noGrp="1"/>
          </p:cNvSpPr>
          <p:nvPr>
            <p:ph type="sldNum" sz="quarter" idx="10"/>
          </p:nvPr>
        </p:nvSpPr>
        <p:spPr/>
        <p:txBody>
          <a:bodyPr/>
          <a:lstStyle/>
          <a:p>
            <a:fld id="{392B7A38-678F-442A-9883-0D6E011AFA49}" type="slidenum">
              <a:rPr lang="es-CO" smtClean="0"/>
              <a:t>41</a:t>
            </a:fld>
            <a:endParaRPr lang="es-CO"/>
          </a:p>
        </p:txBody>
      </p:sp>
    </p:spTree>
    <p:extLst>
      <p:ext uri="{BB962C8B-B14F-4D97-AF65-F5344CB8AC3E}">
        <p14:creationId xmlns:p14="http://schemas.microsoft.com/office/powerpoint/2010/main" val="337943044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sz="1200" b="0" i="0" kern="1200" dirty="0" smtClean="0">
                <a:solidFill>
                  <a:schemeClr val="tx1"/>
                </a:solidFill>
                <a:effectLst/>
                <a:latin typeface="+mn-lt"/>
                <a:ea typeface="+mn-ea"/>
                <a:cs typeface="+mn-cs"/>
              </a:rPr>
              <a:t>SQL Server tiene 4 tipos de operadores: 1) relacionales o de comparación (los vimos), 2) lógicos (lo veremos más adelante, 3) aritméticos y 4) de concatenación.</a:t>
            </a:r>
          </a:p>
          <a:p>
            <a:endParaRPr lang="es-CO" sz="1200" b="0" i="0" kern="1200" dirty="0" smtClean="0">
              <a:solidFill>
                <a:schemeClr val="tx1"/>
              </a:solidFill>
              <a:effectLst/>
              <a:latin typeface="+mn-lt"/>
              <a:ea typeface="+mn-ea"/>
              <a:cs typeface="+mn-cs"/>
            </a:endParaRPr>
          </a:p>
          <a:p>
            <a:r>
              <a:rPr lang="es-CO" sz="1200" b="0" i="0" kern="1200" dirty="0" smtClean="0">
                <a:solidFill>
                  <a:schemeClr val="tx1"/>
                </a:solidFill>
                <a:effectLst/>
                <a:latin typeface="+mn-lt"/>
                <a:ea typeface="+mn-ea"/>
                <a:cs typeface="+mn-cs"/>
              </a:rPr>
              <a:t>Se emplea el operador "</a:t>
            </a:r>
            <a:r>
              <a:rPr lang="es-CO" sz="1200" b="0" i="0" kern="1200" dirty="0" err="1" smtClean="0">
                <a:solidFill>
                  <a:schemeClr val="tx1"/>
                </a:solidFill>
                <a:effectLst/>
                <a:latin typeface="+mn-lt"/>
                <a:ea typeface="+mn-ea"/>
                <a:cs typeface="+mn-cs"/>
              </a:rPr>
              <a:t>is</a:t>
            </a:r>
            <a:r>
              <a:rPr lang="es-CO" sz="1200" b="0" i="0" kern="1200" dirty="0" smtClean="0">
                <a:solidFill>
                  <a:schemeClr val="tx1"/>
                </a:solidFill>
                <a:effectLst/>
                <a:latin typeface="+mn-lt"/>
                <a:ea typeface="+mn-ea"/>
                <a:cs typeface="+mn-cs"/>
              </a:rPr>
              <a:t> </a:t>
            </a:r>
            <a:r>
              <a:rPr lang="es-CO" sz="1200" b="0" i="0" kern="1200" dirty="0" err="1" smtClean="0">
                <a:solidFill>
                  <a:schemeClr val="tx1"/>
                </a:solidFill>
                <a:effectLst/>
                <a:latin typeface="+mn-lt"/>
                <a:ea typeface="+mn-ea"/>
                <a:cs typeface="+mn-cs"/>
              </a:rPr>
              <a:t>null</a:t>
            </a:r>
            <a:r>
              <a:rPr lang="es-CO" sz="1200" b="0" i="0" kern="1200" dirty="0" smtClean="0">
                <a:solidFill>
                  <a:schemeClr val="tx1"/>
                </a:solidFill>
                <a:effectLst/>
                <a:latin typeface="+mn-lt"/>
                <a:ea typeface="+mn-ea"/>
                <a:cs typeface="+mn-cs"/>
              </a:rPr>
              <a:t>" para recuperar los registros en los cuales esté almacenado el valor "</a:t>
            </a:r>
            <a:r>
              <a:rPr lang="es-CO" sz="1200" b="0" i="0" kern="1200" dirty="0" err="1" smtClean="0">
                <a:solidFill>
                  <a:schemeClr val="tx1"/>
                </a:solidFill>
                <a:effectLst/>
                <a:latin typeface="+mn-lt"/>
                <a:ea typeface="+mn-ea"/>
                <a:cs typeface="+mn-cs"/>
              </a:rPr>
              <a:t>null</a:t>
            </a:r>
            <a:r>
              <a:rPr lang="es-CO" sz="1200" b="0" i="0" kern="1200" dirty="0" smtClean="0">
                <a:solidFill>
                  <a:schemeClr val="tx1"/>
                </a:solidFill>
                <a:effectLst/>
                <a:latin typeface="+mn-lt"/>
                <a:ea typeface="+mn-ea"/>
                <a:cs typeface="+mn-cs"/>
              </a:rPr>
              <a:t>" en un campo específico:</a:t>
            </a:r>
          </a:p>
          <a:p>
            <a:r>
              <a:rPr lang="es-CO" dirty="0" err="1" smtClean="0"/>
              <a:t>select</a:t>
            </a:r>
            <a:r>
              <a:rPr lang="es-CO" dirty="0" smtClean="0"/>
              <a:t> *</a:t>
            </a:r>
            <a:r>
              <a:rPr lang="es-CO" dirty="0" err="1" smtClean="0"/>
              <a:t>from</a:t>
            </a:r>
            <a:r>
              <a:rPr lang="es-CO" dirty="0" smtClean="0"/>
              <a:t> libros </a:t>
            </a:r>
            <a:r>
              <a:rPr lang="es-CO" dirty="0" err="1" smtClean="0"/>
              <a:t>where</a:t>
            </a:r>
            <a:r>
              <a:rPr lang="es-CO" dirty="0" smtClean="0"/>
              <a:t> editorial </a:t>
            </a:r>
            <a:r>
              <a:rPr lang="es-CO" dirty="0" err="1" smtClean="0"/>
              <a:t>is</a:t>
            </a:r>
            <a:r>
              <a:rPr lang="es-CO" dirty="0" smtClean="0"/>
              <a:t> </a:t>
            </a:r>
            <a:r>
              <a:rPr lang="es-CO" dirty="0" err="1" smtClean="0"/>
              <a:t>null</a:t>
            </a:r>
            <a:r>
              <a:rPr lang="es-CO" dirty="0" smtClean="0"/>
              <a:t>; </a:t>
            </a:r>
            <a:r>
              <a:rPr lang="es-CO" sz="1200" b="0" i="0" kern="1200" dirty="0" smtClean="0">
                <a:solidFill>
                  <a:schemeClr val="tx1"/>
                </a:solidFill>
                <a:effectLst/>
                <a:latin typeface="+mn-lt"/>
                <a:ea typeface="+mn-ea"/>
                <a:cs typeface="+mn-cs"/>
              </a:rPr>
              <a:t>Para obtener los registros que no contiene "</a:t>
            </a:r>
            <a:r>
              <a:rPr lang="es-CO" sz="1200" b="0" i="0" kern="1200" dirty="0" err="1" smtClean="0">
                <a:solidFill>
                  <a:schemeClr val="tx1"/>
                </a:solidFill>
                <a:effectLst/>
                <a:latin typeface="+mn-lt"/>
                <a:ea typeface="+mn-ea"/>
                <a:cs typeface="+mn-cs"/>
              </a:rPr>
              <a:t>null</a:t>
            </a:r>
            <a:r>
              <a:rPr lang="es-CO" sz="1200" b="0" i="0" kern="1200" dirty="0" smtClean="0">
                <a:solidFill>
                  <a:schemeClr val="tx1"/>
                </a:solidFill>
                <a:effectLst/>
                <a:latin typeface="+mn-lt"/>
                <a:ea typeface="+mn-ea"/>
                <a:cs typeface="+mn-cs"/>
              </a:rPr>
              <a:t>", se puede emplear "</a:t>
            </a:r>
            <a:r>
              <a:rPr lang="es-CO" sz="1200" b="0" i="0" kern="1200" dirty="0" err="1" smtClean="0">
                <a:solidFill>
                  <a:schemeClr val="tx1"/>
                </a:solidFill>
                <a:effectLst/>
                <a:latin typeface="+mn-lt"/>
                <a:ea typeface="+mn-ea"/>
                <a:cs typeface="+mn-cs"/>
              </a:rPr>
              <a:t>is</a:t>
            </a:r>
            <a:r>
              <a:rPr lang="es-CO" sz="1200" b="0" i="0" kern="1200" dirty="0" smtClean="0">
                <a:solidFill>
                  <a:schemeClr val="tx1"/>
                </a:solidFill>
                <a:effectLst/>
                <a:latin typeface="+mn-lt"/>
                <a:ea typeface="+mn-ea"/>
                <a:cs typeface="+mn-cs"/>
              </a:rPr>
              <a:t> </a:t>
            </a:r>
            <a:r>
              <a:rPr lang="es-CO" sz="1200" b="0" i="0" kern="1200" dirty="0" err="1" smtClean="0">
                <a:solidFill>
                  <a:schemeClr val="tx1"/>
                </a:solidFill>
                <a:effectLst/>
                <a:latin typeface="+mn-lt"/>
                <a:ea typeface="+mn-ea"/>
                <a:cs typeface="+mn-cs"/>
              </a:rPr>
              <a:t>not</a:t>
            </a:r>
            <a:r>
              <a:rPr lang="es-CO" sz="1200" b="0" i="0" kern="1200" dirty="0" smtClean="0">
                <a:solidFill>
                  <a:schemeClr val="tx1"/>
                </a:solidFill>
                <a:effectLst/>
                <a:latin typeface="+mn-lt"/>
                <a:ea typeface="+mn-ea"/>
                <a:cs typeface="+mn-cs"/>
              </a:rPr>
              <a:t> </a:t>
            </a:r>
            <a:r>
              <a:rPr lang="es-CO" sz="1200" b="0" i="0" kern="1200" dirty="0" err="1" smtClean="0">
                <a:solidFill>
                  <a:schemeClr val="tx1"/>
                </a:solidFill>
                <a:effectLst/>
                <a:latin typeface="+mn-lt"/>
                <a:ea typeface="+mn-ea"/>
                <a:cs typeface="+mn-cs"/>
              </a:rPr>
              <a:t>null</a:t>
            </a:r>
            <a:r>
              <a:rPr lang="es-CO" sz="1200" b="0" i="0" kern="1200" dirty="0" smtClean="0">
                <a:solidFill>
                  <a:schemeClr val="tx1"/>
                </a:solidFill>
                <a:effectLst/>
                <a:latin typeface="+mn-lt"/>
                <a:ea typeface="+mn-ea"/>
                <a:cs typeface="+mn-cs"/>
              </a:rPr>
              <a:t>", esto mostrará los registros con valores conocidos.</a:t>
            </a:r>
          </a:p>
          <a:p>
            <a:r>
              <a:rPr lang="es-CO" sz="1200" b="0" i="0" kern="1200" dirty="0" smtClean="0">
                <a:solidFill>
                  <a:schemeClr val="tx1"/>
                </a:solidFill>
                <a:effectLst/>
                <a:latin typeface="+mn-lt"/>
                <a:ea typeface="+mn-ea"/>
                <a:cs typeface="+mn-cs"/>
              </a:rPr>
              <a:t>Siempre que sea posible, emplee condiciones de búsqueda positivas ("</a:t>
            </a:r>
            <a:r>
              <a:rPr lang="es-CO" sz="1200" b="0" i="0" kern="1200" dirty="0" err="1" smtClean="0">
                <a:solidFill>
                  <a:schemeClr val="tx1"/>
                </a:solidFill>
                <a:effectLst/>
                <a:latin typeface="+mn-lt"/>
                <a:ea typeface="+mn-ea"/>
                <a:cs typeface="+mn-cs"/>
              </a:rPr>
              <a:t>is</a:t>
            </a:r>
            <a:r>
              <a:rPr lang="es-CO" sz="1200" b="0" i="0" kern="1200" dirty="0" smtClean="0">
                <a:solidFill>
                  <a:schemeClr val="tx1"/>
                </a:solidFill>
                <a:effectLst/>
                <a:latin typeface="+mn-lt"/>
                <a:ea typeface="+mn-ea"/>
                <a:cs typeface="+mn-cs"/>
              </a:rPr>
              <a:t> </a:t>
            </a:r>
            <a:r>
              <a:rPr lang="es-CO" sz="1200" b="0" i="0" kern="1200" dirty="0" err="1" smtClean="0">
                <a:solidFill>
                  <a:schemeClr val="tx1"/>
                </a:solidFill>
                <a:effectLst/>
                <a:latin typeface="+mn-lt"/>
                <a:ea typeface="+mn-ea"/>
                <a:cs typeface="+mn-cs"/>
              </a:rPr>
              <a:t>null</a:t>
            </a:r>
            <a:r>
              <a:rPr lang="es-CO" sz="1200" b="0" i="0" kern="1200" dirty="0" smtClean="0">
                <a:solidFill>
                  <a:schemeClr val="tx1"/>
                </a:solidFill>
                <a:effectLst/>
                <a:latin typeface="+mn-lt"/>
                <a:ea typeface="+mn-ea"/>
                <a:cs typeface="+mn-cs"/>
              </a:rPr>
              <a:t>"), evite las negativas ("</a:t>
            </a:r>
            <a:r>
              <a:rPr lang="es-CO" sz="1200" b="0" i="0" kern="1200" dirty="0" err="1" smtClean="0">
                <a:solidFill>
                  <a:schemeClr val="tx1"/>
                </a:solidFill>
                <a:effectLst/>
                <a:latin typeface="+mn-lt"/>
                <a:ea typeface="+mn-ea"/>
                <a:cs typeface="+mn-cs"/>
              </a:rPr>
              <a:t>is</a:t>
            </a:r>
            <a:r>
              <a:rPr lang="es-CO" sz="1200" b="0" i="0" kern="1200" dirty="0" smtClean="0">
                <a:solidFill>
                  <a:schemeClr val="tx1"/>
                </a:solidFill>
                <a:effectLst/>
                <a:latin typeface="+mn-lt"/>
                <a:ea typeface="+mn-ea"/>
                <a:cs typeface="+mn-cs"/>
              </a:rPr>
              <a:t> </a:t>
            </a:r>
            <a:r>
              <a:rPr lang="es-CO" sz="1200" b="0" i="0" kern="1200" dirty="0" err="1" smtClean="0">
                <a:solidFill>
                  <a:schemeClr val="tx1"/>
                </a:solidFill>
                <a:effectLst/>
                <a:latin typeface="+mn-lt"/>
                <a:ea typeface="+mn-ea"/>
                <a:cs typeface="+mn-cs"/>
              </a:rPr>
              <a:t>not</a:t>
            </a:r>
            <a:r>
              <a:rPr lang="es-CO" sz="1200" b="0" i="0" kern="1200" dirty="0" smtClean="0">
                <a:solidFill>
                  <a:schemeClr val="tx1"/>
                </a:solidFill>
                <a:effectLst/>
                <a:latin typeface="+mn-lt"/>
                <a:ea typeface="+mn-ea"/>
                <a:cs typeface="+mn-cs"/>
              </a:rPr>
              <a:t> </a:t>
            </a:r>
            <a:r>
              <a:rPr lang="es-CO" sz="1200" b="0" i="0" kern="1200" dirty="0" err="1" smtClean="0">
                <a:solidFill>
                  <a:schemeClr val="tx1"/>
                </a:solidFill>
                <a:effectLst/>
                <a:latin typeface="+mn-lt"/>
                <a:ea typeface="+mn-ea"/>
                <a:cs typeface="+mn-cs"/>
              </a:rPr>
              <a:t>null</a:t>
            </a:r>
            <a:r>
              <a:rPr lang="es-CO" sz="1200" b="0" i="0" kern="1200" dirty="0" smtClean="0">
                <a:solidFill>
                  <a:schemeClr val="tx1"/>
                </a:solidFill>
                <a:effectLst/>
                <a:latin typeface="+mn-lt"/>
                <a:ea typeface="+mn-ea"/>
                <a:cs typeface="+mn-cs"/>
              </a:rPr>
              <a:t>") porque con ellas se evalúan todos los registros y esto hace más lenta la recuperación de los datos.</a:t>
            </a:r>
          </a:p>
          <a:p>
            <a:endParaRPr lang="es-CO" sz="1200" b="0" i="0" kern="1200" dirty="0" smtClean="0">
              <a:solidFill>
                <a:schemeClr val="tx1"/>
              </a:solidFill>
              <a:effectLst/>
              <a:latin typeface="+mn-lt"/>
              <a:ea typeface="+mn-ea"/>
              <a:cs typeface="+mn-cs"/>
            </a:endParaRPr>
          </a:p>
          <a:p>
            <a:r>
              <a:rPr lang="es-CO" sz="1200" b="0" i="0" kern="1200" dirty="0" smtClean="0">
                <a:solidFill>
                  <a:schemeClr val="tx1"/>
                </a:solidFill>
                <a:effectLst/>
                <a:latin typeface="+mn-lt"/>
                <a:ea typeface="+mn-ea"/>
                <a:cs typeface="+mn-cs"/>
              </a:rPr>
              <a:t>"</a:t>
            </a:r>
            <a:r>
              <a:rPr lang="es-CO" sz="1200" b="0" i="0" kern="1200" dirty="0" err="1" smtClean="0">
                <a:solidFill>
                  <a:schemeClr val="tx1"/>
                </a:solidFill>
                <a:effectLst/>
                <a:latin typeface="+mn-lt"/>
                <a:ea typeface="+mn-ea"/>
                <a:cs typeface="+mn-cs"/>
              </a:rPr>
              <a:t>between</a:t>
            </a:r>
            <a:r>
              <a:rPr lang="es-CO" sz="1200" b="0" i="0" kern="1200" dirty="0" smtClean="0">
                <a:solidFill>
                  <a:schemeClr val="tx1"/>
                </a:solidFill>
                <a:effectLst/>
                <a:latin typeface="+mn-lt"/>
                <a:ea typeface="+mn-ea"/>
                <a:cs typeface="+mn-cs"/>
              </a:rPr>
              <a:t>" significa "entre". Trabaja con intervalo de valores.</a:t>
            </a:r>
            <a:br>
              <a:rPr lang="es-CO" sz="1200" b="0" i="0" kern="1200" dirty="0" smtClean="0">
                <a:solidFill>
                  <a:schemeClr val="tx1"/>
                </a:solidFill>
                <a:effectLst/>
                <a:latin typeface="+mn-lt"/>
                <a:ea typeface="+mn-ea"/>
                <a:cs typeface="+mn-cs"/>
              </a:rPr>
            </a:br>
            <a:r>
              <a:rPr lang="es-CO" sz="1200" b="0" i="0" kern="1200" dirty="0" smtClean="0">
                <a:solidFill>
                  <a:schemeClr val="tx1"/>
                </a:solidFill>
                <a:effectLst/>
                <a:latin typeface="+mn-lt"/>
                <a:ea typeface="+mn-ea"/>
                <a:cs typeface="+mn-cs"/>
              </a:rPr>
              <a:t>Este operador se puede emplear con tipos de datos numéricos y </a:t>
            </a:r>
            <a:r>
              <a:rPr lang="es-CO" sz="1200" b="0" i="0" kern="1200" dirty="0" err="1" smtClean="0">
                <a:solidFill>
                  <a:schemeClr val="tx1"/>
                </a:solidFill>
                <a:effectLst/>
                <a:latin typeface="+mn-lt"/>
                <a:ea typeface="+mn-ea"/>
                <a:cs typeface="+mn-cs"/>
              </a:rPr>
              <a:t>money</a:t>
            </a:r>
            <a:r>
              <a:rPr lang="es-CO" sz="1200" b="0" i="0" kern="1200" dirty="0" smtClean="0">
                <a:solidFill>
                  <a:schemeClr val="tx1"/>
                </a:solidFill>
                <a:effectLst/>
                <a:latin typeface="+mn-lt"/>
                <a:ea typeface="+mn-ea"/>
                <a:cs typeface="+mn-cs"/>
              </a:rPr>
              <a:t> (en tales casos incluyen los valores mínimo y máximo) y tipos de datos fecha y hora (incluye sólo el valor mínimo).</a:t>
            </a:r>
          </a:p>
          <a:p>
            <a:r>
              <a:rPr lang="es-CO" sz="1200" b="0" i="0" kern="1200" dirty="0" smtClean="0">
                <a:solidFill>
                  <a:schemeClr val="tx1"/>
                </a:solidFill>
                <a:effectLst/>
                <a:latin typeface="+mn-lt"/>
                <a:ea typeface="+mn-ea"/>
                <a:cs typeface="+mn-cs"/>
              </a:rPr>
              <a:t>No tiene en cuenta los valores "</a:t>
            </a:r>
            <a:r>
              <a:rPr lang="es-CO" sz="1200" b="0" i="0" kern="1200" dirty="0" err="1" smtClean="0">
                <a:solidFill>
                  <a:schemeClr val="tx1"/>
                </a:solidFill>
                <a:effectLst/>
                <a:latin typeface="+mn-lt"/>
                <a:ea typeface="+mn-ea"/>
                <a:cs typeface="+mn-cs"/>
              </a:rPr>
              <a:t>null</a:t>
            </a:r>
            <a:r>
              <a:rPr lang="es-CO" sz="1200" b="0" i="0" kern="1200" dirty="0" smtClean="0">
                <a:solidFill>
                  <a:schemeClr val="tx1"/>
                </a:solidFill>
                <a:effectLst/>
                <a:latin typeface="+mn-lt"/>
                <a:ea typeface="+mn-ea"/>
                <a:cs typeface="+mn-cs"/>
              </a:rPr>
              <a:t>".</a:t>
            </a:r>
          </a:p>
          <a:p>
            <a:r>
              <a:rPr lang="es-CO" sz="1200" b="0" i="0" kern="1200" dirty="0" smtClean="0">
                <a:solidFill>
                  <a:schemeClr val="tx1"/>
                </a:solidFill>
                <a:effectLst/>
                <a:latin typeface="+mn-lt"/>
                <a:ea typeface="+mn-ea"/>
                <a:cs typeface="+mn-cs"/>
              </a:rPr>
              <a:t>Si agregamos el operador "</a:t>
            </a:r>
            <a:r>
              <a:rPr lang="es-CO" sz="1200" b="0" i="0" kern="1200" dirty="0" err="1" smtClean="0">
                <a:solidFill>
                  <a:schemeClr val="tx1"/>
                </a:solidFill>
                <a:effectLst/>
                <a:latin typeface="+mn-lt"/>
                <a:ea typeface="+mn-ea"/>
                <a:cs typeface="+mn-cs"/>
              </a:rPr>
              <a:t>not</a:t>
            </a:r>
            <a:r>
              <a:rPr lang="es-CO" sz="1200" b="0" i="0" kern="1200" dirty="0" smtClean="0">
                <a:solidFill>
                  <a:schemeClr val="tx1"/>
                </a:solidFill>
                <a:effectLst/>
                <a:latin typeface="+mn-lt"/>
                <a:ea typeface="+mn-ea"/>
                <a:cs typeface="+mn-cs"/>
              </a:rPr>
              <a:t>" antes de "</a:t>
            </a:r>
            <a:r>
              <a:rPr lang="es-CO" sz="1200" b="0" i="0" kern="1200" dirty="0" err="1" smtClean="0">
                <a:solidFill>
                  <a:schemeClr val="tx1"/>
                </a:solidFill>
                <a:effectLst/>
                <a:latin typeface="+mn-lt"/>
                <a:ea typeface="+mn-ea"/>
                <a:cs typeface="+mn-cs"/>
              </a:rPr>
              <a:t>between</a:t>
            </a:r>
            <a:r>
              <a:rPr lang="es-CO" sz="1200" b="0" i="0" kern="1200" dirty="0" smtClean="0">
                <a:solidFill>
                  <a:schemeClr val="tx1"/>
                </a:solidFill>
                <a:effectLst/>
                <a:latin typeface="+mn-lt"/>
                <a:ea typeface="+mn-ea"/>
                <a:cs typeface="+mn-cs"/>
              </a:rPr>
              <a:t>" el resultado se invierte, es decir, se recuperan los registros que están fuera del intervalo especificado</a:t>
            </a:r>
          </a:p>
          <a:p>
            <a:r>
              <a:rPr lang="es-CO" sz="1200" b="0" i="0" kern="1200" dirty="0" smtClean="0">
                <a:solidFill>
                  <a:schemeClr val="tx1"/>
                </a:solidFill>
                <a:effectLst/>
                <a:latin typeface="+mn-lt"/>
                <a:ea typeface="+mn-ea"/>
                <a:cs typeface="+mn-cs"/>
              </a:rPr>
              <a:t>Siempre que sea posible, emplee condiciones de búsqueda positivas ("</a:t>
            </a:r>
            <a:r>
              <a:rPr lang="es-CO" sz="1200" b="0" i="0" kern="1200" dirty="0" err="1" smtClean="0">
                <a:solidFill>
                  <a:schemeClr val="tx1"/>
                </a:solidFill>
                <a:effectLst/>
                <a:latin typeface="+mn-lt"/>
                <a:ea typeface="+mn-ea"/>
                <a:cs typeface="+mn-cs"/>
              </a:rPr>
              <a:t>between</a:t>
            </a:r>
            <a:r>
              <a:rPr lang="es-CO" sz="1200" b="0" i="0" kern="1200" dirty="0" smtClean="0">
                <a:solidFill>
                  <a:schemeClr val="tx1"/>
                </a:solidFill>
                <a:effectLst/>
                <a:latin typeface="+mn-lt"/>
                <a:ea typeface="+mn-ea"/>
                <a:cs typeface="+mn-cs"/>
              </a:rPr>
              <a:t>"), evite las negativas ("</a:t>
            </a:r>
            <a:r>
              <a:rPr lang="es-CO" sz="1200" b="0" i="0" kern="1200" dirty="0" err="1" smtClean="0">
                <a:solidFill>
                  <a:schemeClr val="tx1"/>
                </a:solidFill>
                <a:effectLst/>
                <a:latin typeface="+mn-lt"/>
                <a:ea typeface="+mn-ea"/>
                <a:cs typeface="+mn-cs"/>
              </a:rPr>
              <a:t>not</a:t>
            </a:r>
            <a:r>
              <a:rPr lang="es-CO" sz="1200" b="0" i="0" kern="1200" dirty="0" smtClean="0">
                <a:solidFill>
                  <a:schemeClr val="tx1"/>
                </a:solidFill>
                <a:effectLst/>
                <a:latin typeface="+mn-lt"/>
                <a:ea typeface="+mn-ea"/>
                <a:cs typeface="+mn-cs"/>
              </a:rPr>
              <a:t> </a:t>
            </a:r>
            <a:r>
              <a:rPr lang="es-CO" sz="1200" b="0" i="0" kern="1200" dirty="0" err="1" smtClean="0">
                <a:solidFill>
                  <a:schemeClr val="tx1"/>
                </a:solidFill>
                <a:effectLst/>
                <a:latin typeface="+mn-lt"/>
                <a:ea typeface="+mn-ea"/>
                <a:cs typeface="+mn-cs"/>
              </a:rPr>
              <a:t>between</a:t>
            </a:r>
            <a:r>
              <a:rPr lang="es-CO" sz="1200" b="0" i="0" kern="1200" dirty="0" smtClean="0">
                <a:solidFill>
                  <a:schemeClr val="tx1"/>
                </a:solidFill>
                <a:effectLst/>
                <a:latin typeface="+mn-lt"/>
                <a:ea typeface="+mn-ea"/>
                <a:cs typeface="+mn-cs"/>
              </a:rPr>
              <a:t>") porque hace más lenta la recuperación de los datos.</a:t>
            </a:r>
          </a:p>
          <a:p>
            <a:r>
              <a:rPr lang="es-CO" sz="1200" b="0" i="0" kern="1200" dirty="0" smtClean="0">
                <a:solidFill>
                  <a:schemeClr val="tx1"/>
                </a:solidFill>
                <a:effectLst/>
                <a:latin typeface="+mn-lt"/>
                <a:ea typeface="+mn-ea"/>
                <a:cs typeface="+mn-cs"/>
              </a:rPr>
              <a:t>Entonces, se puede usar el operador "</a:t>
            </a:r>
            <a:r>
              <a:rPr lang="es-CO" sz="1200" b="0" i="0" kern="1200" dirty="0" err="1" smtClean="0">
                <a:solidFill>
                  <a:schemeClr val="tx1"/>
                </a:solidFill>
                <a:effectLst/>
                <a:latin typeface="+mn-lt"/>
                <a:ea typeface="+mn-ea"/>
                <a:cs typeface="+mn-cs"/>
              </a:rPr>
              <a:t>between</a:t>
            </a:r>
            <a:r>
              <a:rPr lang="es-CO" sz="1200" b="0" i="0" kern="1200" dirty="0" smtClean="0">
                <a:solidFill>
                  <a:schemeClr val="tx1"/>
                </a:solidFill>
                <a:effectLst/>
                <a:latin typeface="+mn-lt"/>
                <a:ea typeface="+mn-ea"/>
                <a:cs typeface="+mn-cs"/>
              </a:rPr>
              <a:t>" para reducir las condiciones "</a:t>
            </a:r>
            <a:r>
              <a:rPr lang="es-CO" sz="1200" b="0" i="0" kern="1200" dirty="0" err="1" smtClean="0">
                <a:solidFill>
                  <a:schemeClr val="tx1"/>
                </a:solidFill>
                <a:effectLst/>
                <a:latin typeface="+mn-lt"/>
                <a:ea typeface="+mn-ea"/>
                <a:cs typeface="+mn-cs"/>
              </a:rPr>
              <a:t>where</a:t>
            </a:r>
            <a:r>
              <a:rPr lang="es-CO" sz="1200" b="0" i="0" kern="1200" dirty="0" smtClean="0">
                <a:solidFill>
                  <a:schemeClr val="tx1"/>
                </a:solidFill>
                <a:effectLst/>
                <a:latin typeface="+mn-lt"/>
                <a:ea typeface="+mn-ea"/>
                <a:cs typeface="+mn-cs"/>
              </a:rPr>
              <a:t>".</a:t>
            </a:r>
          </a:p>
          <a:p>
            <a:endParaRPr lang="es-CO" sz="1200" b="0" i="0" kern="1200" dirty="0" smtClean="0">
              <a:solidFill>
                <a:schemeClr val="tx1"/>
              </a:solidFill>
              <a:effectLst/>
              <a:latin typeface="+mn-lt"/>
              <a:ea typeface="+mn-ea"/>
              <a:cs typeface="+mn-cs"/>
            </a:endParaRPr>
          </a:p>
          <a:p>
            <a:r>
              <a:rPr lang="es-CO" dirty="0" smtClean="0"/>
              <a:t/>
            </a:r>
            <a:br>
              <a:rPr lang="es-CO" dirty="0" smtClean="0"/>
            </a:br>
            <a:r>
              <a:rPr lang="es-CO" sz="1200" b="0" i="0" kern="1200" dirty="0" smtClean="0">
                <a:solidFill>
                  <a:schemeClr val="tx1"/>
                </a:solidFill>
                <a:effectLst/>
                <a:latin typeface="+mn-lt"/>
                <a:ea typeface="+mn-ea"/>
                <a:cs typeface="+mn-cs"/>
              </a:rPr>
              <a:t>Se utiliza "in" para averiguar si el valor de un campo está incluido en una lista de valores especificada.</a:t>
            </a:r>
          </a:p>
          <a:p>
            <a:r>
              <a:rPr lang="es-CO" sz="1200" b="0" i="0" kern="1200" dirty="0" smtClean="0">
                <a:solidFill>
                  <a:schemeClr val="tx1"/>
                </a:solidFill>
                <a:effectLst/>
                <a:latin typeface="+mn-lt"/>
                <a:ea typeface="+mn-ea"/>
                <a:cs typeface="+mn-cs"/>
              </a:rPr>
              <a:t>Empleando "in" averiguamos si el valor del campo está incluido en la lista de valores especificada; con "</a:t>
            </a:r>
            <a:r>
              <a:rPr lang="es-CO" sz="1200" b="0" i="0" kern="1200" dirty="0" err="1" smtClean="0">
                <a:solidFill>
                  <a:schemeClr val="tx1"/>
                </a:solidFill>
                <a:effectLst/>
                <a:latin typeface="+mn-lt"/>
                <a:ea typeface="+mn-ea"/>
                <a:cs typeface="+mn-cs"/>
              </a:rPr>
              <a:t>not</a:t>
            </a:r>
            <a:r>
              <a:rPr lang="es-CO" sz="1200" b="0" i="0" kern="1200" dirty="0" smtClean="0">
                <a:solidFill>
                  <a:schemeClr val="tx1"/>
                </a:solidFill>
                <a:effectLst/>
                <a:latin typeface="+mn-lt"/>
                <a:ea typeface="+mn-ea"/>
                <a:cs typeface="+mn-cs"/>
              </a:rPr>
              <a:t>" antecediendo la condición, invertimos el resultado, es decir, recuperamos los valores que no se encuentran (coindicen) con la lista de valores.</a:t>
            </a:r>
          </a:p>
          <a:p>
            <a:r>
              <a:rPr lang="es-CO" sz="1200" b="0" i="0" kern="1200" dirty="0" smtClean="0">
                <a:solidFill>
                  <a:schemeClr val="tx1"/>
                </a:solidFill>
                <a:effectLst/>
                <a:latin typeface="+mn-lt"/>
                <a:ea typeface="+mn-ea"/>
                <a:cs typeface="+mn-cs"/>
              </a:rPr>
              <a:t>Los valores "</a:t>
            </a:r>
            <a:r>
              <a:rPr lang="es-CO" sz="1200" b="0" i="0" kern="1200" dirty="0" err="1" smtClean="0">
                <a:solidFill>
                  <a:schemeClr val="tx1"/>
                </a:solidFill>
                <a:effectLst/>
                <a:latin typeface="+mn-lt"/>
                <a:ea typeface="+mn-ea"/>
                <a:cs typeface="+mn-cs"/>
              </a:rPr>
              <a:t>null</a:t>
            </a:r>
            <a:r>
              <a:rPr lang="es-CO" sz="1200" b="0" i="0" kern="1200" dirty="0" smtClean="0">
                <a:solidFill>
                  <a:schemeClr val="tx1"/>
                </a:solidFill>
                <a:effectLst/>
                <a:latin typeface="+mn-lt"/>
                <a:ea typeface="+mn-ea"/>
                <a:cs typeface="+mn-cs"/>
              </a:rPr>
              <a:t>" no se consideran.</a:t>
            </a:r>
          </a:p>
          <a:p>
            <a:r>
              <a:rPr lang="es-CO" sz="1200" b="0" i="0" kern="1200" dirty="0" smtClean="0">
                <a:solidFill>
                  <a:schemeClr val="tx1"/>
                </a:solidFill>
                <a:effectLst/>
                <a:latin typeface="+mn-lt"/>
                <a:ea typeface="+mn-ea"/>
                <a:cs typeface="+mn-cs"/>
              </a:rPr>
              <a:t>Recuerde: siempre que sea posible, emplee condiciones de búsqueda positivas ("in"), evite las negativas ("</a:t>
            </a:r>
            <a:r>
              <a:rPr lang="es-CO" sz="1200" b="0" i="0" kern="1200" dirty="0" err="1" smtClean="0">
                <a:solidFill>
                  <a:schemeClr val="tx1"/>
                </a:solidFill>
                <a:effectLst/>
                <a:latin typeface="+mn-lt"/>
                <a:ea typeface="+mn-ea"/>
                <a:cs typeface="+mn-cs"/>
              </a:rPr>
              <a:t>not</a:t>
            </a:r>
            <a:r>
              <a:rPr lang="es-CO" sz="1200" b="0" i="0" kern="1200" dirty="0" smtClean="0">
                <a:solidFill>
                  <a:schemeClr val="tx1"/>
                </a:solidFill>
                <a:effectLst/>
                <a:latin typeface="+mn-lt"/>
                <a:ea typeface="+mn-ea"/>
                <a:cs typeface="+mn-cs"/>
              </a:rPr>
              <a:t> in") porque con ellas se </a:t>
            </a:r>
            <a:r>
              <a:rPr lang="es-CO" sz="1200" b="0" i="0" kern="1200" dirty="0" err="1" smtClean="0">
                <a:solidFill>
                  <a:schemeClr val="tx1"/>
                </a:solidFill>
                <a:effectLst/>
                <a:latin typeface="+mn-lt"/>
                <a:ea typeface="+mn-ea"/>
                <a:cs typeface="+mn-cs"/>
              </a:rPr>
              <a:t>evalún</a:t>
            </a:r>
            <a:r>
              <a:rPr lang="es-CO" sz="1200" b="0" i="0" kern="1200" dirty="0" smtClean="0">
                <a:solidFill>
                  <a:schemeClr val="tx1"/>
                </a:solidFill>
                <a:effectLst/>
                <a:latin typeface="+mn-lt"/>
                <a:ea typeface="+mn-ea"/>
                <a:cs typeface="+mn-cs"/>
              </a:rPr>
              <a:t> todos los registros y esto hace más lenta la recuperación de los datos.</a:t>
            </a:r>
          </a:p>
          <a:p>
            <a:endParaRPr lang="es-CO"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392B7A38-678F-442A-9883-0D6E011AFA49}" type="slidenum">
              <a:rPr lang="es-CO" smtClean="0"/>
              <a:t>42</a:t>
            </a:fld>
            <a:endParaRPr lang="es-CO"/>
          </a:p>
        </p:txBody>
      </p:sp>
    </p:spTree>
    <p:extLst>
      <p:ext uri="{BB962C8B-B14F-4D97-AF65-F5344CB8AC3E}">
        <p14:creationId xmlns:p14="http://schemas.microsoft.com/office/powerpoint/2010/main" val="122502380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sz="1200" b="0" i="0" kern="1200" dirty="0" smtClean="0">
                <a:solidFill>
                  <a:schemeClr val="tx1"/>
                </a:solidFill>
                <a:effectLst/>
                <a:latin typeface="+mn-lt"/>
                <a:ea typeface="+mn-ea"/>
                <a:cs typeface="+mn-cs"/>
              </a:rPr>
              <a:t>Los paréntesis se usan para encerrar condiciones, para que se evalúen como una sola expresión. </a:t>
            </a:r>
            <a:r>
              <a:rPr lang="es-CO" dirty="0" smtClean="0"/>
              <a:t/>
            </a:r>
            <a:br>
              <a:rPr lang="es-CO" dirty="0" smtClean="0"/>
            </a:br>
            <a:r>
              <a:rPr lang="es-CO" sz="1200" b="0" i="0" kern="1200" dirty="0" smtClean="0">
                <a:solidFill>
                  <a:schemeClr val="tx1"/>
                </a:solidFill>
                <a:effectLst/>
                <a:latin typeface="+mn-lt"/>
                <a:ea typeface="+mn-ea"/>
                <a:cs typeface="+mn-cs"/>
              </a:rPr>
              <a:t>Cuando explicitamos varias condiciones con diferentes operadores lógicos (combinamos "and", "</a:t>
            </a:r>
            <a:r>
              <a:rPr lang="es-CO" sz="1200" b="0" i="0" kern="1200" dirty="0" err="1" smtClean="0">
                <a:solidFill>
                  <a:schemeClr val="tx1"/>
                </a:solidFill>
                <a:effectLst/>
                <a:latin typeface="+mn-lt"/>
                <a:ea typeface="+mn-ea"/>
                <a:cs typeface="+mn-cs"/>
              </a:rPr>
              <a:t>or</a:t>
            </a:r>
            <a:r>
              <a:rPr lang="es-CO" sz="1200" b="0" i="0" kern="1200" dirty="0" smtClean="0">
                <a:solidFill>
                  <a:schemeClr val="tx1"/>
                </a:solidFill>
                <a:effectLst/>
                <a:latin typeface="+mn-lt"/>
                <a:ea typeface="+mn-ea"/>
                <a:cs typeface="+mn-cs"/>
              </a:rPr>
              <a:t>") permite establecer el orden de prioridad de la evaluación; además permite diferenciar las expresiones más claramente.</a:t>
            </a:r>
          </a:p>
          <a:p>
            <a:endParaRPr lang="es-CO" sz="1200" b="0" i="0" kern="1200" dirty="0" smtClean="0">
              <a:solidFill>
                <a:schemeClr val="tx1"/>
              </a:solidFill>
              <a:effectLst/>
              <a:latin typeface="+mn-lt"/>
              <a:ea typeface="+mn-ea"/>
              <a:cs typeface="+mn-cs"/>
            </a:endParaRPr>
          </a:p>
          <a:p>
            <a:r>
              <a:rPr lang="en-US" dirty="0" smtClean="0"/>
              <a:t>select*from </a:t>
            </a:r>
            <a:r>
              <a:rPr lang="en-US" dirty="0" err="1" smtClean="0"/>
              <a:t>libros</a:t>
            </a:r>
            <a:r>
              <a:rPr lang="en-US" dirty="0" smtClean="0"/>
              <a:t> where (</a:t>
            </a:r>
            <a:r>
              <a:rPr lang="en-US" dirty="0" err="1" smtClean="0"/>
              <a:t>autor</a:t>
            </a:r>
            <a:r>
              <a:rPr lang="en-US" dirty="0" smtClean="0"/>
              <a:t>='Borges') or (editorial='</a:t>
            </a:r>
            <a:r>
              <a:rPr lang="en-US" dirty="0" err="1" smtClean="0"/>
              <a:t>Paidos</a:t>
            </a:r>
            <a:r>
              <a:rPr lang="en-US" dirty="0" smtClean="0"/>
              <a:t>' and </a:t>
            </a:r>
            <a:r>
              <a:rPr lang="en-US" dirty="0" err="1" smtClean="0"/>
              <a:t>precio</a:t>
            </a:r>
            <a:r>
              <a:rPr lang="en-US" dirty="0" smtClean="0"/>
              <a:t>&lt;20); select *from </a:t>
            </a:r>
            <a:r>
              <a:rPr lang="en-US" dirty="0" err="1" smtClean="0"/>
              <a:t>libros</a:t>
            </a:r>
            <a:r>
              <a:rPr lang="en-US" dirty="0" smtClean="0"/>
              <a:t> where (</a:t>
            </a:r>
            <a:r>
              <a:rPr lang="en-US" dirty="0" err="1" smtClean="0"/>
              <a:t>autor</a:t>
            </a:r>
            <a:r>
              <a:rPr lang="en-US" dirty="0" smtClean="0"/>
              <a:t>='Borges' or editorial='</a:t>
            </a:r>
            <a:r>
              <a:rPr lang="en-US" dirty="0" err="1" smtClean="0"/>
              <a:t>Paidos</a:t>
            </a:r>
            <a:r>
              <a:rPr lang="en-US" dirty="0" smtClean="0"/>
              <a:t>') and (</a:t>
            </a:r>
            <a:r>
              <a:rPr lang="en-US" dirty="0" err="1" smtClean="0"/>
              <a:t>precio</a:t>
            </a:r>
            <a:r>
              <a:rPr lang="en-US" dirty="0" smtClean="0"/>
              <a:t>&lt;20);</a:t>
            </a:r>
          </a:p>
          <a:p>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es-CO" sz="1200" b="0" i="0" kern="1200" dirty="0" smtClean="0">
                <a:solidFill>
                  <a:schemeClr val="tx1"/>
                </a:solidFill>
                <a:effectLst/>
                <a:latin typeface="+mn-lt"/>
                <a:ea typeface="+mn-ea"/>
                <a:cs typeface="+mn-cs"/>
              </a:rPr>
              <a:t>El orden de prioridad de los operadores lógicos es el siguiente: "</a:t>
            </a:r>
            <a:r>
              <a:rPr lang="es-CO" sz="1200" b="0" i="0" kern="1200" dirty="0" err="1" smtClean="0">
                <a:solidFill>
                  <a:schemeClr val="tx1"/>
                </a:solidFill>
                <a:effectLst/>
                <a:latin typeface="+mn-lt"/>
                <a:ea typeface="+mn-ea"/>
                <a:cs typeface="+mn-cs"/>
              </a:rPr>
              <a:t>not</a:t>
            </a:r>
            <a:r>
              <a:rPr lang="es-CO" sz="1200" b="0" i="0" kern="1200" dirty="0" smtClean="0">
                <a:solidFill>
                  <a:schemeClr val="tx1"/>
                </a:solidFill>
                <a:effectLst/>
                <a:latin typeface="+mn-lt"/>
                <a:ea typeface="+mn-ea"/>
                <a:cs typeface="+mn-cs"/>
              </a:rPr>
              <a:t>" se aplica antes que "and" y "and" antes que "</a:t>
            </a:r>
            <a:r>
              <a:rPr lang="es-CO" sz="1200" b="0" i="0" kern="1200" dirty="0" err="1" smtClean="0">
                <a:solidFill>
                  <a:schemeClr val="tx1"/>
                </a:solidFill>
                <a:effectLst/>
                <a:latin typeface="+mn-lt"/>
                <a:ea typeface="+mn-ea"/>
                <a:cs typeface="+mn-cs"/>
              </a:rPr>
              <a:t>or</a:t>
            </a:r>
            <a:r>
              <a:rPr lang="es-CO" sz="1200" b="0" i="0" kern="1200" dirty="0" smtClean="0">
                <a:solidFill>
                  <a:schemeClr val="tx1"/>
                </a:solidFill>
                <a:effectLst/>
                <a:latin typeface="+mn-lt"/>
                <a:ea typeface="+mn-ea"/>
                <a:cs typeface="+mn-cs"/>
              </a:rPr>
              <a:t>", si no se especifica un orden de evaluación mediante el uso de paréntesis.</a:t>
            </a:r>
            <a:br>
              <a:rPr lang="es-CO" sz="1200" b="0" i="0" kern="1200" dirty="0" smtClean="0">
                <a:solidFill>
                  <a:schemeClr val="tx1"/>
                </a:solidFill>
                <a:effectLst/>
                <a:latin typeface="+mn-lt"/>
                <a:ea typeface="+mn-ea"/>
                <a:cs typeface="+mn-cs"/>
              </a:rPr>
            </a:br>
            <a:r>
              <a:rPr lang="es-CO" sz="1200" b="0" i="0" kern="1200" dirty="0" smtClean="0">
                <a:solidFill>
                  <a:schemeClr val="tx1"/>
                </a:solidFill>
                <a:effectLst/>
                <a:latin typeface="+mn-lt"/>
                <a:ea typeface="+mn-ea"/>
                <a:cs typeface="+mn-cs"/>
              </a:rPr>
              <a:t>El orden en el que se evalúan los operadores con igual nivel de precedencia es indefinido, por ello se recomienda usar los paréntesis.</a:t>
            </a:r>
          </a:p>
          <a:p>
            <a:r>
              <a:rPr lang="es-CO" sz="1200" b="0" i="0" kern="1200" dirty="0" smtClean="0">
                <a:solidFill>
                  <a:schemeClr val="tx1"/>
                </a:solidFill>
                <a:effectLst/>
                <a:latin typeface="+mn-lt"/>
                <a:ea typeface="+mn-ea"/>
                <a:cs typeface="+mn-cs"/>
              </a:rPr>
              <a:t>Entonces, para establecer más de una condición en un "</a:t>
            </a:r>
            <a:r>
              <a:rPr lang="es-CO" sz="1200" b="0" i="0" kern="1200" dirty="0" err="1" smtClean="0">
                <a:solidFill>
                  <a:schemeClr val="tx1"/>
                </a:solidFill>
                <a:effectLst/>
                <a:latin typeface="+mn-lt"/>
                <a:ea typeface="+mn-ea"/>
                <a:cs typeface="+mn-cs"/>
              </a:rPr>
              <a:t>where</a:t>
            </a:r>
            <a:r>
              <a:rPr lang="es-CO" sz="1200" b="0" i="0" kern="1200" dirty="0" smtClean="0">
                <a:solidFill>
                  <a:schemeClr val="tx1"/>
                </a:solidFill>
                <a:effectLst/>
                <a:latin typeface="+mn-lt"/>
                <a:ea typeface="+mn-ea"/>
                <a:cs typeface="+mn-cs"/>
              </a:rPr>
              <a:t>" es necesario emplear operadores lógicos. "and" significa "y", indica que se cumplan ambas condiciones; "</a:t>
            </a:r>
            <a:r>
              <a:rPr lang="es-CO" sz="1200" b="0" i="0" kern="1200" dirty="0" err="1" smtClean="0">
                <a:solidFill>
                  <a:schemeClr val="tx1"/>
                </a:solidFill>
                <a:effectLst/>
                <a:latin typeface="+mn-lt"/>
                <a:ea typeface="+mn-ea"/>
                <a:cs typeface="+mn-cs"/>
              </a:rPr>
              <a:t>or</a:t>
            </a:r>
            <a:r>
              <a:rPr lang="es-CO" sz="1200" b="0" i="0" kern="1200" dirty="0" smtClean="0">
                <a:solidFill>
                  <a:schemeClr val="tx1"/>
                </a:solidFill>
                <a:effectLst/>
                <a:latin typeface="+mn-lt"/>
                <a:ea typeface="+mn-ea"/>
                <a:cs typeface="+mn-cs"/>
              </a:rPr>
              <a:t>" significa "y/o", indica que se cumpla una u otra condición (o ambas); "</a:t>
            </a:r>
            <a:r>
              <a:rPr lang="es-CO" sz="1200" b="0" i="0" kern="1200" dirty="0" err="1" smtClean="0">
                <a:solidFill>
                  <a:schemeClr val="tx1"/>
                </a:solidFill>
                <a:effectLst/>
                <a:latin typeface="+mn-lt"/>
                <a:ea typeface="+mn-ea"/>
                <a:cs typeface="+mn-cs"/>
              </a:rPr>
              <a:t>not</a:t>
            </a:r>
            <a:r>
              <a:rPr lang="es-CO" sz="1200" b="0" i="0" kern="1200" dirty="0" smtClean="0">
                <a:solidFill>
                  <a:schemeClr val="tx1"/>
                </a:solidFill>
                <a:effectLst/>
                <a:latin typeface="+mn-lt"/>
                <a:ea typeface="+mn-ea"/>
                <a:cs typeface="+mn-cs"/>
              </a:rPr>
              <a:t>" significa "no", indica que no se cumpla la condición especificada.</a:t>
            </a:r>
          </a:p>
          <a:p>
            <a:endParaRPr lang="es-CO"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392B7A38-678F-442A-9883-0D6E011AFA49}" type="slidenum">
              <a:rPr lang="es-CO" smtClean="0"/>
              <a:t>43</a:t>
            </a:fld>
            <a:endParaRPr lang="es-CO"/>
          </a:p>
        </p:txBody>
      </p:sp>
    </p:spTree>
    <p:extLst>
      <p:ext uri="{BB962C8B-B14F-4D97-AF65-F5344CB8AC3E}">
        <p14:creationId xmlns:p14="http://schemas.microsoft.com/office/powerpoint/2010/main" val="133610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sz="1200" b="0" i="0" kern="1200" dirty="0" smtClean="0">
                <a:solidFill>
                  <a:schemeClr val="tx1"/>
                </a:solidFill>
                <a:effectLst/>
                <a:latin typeface="+mn-lt"/>
                <a:ea typeface="+mn-ea"/>
                <a:cs typeface="+mn-cs"/>
              </a:rPr>
              <a:t>Los paréntesis se usan para encerrar condiciones, para que se evalúen como una sola expresión. </a:t>
            </a:r>
            <a:r>
              <a:rPr lang="es-CO" dirty="0" smtClean="0"/>
              <a:t/>
            </a:r>
            <a:br>
              <a:rPr lang="es-CO" dirty="0" smtClean="0"/>
            </a:br>
            <a:r>
              <a:rPr lang="es-CO" sz="1200" b="0" i="0" kern="1200" dirty="0" smtClean="0">
                <a:solidFill>
                  <a:schemeClr val="tx1"/>
                </a:solidFill>
                <a:effectLst/>
                <a:latin typeface="+mn-lt"/>
                <a:ea typeface="+mn-ea"/>
                <a:cs typeface="+mn-cs"/>
              </a:rPr>
              <a:t>Cuando explicitamos varias condiciones con diferentes operadores lógicos (combinamos "and", "</a:t>
            </a:r>
            <a:r>
              <a:rPr lang="es-CO" sz="1200" b="0" i="0" kern="1200" dirty="0" err="1" smtClean="0">
                <a:solidFill>
                  <a:schemeClr val="tx1"/>
                </a:solidFill>
                <a:effectLst/>
                <a:latin typeface="+mn-lt"/>
                <a:ea typeface="+mn-ea"/>
                <a:cs typeface="+mn-cs"/>
              </a:rPr>
              <a:t>or</a:t>
            </a:r>
            <a:r>
              <a:rPr lang="es-CO" sz="1200" b="0" i="0" kern="1200" dirty="0" smtClean="0">
                <a:solidFill>
                  <a:schemeClr val="tx1"/>
                </a:solidFill>
                <a:effectLst/>
                <a:latin typeface="+mn-lt"/>
                <a:ea typeface="+mn-ea"/>
                <a:cs typeface="+mn-cs"/>
              </a:rPr>
              <a:t>") permite establecer el orden de prioridad de la evaluación; además permite diferenciar las expresiones más claramente.</a:t>
            </a:r>
          </a:p>
          <a:p>
            <a:endParaRPr lang="es-CO" sz="1200" b="0" i="0" kern="1200" dirty="0" smtClean="0">
              <a:solidFill>
                <a:schemeClr val="tx1"/>
              </a:solidFill>
              <a:effectLst/>
              <a:latin typeface="+mn-lt"/>
              <a:ea typeface="+mn-ea"/>
              <a:cs typeface="+mn-cs"/>
            </a:endParaRPr>
          </a:p>
          <a:p>
            <a:r>
              <a:rPr lang="en-US" dirty="0" smtClean="0"/>
              <a:t>select*from </a:t>
            </a:r>
            <a:r>
              <a:rPr lang="en-US" dirty="0" err="1" smtClean="0"/>
              <a:t>libros</a:t>
            </a:r>
            <a:r>
              <a:rPr lang="en-US" dirty="0" smtClean="0"/>
              <a:t> where (</a:t>
            </a:r>
            <a:r>
              <a:rPr lang="en-US" dirty="0" err="1" smtClean="0"/>
              <a:t>autor</a:t>
            </a:r>
            <a:r>
              <a:rPr lang="en-US" dirty="0" smtClean="0"/>
              <a:t>='Borges') or (editorial='</a:t>
            </a:r>
            <a:r>
              <a:rPr lang="en-US" dirty="0" err="1" smtClean="0"/>
              <a:t>Paidos</a:t>
            </a:r>
            <a:r>
              <a:rPr lang="en-US" dirty="0" smtClean="0"/>
              <a:t>' and </a:t>
            </a:r>
            <a:r>
              <a:rPr lang="en-US" dirty="0" err="1" smtClean="0"/>
              <a:t>precio</a:t>
            </a:r>
            <a:r>
              <a:rPr lang="en-US" dirty="0" smtClean="0"/>
              <a:t>&lt;20); select *from </a:t>
            </a:r>
            <a:r>
              <a:rPr lang="en-US" dirty="0" err="1" smtClean="0"/>
              <a:t>libros</a:t>
            </a:r>
            <a:r>
              <a:rPr lang="en-US" dirty="0" smtClean="0"/>
              <a:t> where (</a:t>
            </a:r>
            <a:r>
              <a:rPr lang="en-US" dirty="0" err="1" smtClean="0"/>
              <a:t>autor</a:t>
            </a:r>
            <a:r>
              <a:rPr lang="en-US" dirty="0" smtClean="0"/>
              <a:t>='Borges' or editorial='</a:t>
            </a:r>
            <a:r>
              <a:rPr lang="en-US" dirty="0" err="1" smtClean="0"/>
              <a:t>Paidos</a:t>
            </a:r>
            <a:r>
              <a:rPr lang="en-US" dirty="0" smtClean="0"/>
              <a:t>') and (</a:t>
            </a:r>
            <a:r>
              <a:rPr lang="en-US" dirty="0" err="1" smtClean="0"/>
              <a:t>precio</a:t>
            </a:r>
            <a:r>
              <a:rPr lang="en-US" dirty="0" smtClean="0"/>
              <a:t>&lt;20);</a:t>
            </a:r>
          </a:p>
          <a:p>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es-CO" sz="1200" b="0" i="0" kern="1200" dirty="0" smtClean="0">
                <a:solidFill>
                  <a:schemeClr val="tx1"/>
                </a:solidFill>
                <a:effectLst/>
                <a:latin typeface="+mn-lt"/>
                <a:ea typeface="+mn-ea"/>
                <a:cs typeface="+mn-cs"/>
              </a:rPr>
              <a:t>El orden de prioridad de los operadores lógicos es el siguiente: "</a:t>
            </a:r>
            <a:r>
              <a:rPr lang="es-CO" sz="1200" b="0" i="0" kern="1200" dirty="0" err="1" smtClean="0">
                <a:solidFill>
                  <a:schemeClr val="tx1"/>
                </a:solidFill>
                <a:effectLst/>
                <a:latin typeface="+mn-lt"/>
                <a:ea typeface="+mn-ea"/>
                <a:cs typeface="+mn-cs"/>
              </a:rPr>
              <a:t>not</a:t>
            </a:r>
            <a:r>
              <a:rPr lang="es-CO" sz="1200" b="0" i="0" kern="1200" dirty="0" smtClean="0">
                <a:solidFill>
                  <a:schemeClr val="tx1"/>
                </a:solidFill>
                <a:effectLst/>
                <a:latin typeface="+mn-lt"/>
                <a:ea typeface="+mn-ea"/>
                <a:cs typeface="+mn-cs"/>
              </a:rPr>
              <a:t>" se aplica antes que "and" y "and" antes que "</a:t>
            </a:r>
            <a:r>
              <a:rPr lang="es-CO" sz="1200" b="0" i="0" kern="1200" dirty="0" err="1" smtClean="0">
                <a:solidFill>
                  <a:schemeClr val="tx1"/>
                </a:solidFill>
                <a:effectLst/>
                <a:latin typeface="+mn-lt"/>
                <a:ea typeface="+mn-ea"/>
                <a:cs typeface="+mn-cs"/>
              </a:rPr>
              <a:t>or</a:t>
            </a:r>
            <a:r>
              <a:rPr lang="es-CO" sz="1200" b="0" i="0" kern="1200" dirty="0" smtClean="0">
                <a:solidFill>
                  <a:schemeClr val="tx1"/>
                </a:solidFill>
                <a:effectLst/>
                <a:latin typeface="+mn-lt"/>
                <a:ea typeface="+mn-ea"/>
                <a:cs typeface="+mn-cs"/>
              </a:rPr>
              <a:t>", si no se especifica un orden de evaluación mediante el uso de paréntesis.</a:t>
            </a:r>
            <a:br>
              <a:rPr lang="es-CO" sz="1200" b="0" i="0" kern="1200" dirty="0" smtClean="0">
                <a:solidFill>
                  <a:schemeClr val="tx1"/>
                </a:solidFill>
                <a:effectLst/>
                <a:latin typeface="+mn-lt"/>
                <a:ea typeface="+mn-ea"/>
                <a:cs typeface="+mn-cs"/>
              </a:rPr>
            </a:br>
            <a:r>
              <a:rPr lang="es-CO" sz="1200" b="0" i="0" kern="1200" dirty="0" smtClean="0">
                <a:solidFill>
                  <a:schemeClr val="tx1"/>
                </a:solidFill>
                <a:effectLst/>
                <a:latin typeface="+mn-lt"/>
                <a:ea typeface="+mn-ea"/>
                <a:cs typeface="+mn-cs"/>
              </a:rPr>
              <a:t>El orden en el que se evalúan los operadores con igual nivel de precedencia es indefinido, por ello se recomienda usar los paréntesis.</a:t>
            </a:r>
          </a:p>
          <a:p>
            <a:r>
              <a:rPr lang="es-CO" sz="1200" b="0" i="0" kern="1200" dirty="0" smtClean="0">
                <a:solidFill>
                  <a:schemeClr val="tx1"/>
                </a:solidFill>
                <a:effectLst/>
                <a:latin typeface="+mn-lt"/>
                <a:ea typeface="+mn-ea"/>
                <a:cs typeface="+mn-cs"/>
              </a:rPr>
              <a:t>Entonces, para establecer más de una condición en un "</a:t>
            </a:r>
            <a:r>
              <a:rPr lang="es-CO" sz="1200" b="0" i="0" kern="1200" dirty="0" err="1" smtClean="0">
                <a:solidFill>
                  <a:schemeClr val="tx1"/>
                </a:solidFill>
                <a:effectLst/>
                <a:latin typeface="+mn-lt"/>
                <a:ea typeface="+mn-ea"/>
                <a:cs typeface="+mn-cs"/>
              </a:rPr>
              <a:t>where</a:t>
            </a:r>
            <a:r>
              <a:rPr lang="es-CO" sz="1200" b="0" i="0" kern="1200" dirty="0" smtClean="0">
                <a:solidFill>
                  <a:schemeClr val="tx1"/>
                </a:solidFill>
                <a:effectLst/>
                <a:latin typeface="+mn-lt"/>
                <a:ea typeface="+mn-ea"/>
                <a:cs typeface="+mn-cs"/>
              </a:rPr>
              <a:t>" es necesario emplear operadores lógicos. "and" significa "y", indica que se cumplan ambas condiciones; "</a:t>
            </a:r>
            <a:r>
              <a:rPr lang="es-CO" sz="1200" b="0" i="0" kern="1200" dirty="0" err="1" smtClean="0">
                <a:solidFill>
                  <a:schemeClr val="tx1"/>
                </a:solidFill>
                <a:effectLst/>
                <a:latin typeface="+mn-lt"/>
                <a:ea typeface="+mn-ea"/>
                <a:cs typeface="+mn-cs"/>
              </a:rPr>
              <a:t>or</a:t>
            </a:r>
            <a:r>
              <a:rPr lang="es-CO" sz="1200" b="0" i="0" kern="1200" dirty="0" smtClean="0">
                <a:solidFill>
                  <a:schemeClr val="tx1"/>
                </a:solidFill>
                <a:effectLst/>
                <a:latin typeface="+mn-lt"/>
                <a:ea typeface="+mn-ea"/>
                <a:cs typeface="+mn-cs"/>
              </a:rPr>
              <a:t>" significa "y/o", indica que se cumpla una u otra condición (o ambas); "</a:t>
            </a:r>
            <a:r>
              <a:rPr lang="es-CO" sz="1200" b="0" i="0" kern="1200" dirty="0" err="1" smtClean="0">
                <a:solidFill>
                  <a:schemeClr val="tx1"/>
                </a:solidFill>
                <a:effectLst/>
                <a:latin typeface="+mn-lt"/>
                <a:ea typeface="+mn-ea"/>
                <a:cs typeface="+mn-cs"/>
              </a:rPr>
              <a:t>not</a:t>
            </a:r>
            <a:r>
              <a:rPr lang="es-CO" sz="1200" b="0" i="0" kern="1200" dirty="0" smtClean="0">
                <a:solidFill>
                  <a:schemeClr val="tx1"/>
                </a:solidFill>
                <a:effectLst/>
                <a:latin typeface="+mn-lt"/>
                <a:ea typeface="+mn-ea"/>
                <a:cs typeface="+mn-cs"/>
              </a:rPr>
              <a:t>" significa "no", indica que no se cumpla la condición especificada.</a:t>
            </a:r>
          </a:p>
          <a:p>
            <a:endParaRPr lang="es-CO"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392B7A38-678F-442A-9883-0D6E011AFA49}" type="slidenum">
              <a:rPr lang="es-CO" smtClean="0"/>
              <a:t>44</a:t>
            </a:fld>
            <a:endParaRPr lang="es-CO"/>
          </a:p>
        </p:txBody>
      </p:sp>
    </p:spTree>
    <p:extLst>
      <p:ext uri="{BB962C8B-B14F-4D97-AF65-F5344CB8AC3E}">
        <p14:creationId xmlns:p14="http://schemas.microsoft.com/office/powerpoint/2010/main" val="245772100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dirty="0" err="1" smtClean="0"/>
              <a:t>select</a:t>
            </a:r>
            <a:r>
              <a:rPr lang="es-CO" dirty="0" smtClean="0"/>
              <a:t> </a:t>
            </a:r>
            <a:r>
              <a:rPr lang="es-CO" dirty="0" err="1" smtClean="0"/>
              <a:t>titulo,precio,cantidad</a:t>
            </a:r>
            <a:r>
              <a:rPr lang="es-CO" dirty="0" smtClean="0"/>
              <a:t> </a:t>
            </a:r>
            <a:r>
              <a:rPr lang="es-CO" dirty="0" err="1" smtClean="0"/>
              <a:t>from</a:t>
            </a:r>
            <a:r>
              <a:rPr lang="es-CO" dirty="0" smtClean="0"/>
              <a:t> libros;</a:t>
            </a:r>
          </a:p>
          <a:p>
            <a:r>
              <a:rPr lang="es-CO" dirty="0" err="1" smtClean="0"/>
              <a:t>select</a:t>
            </a:r>
            <a:r>
              <a:rPr lang="es-CO" dirty="0" smtClean="0"/>
              <a:t> titulo+'-'+autor+'-'+editorial </a:t>
            </a:r>
            <a:r>
              <a:rPr lang="es-CO" dirty="0" err="1" smtClean="0"/>
              <a:t>from</a:t>
            </a:r>
            <a:r>
              <a:rPr lang="es-CO" dirty="0" smtClean="0"/>
              <a:t> libros;</a:t>
            </a:r>
            <a:endParaRPr lang="es-CO"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392B7A38-678F-442A-9883-0D6E011AFA49}" type="slidenum">
              <a:rPr lang="es-CO" smtClean="0"/>
              <a:t>45</a:t>
            </a:fld>
            <a:endParaRPr lang="es-CO"/>
          </a:p>
        </p:txBody>
      </p:sp>
    </p:spTree>
    <p:extLst>
      <p:ext uri="{BB962C8B-B14F-4D97-AF65-F5344CB8AC3E}">
        <p14:creationId xmlns:p14="http://schemas.microsoft.com/office/powerpoint/2010/main" val="420543514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dirty="0" err="1" smtClean="0"/>
              <a:t>select</a:t>
            </a:r>
            <a:r>
              <a:rPr lang="es-CO" dirty="0" smtClean="0"/>
              <a:t> </a:t>
            </a:r>
            <a:r>
              <a:rPr lang="es-CO" dirty="0" err="1" smtClean="0"/>
              <a:t>titulo,precio,cantidad</a:t>
            </a:r>
            <a:r>
              <a:rPr lang="es-CO" dirty="0" smtClean="0"/>
              <a:t> </a:t>
            </a:r>
            <a:r>
              <a:rPr lang="es-CO" dirty="0" err="1" smtClean="0"/>
              <a:t>from</a:t>
            </a:r>
            <a:r>
              <a:rPr lang="es-CO" dirty="0" smtClean="0"/>
              <a:t> libros;</a:t>
            </a:r>
          </a:p>
          <a:p>
            <a:r>
              <a:rPr lang="es-CO" dirty="0" err="1" smtClean="0"/>
              <a:t>select</a:t>
            </a:r>
            <a:r>
              <a:rPr lang="es-CO" dirty="0" smtClean="0"/>
              <a:t> titulo+'-'+autor+'-'+editorial </a:t>
            </a:r>
            <a:r>
              <a:rPr lang="es-CO" dirty="0" err="1" smtClean="0"/>
              <a:t>from</a:t>
            </a:r>
            <a:r>
              <a:rPr lang="es-CO" dirty="0" smtClean="0"/>
              <a:t> libros;</a:t>
            </a:r>
            <a:endParaRPr lang="es-CO"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392B7A38-678F-442A-9883-0D6E011AFA49}" type="slidenum">
              <a:rPr lang="es-CO" smtClean="0"/>
              <a:t>46</a:t>
            </a:fld>
            <a:endParaRPr lang="es-CO"/>
          </a:p>
        </p:txBody>
      </p:sp>
    </p:spTree>
    <p:extLst>
      <p:ext uri="{BB962C8B-B14F-4D97-AF65-F5344CB8AC3E}">
        <p14:creationId xmlns:p14="http://schemas.microsoft.com/office/powerpoint/2010/main" val="179814748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dirty="0" err="1" smtClean="0"/>
              <a:t>select</a:t>
            </a:r>
            <a:r>
              <a:rPr lang="es-CO" dirty="0" smtClean="0"/>
              <a:t> </a:t>
            </a:r>
            <a:r>
              <a:rPr lang="es-CO" dirty="0" err="1" smtClean="0"/>
              <a:t>titulo,precio,cantidad</a:t>
            </a:r>
            <a:r>
              <a:rPr lang="es-CO" dirty="0" smtClean="0"/>
              <a:t> </a:t>
            </a:r>
            <a:r>
              <a:rPr lang="es-CO" dirty="0" err="1" smtClean="0"/>
              <a:t>from</a:t>
            </a:r>
            <a:r>
              <a:rPr lang="es-CO" dirty="0" smtClean="0"/>
              <a:t> libros;</a:t>
            </a:r>
          </a:p>
          <a:p>
            <a:r>
              <a:rPr lang="es-CO" dirty="0" err="1" smtClean="0"/>
              <a:t>select</a:t>
            </a:r>
            <a:r>
              <a:rPr lang="es-CO" dirty="0" smtClean="0"/>
              <a:t> titulo+'-'+autor+'-'+editorial </a:t>
            </a:r>
            <a:r>
              <a:rPr lang="es-CO" dirty="0" err="1" smtClean="0"/>
              <a:t>from</a:t>
            </a:r>
            <a:r>
              <a:rPr lang="es-CO" dirty="0" smtClean="0"/>
              <a:t> libros;</a:t>
            </a:r>
            <a:endParaRPr lang="es-CO"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392B7A38-678F-442A-9883-0D6E011AFA49}" type="slidenum">
              <a:rPr lang="es-CO" smtClean="0"/>
              <a:t>47</a:t>
            </a:fld>
            <a:endParaRPr lang="es-CO"/>
          </a:p>
        </p:txBody>
      </p:sp>
    </p:spTree>
    <p:extLst>
      <p:ext uri="{BB962C8B-B14F-4D97-AF65-F5344CB8AC3E}">
        <p14:creationId xmlns:p14="http://schemas.microsoft.com/office/powerpoint/2010/main" val="180201595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392B7A38-678F-442A-9883-0D6E011AFA49}" type="slidenum">
              <a:rPr lang="es-CO" smtClean="0"/>
              <a:t>48</a:t>
            </a:fld>
            <a:endParaRPr lang="es-CO"/>
          </a:p>
        </p:txBody>
      </p:sp>
    </p:spTree>
    <p:extLst>
      <p:ext uri="{BB962C8B-B14F-4D97-AF65-F5344CB8AC3E}">
        <p14:creationId xmlns:p14="http://schemas.microsoft.com/office/powerpoint/2010/main" val="44685157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sz="1200" b="0" i="0" kern="1200" dirty="0" smtClean="0">
                <a:solidFill>
                  <a:schemeClr val="tx1"/>
                </a:solidFill>
                <a:effectLst/>
                <a:latin typeface="+mn-lt"/>
                <a:ea typeface="+mn-ea"/>
                <a:cs typeface="+mn-cs"/>
              </a:rPr>
              <a:t>Otra diferencia es la siguiente: cuando la tabla tiene un campo "</a:t>
            </a:r>
            <a:r>
              <a:rPr lang="es-CO" sz="1200" b="0" i="0" kern="1200" dirty="0" err="1" smtClean="0">
                <a:solidFill>
                  <a:schemeClr val="tx1"/>
                </a:solidFill>
                <a:effectLst/>
                <a:latin typeface="+mn-lt"/>
                <a:ea typeface="+mn-ea"/>
                <a:cs typeface="+mn-cs"/>
              </a:rPr>
              <a:t>identity</a:t>
            </a:r>
            <a:r>
              <a:rPr lang="es-CO" sz="1200" b="0" i="0" kern="1200" dirty="0" smtClean="0">
                <a:solidFill>
                  <a:schemeClr val="tx1"/>
                </a:solidFill>
                <a:effectLst/>
                <a:latin typeface="+mn-lt"/>
                <a:ea typeface="+mn-ea"/>
                <a:cs typeface="+mn-cs"/>
              </a:rPr>
              <a:t>", si borramos todos los registros con "</a:t>
            </a:r>
            <a:r>
              <a:rPr lang="es-CO" sz="1200" b="0" i="0" kern="1200" dirty="0" err="1" smtClean="0">
                <a:solidFill>
                  <a:schemeClr val="tx1"/>
                </a:solidFill>
                <a:effectLst/>
                <a:latin typeface="+mn-lt"/>
                <a:ea typeface="+mn-ea"/>
                <a:cs typeface="+mn-cs"/>
              </a:rPr>
              <a:t>delete</a:t>
            </a:r>
            <a:r>
              <a:rPr lang="es-CO" sz="1200" b="0" i="0" kern="1200" dirty="0" smtClean="0">
                <a:solidFill>
                  <a:schemeClr val="tx1"/>
                </a:solidFill>
                <a:effectLst/>
                <a:latin typeface="+mn-lt"/>
                <a:ea typeface="+mn-ea"/>
                <a:cs typeface="+mn-cs"/>
              </a:rPr>
              <a:t>" y luego ingresamos un registro, al cargarse el valor en el campo de identidad, continúa con la secuencia teniendo en cuenta el valor mayor que se había guardado; si usamos "</a:t>
            </a:r>
            <a:r>
              <a:rPr lang="es-CO" sz="1200" b="0" i="0" kern="1200" dirty="0" err="1" smtClean="0">
                <a:solidFill>
                  <a:schemeClr val="tx1"/>
                </a:solidFill>
                <a:effectLst/>
                <a:latin typeface="+mn-lt"/>
                <a:ea typeface="+mn-ea"/>
                <a:cs typeface="+mn-cs"/>
              </a:rPr>
              <a:t>truncate</a:t>
            </a:r>
            <a:r>
              <a:rPr lang="es-CO" sz="1200" b="0" i="0" kern="1200" dirty="0" smtClean="0">
                <a:solidFill>
                  <a:schemeClr val="tx1"/>
                </a:solidFill>
                <a:effectLst/>
                <a:latin typeface="+mn-lt"/>
                <a:ea typeface="+mn-ea"/>
                <a:cs typeface="+mn-cs"/>
              </a:rPr>
              <a:t> </a:t>
            </a:r>
            <a:r>
              <a:rPr lang="es-CO" sz="1200" b="0" i="0" kern="1200" dirty="0" err="1" smtClean="0">
                <a:solidFill>
                  <a:schemeClr val="tx1"/>
                </a:solidFill>
                <a:effectLst/>
                <a:latin typeface="+mn-lt"/>
                <a:ea typeface="+mn-ea"/>
                <a:cs typeface="+mn-cs"/>
              </a:rPr>
              <a:t>table</a:t>
            </a:r>
            <a:r>
              <a:rPr lang="es-CO" sz="1200" b="0" i="0" kern="1200" dirty="0" smtClean="0">
                <a:solidFill>
                  <a:schemeClr val="tx1"/>
                </a:solidFill>
                <a:effectLst/>
                <a:latin typeface="+mn-lt"/>
                <a:ea typeface="+mn-ea"/>
                <a:cs typeface="+mn-cs"/>
              </a:rPr>
              <a:t>" para borrar todos los registros, al ingresar otra vez un registro, la secuencia del campo de identidad vuelve a iniciarse en 1.</a:t>
            </a:r>
            <a:endParaRPr lang="es-CO"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392B7A38-678F-442A-9883-0D6E011AFA49}" type="slidenum">
              <a:rPr lang="es-CO" smtClean="0"/>
              <a:t>49</a:t>
            </a:fld>
            <a:endParaRPr lang="es-CO"/>
          </a:p>
        </p:txBody>
      </p:sp>
    </p:spTree>
    <p:extLst>
      <p:ext uri="{BB962C8B-B14F-4D97-AF65-F5344CB8AC3E}">
        <p14:creationId xmlns:p14="http://schemas.microsoft.com/office/powerpoint/2010/main" val="134377356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392B7A38-678F-442A-9883-0D6E011AFA49}" type="slidenum">
              <a:rPr lang="es-CO" smtClean="0"/>
              <a:t>50</a:t>
            </a:fld>
            <a:endParaRPr lang="es-CO"/>
          </a:p>
        </p:txBody>
      </p:sp>
    </p:spTree>
    <p:extLst>
      <p:ext uri="{BB962C8B-B14F-4D97-AF65-F5344CB8AC3E}">
        <p14:creationId xmlns:p14="http://schemas.microsoft.com/office/powerpoint/2010/main" val="41656850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sz="1200" b="0" i="0" kern="1200" dirty="0" smtClean="0">
                <a:solidFill>
                  <a:schemeClr val="tx1"/>
                </a:solidFill>
                <a:effectLst/>
                <a:latin typeface="+mn-lt"/>
                <a:ea typeface="+mn-ea"/>
                <a:cs typeface="+mn-cs"/>
              </a:rPr>
              <a:t>Las bases de datos generalmente funcionan en computadoras que se dedican de forma exclusiva a este campo. Por las prestaciones requeridas, generalmente funcionan en computadoras </a:t>
            </a:r>
            <a:r>
              <a:rPr lang="es-CO" sz="1200" b="0" i="0" u="none" strike="noStrike" kern="1200" dirty="0" smtClean="0">
                <a:solidFill>
                  <a:schemeClr val="tx1"/>
                </a:solidFill>
                <a:effectLst/>
                <a:latin typeface="+mn-lt"/>
                <a:ea typeface="+mn-ea"/>
                <a:cs typeface="+mn-cs"/>
                <a:hlinkClick r:id="rId3" tooltip="Multiprocesador"/>
              </a:rPr>
              <a:t>multiprocesador</a:t>
            </a:r>
            <a:r>
              <a:rPr lang="es-CO" sz="1200" b="0" i="0" kern="1200" dirty="0" smtClean="0">
                <a:solidFill>
                  <a:schemeClr val="tx1"/>
                </a:solidFill>
                <a:effectLst/>
                <a:latin typeface="+mn-lt"/>
                <a:ea typeface="+mn-ea"/>
                <a:cs typeface="+mn-cs"/>
              </a:rPr>
              <a:t> con abundante </a:t>
            </a:r>
            <a:r>
              <a:rPr lang="es-CO" sz="1200" b="0" i="0" u="none" strike="noStrike" kern="1200" dirty="0" smtClean="0">
                <a:solidFill>
                  <a:schemeClr val="tx1"/>
                </a:solidFill>
                <a:effectLst/>
                <a:latin typeface="+mn-lt"/>
                <a:ea typeface="+mn-ea"/>
                <a:cs typeface="+mn-cs"/>
                <a:hlinkClick r:id="rId4" tooltip="Memoria (informática)"/>
              </a:rPr>
              <a:t>memoria</a:t>
            </a:r>
            <a:r>
              <a:rPr lang="es-CO" sz="1200" b="0" i="0" kern="1200" dirty="0" smtClean="0">
                <a:solidFill>
                  <a:schemeClr val="tx1"/>
                </a:solidFill>
                <a:effectLst/>
                <a:latin typeface="+mn-lt"/>
                <a:ea typeface="+mn-ea"/>
                <a:cs typeface="+mn-cs"/>
              </a:rPr>
              <a:t>.</a:t>
            </a:r>
          </a:p>
          <a:p>
            <a:r>
              <a:rPr lang="es-CO" sz="1200" b="0" i="0" kern="1200" dirty="0" smtClean="0">
                <a:solidFill>
                  <a:schemeClr val="tx1"/>
                </a:solidFill>
                <a:effectLst/>
                <a:latin typeface="+mn-lt"/>
                <a:ea typeface="+mn-ea"/>
                <a:cs typeface="+mn-cs"/>
              </a:rPr>
              <a:t>Para el almacenamiento de los datos puede contar con sistemas de disco propio o </a:t>
            </a:r>
            <a:r>
              <a:rPr lang="es-CO" sz="1200" b="0" i="0" u="none" strike="noStrike" kern="1200" dirty="0" smtClean="0">
                <a:solidFill>
                  <a:schemeClr val="tx1"/>
                </a:solidFill>
                <a:effectLst/>
                <a:latin typeface="+mn-lt"/>
                <a:ea typeface="+mn-ea"/>
                <a:cs typeface="+mn-cs"/>
                <a:hlinkClick r:id="rId5" tooltip="Almacenamiento de conexión directa"/>
              </a:rPr>
              <a:t>almacenamiento de conexión directa</a:t>
            </a:r>
            <a:r>
              <a:rPr lang="es-CO" sz="1200" b="0" i="0" kern="1200" dirty="0" smtClean="0">
                <a:solidFill>
                  <a:schemeClr val="tx1"/>
                </a:solidFill>
                <a:effectLst/>
                <a:latin typeface="+mn-lt"/>
                <a:ea typeface="+mn-ea"/>
                <a:cs typeface="+mn-cs"/>
              </a:rPr>
              <a:t> (</a:t>
            </a:r>
            <a:r>
              <a:rPr lang="es-CO" sz="1200" b="0" i="0" u="none" strike="noStrike" kern="1200" dirty="0" smtClean="0">
                <a:solidFill>
                  <a:schemeClr val="tx1"/>
                </a:solidFill>
                <a:effectLst/>
                <a:latin typeface="+mn-lt"/>
                <a:ea typeface="+mn-ea"/>
                <a:cs typeface="+mn-cs"/>
                <a:hlinkClick r:id="rId6" tooltip="Direct Attached Storage"/>
              </a:rPr>
              <a:t>DAS</a:t>
            </a:r>
            <a:r>
              <a:rPr lang="es-CO" sz="1200" b="0" i="0" kern="1200" dirty="0" smtClean="0">
                <a:solidFill>
                  <a:schemeClr val="tx1"/>
                </a:solidFill>
                <a:effectLst/>
                <a:latin typeface="+mn-lt"/>
                <a:ea typeface="+mn-ea"/>
                <a:cs typeface="+mn-cs"/>
              </a:rPr>
              <a:t>), puede conectarse a una </a:t>
            </a:r>
            <a:r>
              <a:rPr lang="es-CO" sz="1200" b="0" i="0" u="none" strike="noStrike" kern="1200" dirty="0" smtClean="0">
                <a:solidFill>
                  <a:schemeClr val="tx1"/>
                </a:solidFill>
                <a:effectLst/>
                <a:latin typeface="+mn-lt"/>
                <a:ea typeface="+mn-ea"/>
                <a:cs typeface="+mn-cs"/>
                <a:hlinkClick r:id="rId7" tooltip="Red de área de almacenamiento"/>
              </a:rPr>
              <a:t>red de almacenamiento</a:t>
            </a:r>
            <a:r>
              <a:rPr lang="es-CO" sz="1200" b="0" i="0" kern="1200" dirty="0" smtClean="0">
                <a:solidFill>
                  <a:schemeClr val="tx1"/>
                </a:solidFill>
                <a:effectLst/>
                <a:latin typeface="+mn-lt"/>
                <a:ea typeface="+mn-ea"/>
                <a:cs typeface="+mn-cs"/>
              </a:rPr>
              <a:t>(</a:t>
            </a:r>
            <a:r>
              <a:rPr lang="es-CO" sz="1200" b="0" i="0" u="none" strike="noStrike" kern="1200" dirty="0" smtClean="0">
                <a:solidFill>
                  <a:schemeClr val="tx1"/>
                </a:solidFill>
                <a:effectLst/>
                <a:latin typeface="+mn-lt"/>
                <a:ea typeface="+mn-ea"/>
                <a:cs typeface="+mn-cs"/>
                <a:hlinkClick r:id="rId8" tooltip="Storage Area Network"/>
              </a:rPr>
              <a:t>SAN</a:t>
            </a:r>
            <a:r>
              <a:rPr lang="es-CO" sz="1200" b="0" i="0" kern="1200" dirty="0" smtClean="0">
                <a:solidFill>
                  <a:schemeClr val="tx1"/>
                </a:solidFill>
                <a:effectLst/>
                <a:latin typeface="+mn-lt"/>
                <a:ea typeface="+mn-ea"/>
                <a:cs typeface="+mn-cs"/>
              </a:rPr>
              <a:t>) o conectarse a un sistema de </a:t>
            </a:r>
            <a:r>
              <a:rPr lang="es-CO" sz="1200" b="0" i="0" u="none" strike="noStrike" kern="1200" dirty="0" smtClean="0">
                <a:solidFill>
                  <a:schemeClr val="tx1"/>
                </a:solidFill>
                <a:effectLst/>
                <a:latin typeface="+mn-lt"/>
                <a:ea typeface="+mn-ea"/>
                <a:cs typeface="+mn-cs"/>
                <a:hlinkClick r:id="rId9" tooltip="Almacenamiento conectado en red"/>
              </a:rPr>
              <a:t>almacenamiento en red</a:t>
            </a:r>
            <a:r>
              <a:rPr lang="es-CO" sz="1200" b="0" i="0" kern="1200" dirty="0" smtClean="0">
                <a:solidFill>
                  <a:schemeClr val="tx1"/>
                </a:solidFill>
                <a:effectLst/>
                <a:latin typeface="+mn-lt"/>
                <a:ea typeface="+mn-ea"/>
                <a:cs typeface="+mn-cs"/>
              </a:rPr>
              <a:t> (</a:t>
            </a:r>
            <a:r>
              <a:rPr lang="es-CO" sz="1200" b="0" i="0" u="none" strike="noStrike" kern="1200" dirty="0" smtClean="0">
                <a:solidFill>
                  <a:schemeClr val="tx1"/>
                </a:solidFill>
                <a:effectLst/>
                <a:latin typeface="+mn-lt"/>
                <a:ea typeface="+mn-ea"/>
                <a:cs typeface="+mn-cs"/>
                <a:hlinkClick r:id="rId10" tooltip="Network Attached Storage"/>
              </a:rPr>
              <a:t>NAS</a:t>
            </a:r>
            <a:r>
              <a:rPr lang="es-CO" sz="1200" b="0" i="0" kern="1200" dirty="0" smtClean="0">
                <a:solidFill>
                  <a:schemeClr val="tx1"/>
                </a:solidFill>
                <a:effectLst/>
                <a:latin typeface="+mn-lt"/>
                <a:ea typeface="+mn-ea"/>
                <a:cs typeface="+mn-cs"/>
              </a:rPr>
              <a:t>).</a:t>
            </a:r>
          </a:p>
          <a:p>
            <a:r>
              <a:rPr lang="es-CO" sz="1200" b="0" i="0" kern="1200" dirty="0" smtClean="0">
                <a:solidFill>
                  <a:schemeClr val="tx1"/>
                </a:solidFill>
                <a:effectLst/>
                <a:latin typeface="+mn-lt"/>
                <a:ea typeface="+mn-ea"/>
                <a:cs typeface="+mn-cs"/>
              </a:rPr>
              <a:t>Existen aceleradores </a:t>
            </a:r>
            <a:r>
              <a:rPr lang="es-CO" sz="1200" b="0" i="0" u="none" strike="noStrike" kern="1200" dirty="0" smtClean="0">
                <a:solidFill>
                  <a:schemeClr val="tx1"/>
                </a:solidFill>
                <a:effectLst/>
                <a:latin typeface="+mn-lt"/>
                <a:ea typeface="+mn-ea"/>
                <a:cs typeface="+mn-cs"/>
                <a:hlinkClick r:id="rId11" tooltip="Hardware"/>
              </a:rPr>
              <a:t>hardware</a:t>
            </a:r>
            <a:r>
              <a:rPr lang="es-CO" sz="1200" b="0" i="0" kern="1200" dirty="0" smtClean="0">
                <a:solidFill>
                  <a:schemeClr val="tx1"/>
                </a:solidFill>
                <a:effectLst/>
                <a:latin typeface="+mn-lt"/>
                <a:ea typeface="+mn-ea"/>
                <a:cs typeface="+mn-cs"/>
              </a:rPr>
              <a:t>, usados en grandes sistema de proceso de transacciones. Los SGBD se encuentran en el corazón de toda aplicación que maneje datos. Los SGBD se basan en sistemas operativos estándar para efectuar dichas funciones.</a:t>
            </a:r>
          </a:p>
          <a:p>
            <a:endParaRPr lang="es-CO" dirty="0"/>
          </a:p>
        </p:txBody>
      </p:sp>
      <p:sp>
        <p:nvSpPr>
          <p:cNvPr id="4" name="Marcador de número de diapositiva 3"/>
          <p:cNvSpPr>
            <a:spLocks noGrp="1"/>
          </p:cNvSpPr>
          <p:nvPr>
            <p:ph type="sldNum" sz="quarter" idx="10"/>
          </p:nvPr>
        </p:nvSpPr>
        <p:spPr/>
        <p:txBody>
          <a:bodyPr/>
          <a:lstStyle/>
          <a:p>
            <a:fld id="{392B7A38-678F-442A-9883-0D6E011AFA49}" type="slidenum">
              <a:rPr lang="es-CO" smtClean="0"/>
              <a:t>6</a:t>
            </a:fld>
            <a:endParaRPr lang="es-CO"/>
          </a:p>
        </p:txBody>
      </p:sp>
    </p:spTree>
    <p:extLst>
      <p:ext uri="{BB962C8B-B14F-4D97-AF65-F5344CB8AC3E}">
        <p14:creationId xmlns:p14="http://schemas.microsoft.com/office/powerpoint/2010/main" val="238894456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392B7A38-678F-442A-9883-0D6E011AFA49}" type="slidenum">
              <a:rPr lang="es-CO" smtClean="0"/>
              <a:t>51</a:t>
            </a:fld>
            <a:endParaRPr lang="es-CO"/>
          </a:p>
        </p:txBody>
      </p:sp>
    </p:spTree>
    <p:extLst>
      <p:ext uri="{BB962C8B-B14F-4D97-AF65-F5344CB8AC3E}">
        <p14:creationId xmlns:p14="http://schemas.microsoft.com/office/powerpoint/2010/main" val="230387882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392B7A38-678F-442A-9883-0D6E011AFA49}" type="slidenum">
              <a:rPr lang="es-CO" smtClean="0"/>
              <a:t>52</a:t>
            </a:fld>
            <a:endParaRPr lang="es-CO"/>
          </a:p>
        </p:txBody>
      </p:sp>
    </p:spTree>
    <p:extLst>
      <p:ext uri="{BB962C8B-B14F-4D97-AF65-F5344CB8AC3E}">
        <p14:creationId xmlns:p14="http://schemas.microsoft.com/office/powerpoint/2010/main" val="353130861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sz="1200" kern="1200" dirty="0" smtClean="0">
                <a:solidFill>
                  <a:schemeClr val="tx1"/>
                </a:solidFill>
                <a:effectLst/>
                <a:latin typeface="+mn-lt"/>
                <a:ea typeface="+mn-ea"/>
                <a:cs typeface="+mn-cs"/>
              </a:rPr>
              <a:t>.</a:t>
            </a:r>
            <a:endParaRPr lang="es-CO" dirty="0"/>
          </a:p>
        </p:txBody>
      </p:sp>
      <p:sp>
        <p:nvSpPr>
          <p:cNvPr id="4" name="Marcador de número de diapositiva 3"/>
          <p:cNvSpPr>
            <a:spLocks noGrp="1"/>
          </p:cNvSpPr>
          <p:nvPr>
            <p:ph type="sldNum" sz="quarter" idx="10"/>
          </p:nvPr>
        </p:nvSpPr>
        <p:spPr/>
        <p:txBody>
          <a:bodyPr/>
          <a:lstStyle/>
          <a:p>
            <a:fld id="{392B7A38-678F-442A-9883-0D6E011AFA49}" type="slidenum">
              <a:rPr lang="es-CO" smtClean="0"/>
              <a:t>53</a:t>
            </a:fld>
            <a:endParaRPr lang="es-CO"/>
          </a:p>
        </p:txBody>
      </p:sp>
    </p:spTree>
    <p:extLst>
      <p:ext uri="{BB962C8B-B14F-4D97-AF65-F5344CB8AC3E}">
        <p14:creationId xmlns:p14="http://schemas.microsoft.com/office/powerpoint/2010/main" val="400312584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10"/>
          </p:nvPr>
        </p:nvSpPr>
        <p:spPr/>
        <p:txBody>
          <a:bodyPr/>
          <a:lstStyle/>
          <a:p>
            <a:fld id="{392B7A38-678F-442A-9883-0D6E011AFA49}" type="slidenum">
              <a:rPr lang="es-CO" smtClean="0"/>
              <a:t>54</a:t>
            </a:fld>
            <a:endParaRPr lang="es-CO"/>
          </a:p>
        </p:txBody>
      </p:sp>
    </p:spTree>
    <p:extLst>
      <p:ext uri="{BB962C8B-B14F-4D97-AF65-F5344CB8AC3E}">
        <p14:creationId xmlns:p14="http://schemas.microsoft.com/office/powerpoint/2010/main" val="5609002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10"/>
          </p:nvPr>
        </p:nvSpPr>
        <p:spPr/>
        <p:txBody>
          <a:bodyPr/>
          <a:lstStyle/>
          <a:p>
            <a:fld id="{392B7A38-678F-442A-9883-0D6E011AFA49}" type="slidenum">
              <a:rPr lang="es-CO" smtClean="0"/>
              <a:t>55</a:t>
            </a:fld>
            <a:endParaRPr lang="es-CO"/>
          </a:p>
        </p:txBody>
      </p:sp>
    </p:spTree>
    <p:extLst>
      <p:ext uri="{BB962C8B-B14F-4D97-AF65-F5344CB8AC3E}">
        <p14:creationId xmlns:p14="http://schemas.microsoft.com/office/powerpoint/2010/main" val="4262699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sz="1200" b="0" i="0" kern="1200" dirty="0" smtClean="0">
                <a:solidFill>
                  <a:schemeClr val="tx1"/>
                </a:solidFill>
                <a:effectLst/>
                <a:latin typeface="+mn-lt"/>
                <a:ea typeface="+mn-ea"/>
                <a:cs typeface="+mn-cs"/>
              </a:rPr>
              <a:t>También podemos ordenar por varios campos, por ejemplo, por "titulo" y "editorial":</a:t>
            </a:r>
          </a:p>
          <a:p>
            <a:r>
              <a:rPr lang="es-CO" dirty="0" err="1" smtClean="0"/>
              <a:t>select</a:t>
            </a:r>
            <a:r>
              <a:rPr lang="es-CO" dirty="0" smtClean="0"/>
              <a:t> *</a:t>
            </a:r>
            <a:r>
              <a:rPr lang="es-CO" dirty="0" err="1" smtClean="0"/>
              <a:t>from</a:t>
            </a:r>
            <a:r>
              <a:rPr lang="es-CO" dirty="0" smtClean="0"/>
              <a:t> libros </a:t>
            </a:r>
            <a:r>
              <a:rPr lang="es-CO" dirty="0" err="1" smtClean="0"/>
              <a:t>order</a:t>
            </a:r>
            <a:r>
              <a:rPr lang="es-CO" dirty="0" smtClean="0"/>
              <a:t> </a:t>
            </a:r>
            <a:r>
              <a:rPr lang="es-CO" dirty="0" err="1" smtClean="0"/>
              <a:t>by</a:t>
            </a:r>
            <a:r>
              <a:rPr lang="es-CO" dirty="0" smtClean="0"/>
              <a:t> </a:t>
            </a:r>
            <a:r>
              <a:rPr lang="es-CO" dirty="0" err="1" smtClean="0"/>
              <a:t>titulo,editorial</a:t>
            </a:r>
            <a:r>
              <a:rPr lang="es-CO" dirty="0" smtClean="0"/>
              <a:t>; </a:t>
            </a:r>
            <a:r>
              <a:rPr lang="es-CO" sz="1200" b="0" i="0" kern="1200" dirty="0" smtClean="0">
                <a:solidFill>
                  <a:schemeClr val="tx1"/>
                </a:solidFill>
                <a:effectLst/>
                <a:latin typeface="+mn-lt"/>
                <a:ea typeface="+mn-ea"/>
                <a:cs typeface="+mn-cs"/>
              </a:rPr>
              <a:t>Incluso, podemos ordenar en distintos sentidos, por ejemplo, por "titulo" en sentido ascendente y "editorial" en sentido descendente:</a:t>
            </a:r>
          </a:p>
          <a:p>
            <a:r>
              <a:rPr lang="es-CO" dirty="0" err="1" smtClean="0"/>
              <a:t>select</a:t>
            </a:r>
            <a:r>
              <a:rPr lang="es-CO" dirty="0" smtClean="0"/>
              <a:t> *</a:t>
            </a:r>
            <a:r>
              <a:rPr lang="es-CO" dirty="0" err="1" smtClean="0"/>
              <a:t>from</a:t>
            </a:r>
            <a:r>
              <a:rPr lang="es-CO" dirty="0" smtClean="0"/>
              <a:t> libros </a:t>
            </a:r>
            <a:r>
              <a:rPr lang="es-CO" dirty="0" err="1" smtClean="0"/>
              <a:t>order</a:t>
            </a:r>
            <a:r>
              <a:rPr lang="es-CO" dirty="0" smtClean="0"/>
              <a:t> </a:t>
            </a:r>
            <a:r>
              <a:rPr lang="es-CO" dirty="0" err="1" smtClean="0"/>
              <a:t>by</a:t>
            </a:r>
            <a:r>
              <a:rPr lang="es-CO" dirty="0" smtClean="0"/>
              <a:t> titulo </a:t>
            </a:r>
            <a:r>
              <a:rPr lang="es-CO" dirty="0" err="1" smtClean="0"/>
              <a:t>asc</a:t>
            </a:r>
            <a:r>
              <a:rPr lang="es-CO" dirty="0" smtClean="0"/>
              <a:t>, editorial </a:t>
            </a:r>
            <a:r>
              <a:rPr lang="es-CO" dirty="0" err="1" smtClean="0"/>
              <a:t>desc</a:t>
            </a:r>
            <a:r>
              <a:rPr lang="es-CO" dirty="0" smtClean="0"/>
              <a:t>; </a:t>
            </a:r>
            <a:r>
              <a:rPr lang="es-CO" sz="1200" b="0" i="0" kern="1200" dirty="0" smtClean="0">
                <a:solidFill>
                  <a:schemeClr val="tx1"/>
                </a:solidFill>
                <a:effectLst/>
                <a:latin typeface="+mn-lt"/>
                <a:ea typeface="+mn-ea"/>
                <a:cs typeface="+mn-cs"/>
              </a:rPr>
              <a:t>Debe aclararse al lado de cada campo, pues estas palabras claves afectan al campo inmediatamente anterior.</a:t>
            </a:r>
          </a:p>
          <a:p>
            <a:r>
              <a:rPr lang="es-CO" sz="1200" b="0" i="0" kern="1200" dirty="0" smtClean="0">
                <a:solidFill>
                  <a:schemeClr val="tx1"/>
                </a:solidFill>
                <a:effectLst/>
                <a:latin typeface="+mn-lt"/>
                <a:ea typeface="+mn-ea"/>
                <a:cs typeface="+mn-cs"/>
              </a:rPr>
              <a:t>Es posible ordenar por un campo que no se lista en la selección.</a:t>
            </a:r>
          </a:p>
          <a:p>
            <a:r>
              <a:rPr lang="es-CO" sz="1200" b="0" i="0" kern="1200" dirty="0" smtClean="0">
                <a:solidFill>
                  <a:schemeClr val="tx1"/>
                </a:solidFill>
                <a:effectLst/>
                <a:latin typeface="+mn-lt"/>
                <a:ea typeface="+mn-ea"/>
                <a:cs typeface="+mn-cs"/>
              </a:rPr>
              <a:t>Se permite ordenar por valores calculados o expresiones.</a:t>
            </a:r>
          </a:p>
          <a:p>
            <a:r>
              <a:rPr lang="es-CO" sz="1200" b="0" i="0" kern="1200" dirty="0" smtClean="0">
                <a:solidFill>
                  <a:schemeClr val="tx1"/>
                </a:solidFill>
                <a:effectLst/>
                <a:latin typeface="+mn-lt"/>
                <a:ea typeface="+mn-ea"/>
                <a:cs typeface="+mn-cs"/>
              </a:rPr>
              <a:t>La cláusula "</a:t>
            </a:r>
            <a:r>
              <a:rPr lang="es-CO" sz="1200" b="0" i="0" kern="1200" dirty="0" err="1" smtClean="0">
                <a:solidFill>
                  <a:schemeClr val="tx1"/>
                </a:solidFill>
                <a:effectLst/>
                <a:latin typeface="+mn-lt"/>
                <a:ea typeface="+mn-ea"/>
                <a:cs typeface="+mn-cs"/>
              </a:rPr>
              <a:t>order</a:t>
            </a:r>
            <a:r>
              <a:rPr lang="es-CO" sz="1200" b="0" i="0" kern="1200" dirty="0" smtClean="0">
                <a:solidFill>
                  <a:schemeClr val="tx1"/>
                </a:solidFill>
                <a:effectLst/>
                <a:latin typeface="+mn-lt"/>
                <a:ea typeface="+mn-ea"/>
                <a:cs typeface="+mn-cs"/>
              </a:rPr>
              <a:t> </a:t>
            </a:r>
            <a:r>
              <a:rPr lang="es-CO" sz="1200" b="0" i="0" kern="1200" dirty="0" err="1" smtClean="0">
                <a:solidFill>
                  <a:schemeClr val="tx1"/>
                </a:solidFill>
                <a:effectLst/>
                <a:latin typeface="+mn-lt"/>
                <a:ea typeface="+mn-ea"/>
                <a:cs typeface="+mn-cs"/>
              </a:rPr>
              <a:t>by</a:t>
            </a:r>
            <a:r>
              <a:rPr lang="es-CO" sz="1200" b="0" i="0" kern="1200" dirty="0" smtClean="0">
                <a:solidFill>
                  <a:schemeClr val="tx1"/>
                </a:solidFill>
                <a:effectLst/>
                <a:latin typeface="+mn-lt"/>
                <a:ea typeface="+mn-ea"/>
                <a:cs typeface="+mn-cs"/>
              </a:rPr>
              <a:t>" no puede emplearse para campos </a:t>
            </a:r>
            <a:r>
              <a:rPr lang="es-CO" sz="1200" b="0" i="0" kern="1200" dirty="0" err="1" smtClean="0">
                <a:solidFill>
                  <a:schemeClr val="tx1"/>
                </a:solidFill>
                <a:effectLst/>
                <a:latin typeface="+mn-lt"/>
                <a:ea typeface="+mn-ea"/>
                <a:cs typeface="+mn-cs"/>
              </a:rPr>
              <a:t>text</a:t>
            </a:r>
            <a:r>
              <a:rPr lang="es-CO" sz="1200" b="0" i="0" kern="1200" dirty="0" smtClean="0">
                <a:solidFill>
                  <a:schemeClr val="tx1"/>
                </a:solidFill>
                <a:effectLst/>
                <a:latin typeface="+mn-lt"/>
                <a:ea typeface="+mn-ea"/>
                <a:cs typeface="+mn-cs"/>
              </a:rPr>
              <a:t>, </a:t>
            </a:r>
            <a:r>
              <a:rPr lang="es-CO" sz="1200" b="0" i="0" kern="1200" dirty="0" err="1" smtClean="0">
                <a:solidFill>
                  <a:schemeClr val="tx1"/>
                </a:solidFill>
                <a:effectLst/>
                <a:latin typeface="+mn-lt"/>
                <a:ea typeface="+mn-ea"/>
                <a:cs typeface="+mn-cs"/>
              </a:rPr>
              <a:t>ntext</a:t>
            </a:r>
            <a:r>
              <a:rPr lang="es-CO" sz="1200" b="0" i="0" kern="1200" dirty="0" smtClean="0">
                <a:solidFill>
                  <a:schemeClr val="tx1"/>
                </a:solidFill>
                <a:effectLst/>
                <a:latin typeface="+mn-lt"/>
                <a:ea typeface="+mn-ea"/>
                <a:cs typeface="+mn-cs"/>
              </a:rPr>
              <a:t> e </a:t>
            </a:r>
            <a:r>
              <a:rPr lang="es-CO" sz="1200" b="0" i="0" kern="1200" dirty="0" err="1" smtClean="0">
                <a:solidFill>
                  <a:schemeClr val="tx1"/>
                </a:solidFill>
                <a:effectLst/>
                <a:latin typeface="+mn-lt"/>
                <a:ea typeface="+mn-ea"/>
                <a:cs typeface="+mn-cs"/>
              </a:rPr>
              <a:t>image</a:t>
            </a:r>
            <a:r>
              <a:rPr lang="es-CO" sz="1200" b="0" i="0" kern="1200" dirty="0" smtClean="0">
                <a:solidFill>
                  <a:schemeClr val="tx1"/>
                </a:solidFill>
                <a:effectLst/>
                <a:latin typeface="+mn-lt"/>
                <a:ea typeface="+mn-ea"/>
                <a:cs typeface="+mn-cs"/>
              </a:rPr>
              <a:t>.</a:t>
            </a:r>
          </a:p>
          <a:p>
            <a:endParaRPr lang="es-CO" dirty="0"/>
          </a:p>
        </p:txBody>
      </p:sp>
      <p:sp>
        <p:nvSpPr>
          <p:cNvPr id="4" name="Marcador de número de diapositiva 3"/>
          <p:cNvSpPr>
            <a:spLocks noGrp="1"/>
          </p:cNvSpPr>
          <p:nvPr>
            <p:ph type="sldNum" sz="quarter" idx="10"/>
          </p:nvPr>
        </p:nvSpPr>
        <p:spPr/>
        <p:txBody>
          <a:bodyPr/>
          <a:lstStyle/>
          <a:p>
            <a:fld id="{392B7A38-678F-442A-9883-0D6E011AFA49}" type="slidenum">
              <a:rPr lang="es-CO" smtClean="0"/>
              <a:t>56</a:t>
            </a:fld>
            <a:endParaRPr lang="es-CO"/>
          </a:p>
        </p:txBody>
      </p:sp>
    </p:spTree>
    <p:extLst>
      <p:ext uri="{BB962C8B-B14F-4D97-AF65-F5344CB8AC3E}">
        <p14:creationId xmlns:p14="http://schemas.microsoft.com/office/powerpoint/2010/main" val="87457071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sz="1200" b="0" i="0" kern="1200" dirty="0" smtClean="0">
                <a:solidFill>
                  <a:schemeClr val="tx1"/>
                </a:solidFill>
                <a:effectLst/>
                <a:latin typeface="+mn-lt"/>
                <a:ea typeface="+mn-ea"/>
                <a:cs typeface="+mn-cs"/>
              </a:rPr>
              <a:t>También podemos ordenar por varios campos, por ejemplo, por "titulo" y "editorial":</a:t>
            </a:r>
          </a:p>
          <a:p>
            <a:r>
              <a:rPr lang="es-CO" dirty="0" err="1" smtClean="0"/>
              <a:t>select</a:t>
            </a:r>
            <a:r>
              <a:rPr lang="es-CO" dirty="0" smtClean="0"/>
              <a:t> *</a:t>
            </a:r>
            <a:r>
              <a:rPr lang="es-CO" dirty="0" err="1" smtClean="0"/>
              <a:t>from</a:t>
            </a:r>
            <a:r>
              <a:rPr lang="es-CO" dirty="0" smtClean="0"/>
              <a:t> libros </a:t>
            </a:r>
            <a:r>
              <a:rPr lang="es-CO" dirty="0" err="1" smtClean="0"/>
              <a:t>order</a:t>
            </a:r>
            <a:r>
              <a:rPr lang="es-CO" dirty="0" smtClean="0"/>
              <a:t> </a:t>
            </a:r>
            <a:r>
              <a:rPr lang="es-CO" dirty="0" err="1" smtClean="0"/>
              <a:t>by</a:t>
            </a:r>
            <a:r>
              <a:rPr lang="es-CO" dirty="0" smtClean="0"/>
              <a:t> </a:t>
            </a:r>
            <a:r>
              <a:rPr lang="es-CO" dirty="0" err="1" smtClean="0"/>
              <a:t>titulo,editorial</a:t>
            </a:r>
            <a:r>
              <a:rPr lang="es-CO" dirty="0" smtClean="0"/>
              <a:t>; </a:t>
            </a:r>
            <a:r>
              <a:rPr lang="es-CO" sz="1200" b="0" i="0" kern="1200" dirty="0" smtClean="0">
                <a:solidFill>
                  <a:schemeClr val="tx1"/>
                </a:solidFill>
                <a:effectLst/>
                <a:latin typeface="+mn-lt"/>
                <a:ea typeface="+mn-ea"/>
                <a:cs typeface="+mn-cs"/>
              </a:rPr>
              <a:t>Incluso, podemos ordenar en distintos sentidos, por ejemplo, por "titulo" en sentido ascendente y "editorial" en sentido descendente:</a:t>
            </a:r>
          </a:p>
          <a:p>
            <a:r>
              <a:rPr lang="es-CO" dirty="0" err="1" smtClean="0"/>
              <a:t>select</a:t>
            </a:r>
            <a:r>
              <a:rPr lang="es-CO" dirty="0" smtClean="0"/>
              <a:t> *</a:t>
            </a:r>
            <a:r>
              <a:rPr lang="es-CO" dirty="0" err="1" smtClean="0"/>
              <a:t>from</a:t>
            </a:r>
            <a:r>
              <a:rPr lang="es-CO" dirty="0" smtClean="0"/>
              <a:t> libros </a:t>
            </a:r>
            <a:r>
              <a:rPr lang="es-CO" dirty="0" err="1" smtClean="0"/>
              <a:t>order</a:t>
            </a:r>
            <a:r>
              <a:rPr lang="es-CO" dirty="0" smtClean="0"/>
              <a:t> </a:t>
            </a:r>
            <a:r>
              <a:rPr lang="es-CO" dirty="0" err="1" smtClean="0"/>
              <a:t>by</a:t>
            </a:r>
            <a:r>
              <a:rPr lang="es-CO" dirty="0" smtClean="0"/>
              <a:t> titulo </a:t>
            </a:r>
            <a:r>
              <a:rPr lang="es-CO" dirty="0" err="1" smtClean="0"/>
              <a:t>asc</a:t>
            </a:r>
            <a:r>
              <a:rPr lang="es-CO" dirty="0" smtClean="0"/>
              <a:t>, editorial </a:t>
            </a:r>
            <a:r>
              <a:rPr lang="es-CO" dirty="0" err="1" smtClean="0"/>
              <a:t>desc</a:t>
            </a:r>
            <a:r>
              <a:rPr lang="es-CO" dirty="0" smtClean="0"/>
              <a:t>; </a:t>
            </a:r>
            <a:r>
              <a:rPr lang="es-CO" sz="1200" b="0" i="0" kern="1200" dirty="0" smtClean="0">
                <a:solidFill>
                  <a:schemeClr val="tx1"/>
                </a:solidFill>
                <a:effectLst/>
                <a:latin typeface="+mn-lt"/>
                <a:ea typeface="+mn-ea"/>
                <a:cs typeface="+mn-cs"/>
              </a:rPr>
              <a:t>Debe aclararse al lado de cada campo, pues estas palabras claves afectan al campo inmediatamente anterior.</a:t>
            </a:r>
          </a:p>
          <a:p>
            <a:r>
              <a:rPr lang="es-CO" sz="1200" b="0" i="0" kern="1200" dirty="0" smtClean="0">
                <a:solidFill>
                  <a:schemeClr val="tx1"/>
                </a:solidFill>
                <a:effectLst/>
                <a:latin typeface="+mn-lt"/>
                <a:ea typeface="+mn-ea"/>
                <a:cs typeface="+mn-cs"/>
              </a:rPr>
              <a:t>Es posible ordenar por un campo que no se lista en la selección.</a:t>
            </a:r>
          </a:p>
          <a:p>
            <a:r>
              <a:rPr lang="es-CO" sz="1200" b="0" i="0" kern="1200" dirty="0" smtClean="0">
                <a:solidFill>
                  <a:schemeClr val="tx1"/>
                </a:solidFill>
                <a:effectLst/>
                <a:latin typeface="+mn-lt"/>
                <a:ea typeface="+mn-ea"/>
                <a:cs typeface="+mn-cs"/>
              </a:rPr>
              <a:t>Se permite ordenar por valores calculados o expresiones.</a:t>
            </a:r>
          </a:p>
          <a:p>
            <a:r>
              <a:rPr lang="es-CO" sz="1200" b="0" i="0" kern="1200" dirty="0" smtClean="0">
                <a:solidFill>
                  <a:schemeClr val="tx1"/>
                </a:solidFill>
                <a:effectLst/>
                <a:latin typeface="+mn-lt"/>
                <a:ea typeface="+mn-ea"/>
                <a:cs typeface="+mn-cs"/>
              </a:rPr>
              <a:t>La cláusula "</a:t>
            </a:r>
            <a:r>
              <a:rPr lang="es-CO" sz="1200" b="0" i="0" kern="1200" dirty="0" err="1" smtClean="0">
                <a:solidFill>
                  <a:schemeClr val="tx1"/>
                </a:solidFill>
                <a:effectLst/>
                <a:latin typeface="+mn-lt"/>
                <a:ea typeface="+mn-ea"/>
                <a:cs typeface="+mn-cs"/>
              </a:rPr>
              <a:t>order</a:t>
            </a:r>
            <a:r>
              <a:rPr lang="es-CO" sz="1200" b="0" i="0" kern="1200" dirty="0" smtClean="0">
                <a:solidFill>
                  <a:schemeClr val="tx1"/>
                </a:solidFill>
                <a:effectLst/>
                <a:latin typeface="+mn-lt"/>
                <a:ea typeface="+mn-ea"/>
                <a:cs typeface="+mn-cs"/>
              </a:rPr>
              <a:t> </a:t>
            </a:r>
            <a:r>
              <a:rPr lang="es-CO" sz="1200" b="0" i="0" kern="1200" dirty="0" err="1" smtClean="0">
                <a:solidFill>
                  <a:schemeClr val="tx1"/>
                </a:solidFill>
                <a:effectLst/>
                <a:latin typeface="+mn-lt"/>
                <a:ea typeface="+mn-ea"/>
                <a:cs typeface="+mn-cs"/>
              </a:rPr>
              <a:t>by</a:t>
            </a:r>
            <a:r>
              <a:rPr lang="es-CO" sz="1200" b="0" i="0" kern="1200" dirty="0" smtClean="0">
                <a:solidFill>
                  <a:schemeClr val="tx1"/>
                </a:solidFill>
                <a:effectLst/>
                <a:latin typeface="+mn-lt"/>
                <a:ea typeface="+mn-ea"/>
                <a:cs typeface="+mn-cs"/>
              </a:rPr>
              <a:t>" no puede emplearse para campos </a:t>
            </a:r>
            <a:r>
              <a:rPr lang="es-CO" sz="1200" b="0" i="0" kern="1200" dirty="0" err="1" smtClean="0">
                <a:solidFill>
                  <a:schemeClr val="tx1"/>
                </a:solidFill>
                <a:effectLst/>
                <a:latin typeface="+mn-lt"/>
                <a:ea typeface="+mn-ea"/>
                <a:cs typeface="+mn-cs"/>
              </a:rPr>
              <a:t>text</a:t>
            </a:r>
            <a:r>
              <a:rPr lang="es-CO" sz="1200" b="0" i="0" kern="1200" dirty="0" smtClean="0">
                <a:solidFill>
                  <a:schemeClr val="tx1"/>
                </a:solidFill>
                <a:effectLst/>
                <a:latin typeface="+mn-lt"/>
                <a:ea typeface="+mn-ea"/>
                <a:cs typeface="+mn-cs"/>
              </a:rPr>
              <a:t>, </a:t>
            </a:r>
            <a:r>
              <a:rPr lang="es-CO" sz="1200" b="0" i="0" kern="1200" dirty="0" err="1" smtClean="0">
                <a:solidFill>
                  <a:schemeClr val="tx1"/>
                </a:solidFill>
                <a:effectLst/>
                <a:latin typeface="+mn-lt"/>
                <a:ea typeface="+mn-ea"/>
                <a:cs typeface="+mn-cs"/>
              </a:rPr>
              <a:t>ntext</a:t>
            </a:r>
            <a:r>
              <a:rPr lang="es-CO" sz="1200" b="0" i="0" kern="1200" dirty="0" smtClean="0">
                <a:solidFill>
                  <a:schemeClr val="tx1"/>
                </a:solidFill>
                <a:effectLst/>
                <a:latin typeface="+mn-lt"/>
                <a:ea typeface="+mn-ea"/>
                <a:cs typeface="+mn-cs"/>
              </a:rPr>
              <a:t> e </a:t>
            </a:r>
            <a:r>
              <a:rPr lang="es-CO" sz="1200" b="0" i="0" kern="1200" dirty="0" err="1" smtClean="0">
                <a:solidFill>
                  <a:schemeClr val="tx1"/>
                </a:solidFill>
                <a:effectLst/>
                <a:latin typeface="+mn-lt"/>
                <a:ea typeface="+mn-ea"/>
                <a:cs typeface="+mn-cs"/>
              </a:rPr>
              <a:t>image</a:t>
            </a:r>
            <a:r>
              <a:rPr lang="es-CO" sz="1200" b="0" i="0" kern="1200" dirty="0" smtClean="0">
                <a:solidFill>
                  <a:schemeClr val="tx1"/>
                </a:solidFill>
                <a:effectLst/>
                <a:latin typeface="+mn-lt"/>
                <a:ea typeface="+mn-ea"/>
                <a:cs typeface="+mn-cs"/>
              </a:rPr>
              <a:t>.</a:t>
            </a:r>
          </a:p>
          <a:p>
            <a:endParaRPr lang="es-CO" dirty="0"/>
          </a:p>
        </p:txBody>
      </p:sp>
      <p:sp>
        <p:nvSpPr>
          <p:cNvPr id="4" name="Marcador de número de diapositiva 3"/>
          <p:cNvSpPr>
            <a:spLocks noGrp="1"/>
          </p:cNvSpPr>
          <p:nvPr>
            <p:ph type="sldNum" sz="quarter" idx="10"/>
          </p:nvPr>
        </p:nvSpPr>
        <p:spPr/>
        <p:txBody>
          <a:bodyPr/>
          <a:lstStyle/>
          <a:p>
            <a:fld id="{392B7A38-678F-442A-9883-0D6E011AFA49}" type="slidenum">
              <a:rPr lang="es-CO" smtClean="0"/>
              <a:t>57</a:t>
            </a:fld>
            <a:endParaRPr lang="es-CO"/>
          </a:p>
        </p:txBody>
      </p:sp>
    </p:spTree>
    <p:extLst>
      <p:ext uri="{BB962C8B-B14F-4D97-AF65-F5344CB8AC3E}">
        <p14:creationId xmlns:p14="http://schemas.microsoft.com/office/powerpoint/2010/main" val="176280818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smtClean="0"/>
          </a:p>
        </p:txBody>
      </p:sp>
      <p:sp>
        <p:nvSpPr>
          <p:cNvPr id="4" name="Marcador de número de diapositiva 3"/>
          <p:cNvSpPr>
            <a:spLocks noGrp="1"/>
          </p:cNvSpPr>
          <p:nvPr>
            <p:ph type="sldNum" sz="quarter" idx="10"/>
          </p:nvPr>
        </p:nvSpPr>
        <p:spPr/>
        <p:txBody>
          <a:bodyPr/>
          <a:lstStyle/>
          <a:p>
            <a:fld id="{392B7A38-678F-442A-9883-0D6E011AFA49}" type="slidenum">
              <a:rPr lang="es-CO" smtClean="0"/>
              <a:t>58</a:t>
            </a:fld>
            <a:endParaRPr lang="es-CO"/>
          </a:p>
        </p:txBody>
      </p:sp>
    </p:spTree>
    <p:extLst>
      <p:ext uri="{BB962C8B-B14F-4D97-AF65-F5344CB8AC3E}">
        <p14:creationId xmlns:p14="http://schemas.microsoft.com/office/powerpoint/2010/main" val="177646204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sz="1200" b="0" i="0" kern="1200" dirty="0" smtClean="0">
                <a:solidFill>
                  <a:schemeClr val="tx1"/>
                </a:solidFill>
                <a:effectLst/>
                <a:latin typeface="+mn-lt"/>
                <a:ea typeface="+mn-ea"/>
                <a:cs typeface="+mn-cs"/>
              </a:rPr>
              <a:t>"</a:t>
            </a:r>
            <a:r>
              <a:rPr lang="es-CO" sz="1200" b="0" i="0" kern="1200" dirty="0" err="1" smtClean="0">
                <a:solidFill>
                  <a:schemeClr val="tx1"/>
                </a:solidFill>
                <a:effectLst/>
                <a:latin typeface="+mn-lt"/>
                <a:ea typeface="+mn-ea"/>
                <a:cs typeface="+mn-cs"/>
              </a:rPr>
              <a:t>like</a:t>
            </a:r>
            <a:r>
              <a:rPr lang="es-CO" sz="1200" b="0" i="0" kern="1200" dirty="0" smtClean="0">
                <a:solidFill>
                  <a:schemeClr val="tx1"/>
                </a:solidFill>
                <a:effectLst/>
                <a:latin typeface="+mn-lt"/>
                <a:ea typeface="+mn-ea"/>
                <a:cs typeface="+mn-cs"/>
              </a:rPr>
              <a:t>" se emplea con tipos de datos </a:t>
            </a:r>
            <a:r>
              <a:rPr lang="es-CO" sz="1200" b="0" i="0" kern="1200" dirty="0" err="1" smtClean="0">
                <a:solidFill>
                  <a:schemeClr val="tx1"/>
                </a:solidFill>
                <a:effectLst/>
                <a:latin typeface="+mn-lt"/>
                <a:ea typeface="+mn-ea"/>
                <a:cs typeface="+mn-cs"/>
              </a:rPr>
              <a:t>char</a:t>
            </a:r>
            <a:r>
              <a:rPr lang="es-CO" sz="1200" b="0" i="0" kern="1200" dirty="0" smtClean="0">
                <a:solidFill>
                  <a:schemeClr val="tx1"/>
                </a:solidFill>
                <a:effectLst/>
                <a:latin typeface="+mn-lt"/>
                <a:ea typeface="+mn-ea"/>
                <a:cs typeface="+mn-cs"/>
              </a:rPr>
              <a:t>, </a:t>
            </a:r>
            <a:r>
              <a:rPr lang="es-CO" sz="1200" b="0" i="0" kern="1200" dirty="0" err="1" smtClean="0">
                <a:solidFill>
                  <a:schemeClr val="tx1"/>
                </a:solidFill>
                <a:effectLst/>
                <a:latin typeface="+mn-lt"/>
                <a:ea typeface="+mn-ea"/>
                <a:cs typeface="+mn-cs"/>
              </a:rPr>
              <a:t>nchar</a:t>
            </a:r>
            <a:r>
              <a:rPr lang="es-CO" sz="1200" b="0" i="0" kern="1200" dirty="0" smtClean="0">
                <a:solidFill>
                  <a:schemeClr val="tx1"/>
                </a:solidFill>
                <a:effectLst/>
                <a:latin typeface="+mn-lt"/>
                <a:ea typeface="+mn-ea"/>
                <a:cs typeface="+mn-cs"/>
              </a:rPr>
              <a:t>, </a:t>
            </a:r>
            <a:r>
              <a:rPr lang="es-CO" sz="1200" b="0" i="0" kern="1200" dirty="0" err="1" smtClean="0">
                <a:solidFill>
                  <a:schemeClr val="tx1"/>
                </a:solidFill>
                <a:effectLst/>
                <a:latin typeface="+mn-lt"/>
                <a:ea typeface="+mn-ea"/>
                <a:cs typeface="+mn-cs"/>
              </a:rPr>
              <a:t>varchar</a:t>
            </a:r>
            <a:r>
              <a:rPr lang="es-CO" sz="1200" b="0" i="0" kern="1200" dirty="0" smtClean="0">
                <a:solidFill>
                  <a:schemeClr val="tx1"/>
                </a:solidFill>
                <a:effectLst/>
                <a:latin typeface="+mn-lt"/>
                <a:ea typeface="+mn-ea"/>
                <a:cs typeface="+mn-cs"/>
              </a:rPr>
              <a:t>, </a:t>
            </a:r>
            <a:r>
              <a:rPr lang="es-CO" sz="1200" b="0" i="0" kern="1200" dirty="0" err="1" smtClean="0">
                <a:solidFill>
                  <a:schemeClr val="tx1"/>
                </a:solidFill>
                <a:effectLst/>
                <a:latin typeface="+mn-lt"/>
                <a:ea typeface="+mn-ea"/>
                <a:cs typeface="+mn-cs"/>
              </a:rPr>
              <a:t>nvarchar</a:t>
            </a:r>
            <a:r>
              <a:rPr lang="es-CO" sz="1200" b="0" i="0" kern="1200" dirty="0" smtClean="0">
                <a:solidFill>
                  <a:schemeClr val="tx1"/>
                </a:solidFill>
                <a:effectLst/>
                <a:latin typeface="+mn-lt"/>
                <a:ea typeface="+mn-ea"/>
                <a:cs typeface="+mn-cs"/>
              </a:rPr>
              <a:t> o </a:t>
            </a:r>
            <a:r>
              <a:rPr lang="es-CO" sz="1200" b="0" i="0" kern="1200" dirty="0" err="1" smtClean="0">
                <a:solidFill>
                  <a:schemeClr val="tx1"/>
                </a:solidFill>
                <a:effectLst/>
                <a:latin typeface="+mn-lt"/>
                <a:ea typeface="+mn-ea"/>
                <a:cs typeface="+mn-cs"/>
              </a:rPr>
              <a:t>datetime</a:t>
            </a:r>
            <a:r>
              <a:rPr lang="es-CO" sz="1200" b="0" i="0" kern="1200" dirty="0" smtClean="0">
                <a:solidFill>
                  <a:schemeClr val="tx1"/>
                </a:solidFill>
                <a:effectLst/>
                <a:latin typeface="+mn-lt"/>
                <a:ea typeface="+mn-ea"/>
                <a:cs typeface="+mn-cs"/>
              </a:rPr>
              <a:t>. Si empleamos "</a:t>
            </a:r>
            <a:r>
              <a:rPr lang="es-CO" sz="1200" b="0" i="0" kern="1200" dirty="0" err="1" smtClean="0">
                <a:solidFill>
                  <a:schemeClr val="tx1"/>
                </a:solidFill>
                <a:effectLst/>
                <a:latin typeface="+mn-lt"/>
                <a:ea typeface="+mn-ea"/>
                <a:cs typeface="+mn-cs"/>
              </a:rPr>
              <a:t>like</a:t>
            </a:r>
            <a:r>
              <a:rPr lang="es-CO" sz="1200" b="0" i="0" kern="1200" dirty="0" smtClean="0">
                <a:solidFill>
                  <a:schemeClr val="tx1"/>
                </a:solidFill>
                <a:effectLst/>
                <a:latin typeface="+mn-lt"/>
                <a:ea typeface="+mn-ea"/>
                <a:cs typeface="+mn-cs"/>
              </a:rPr>
              <a:t>" con tipos de datos que no son caracteres, SQL Server convierte (si es posible) el tipo de dato a </a:t>
            </a:r>
            <a:r>
              <a:rPr lang="es-CO" sz="1200" b="0" i="0" kern="1200" dirty="0" err="1" smtClean="0">
                <a:solidFill>
                  <a:schemeClr val="tx1"/>
                </a:solidFill>
                <a:effectLst/>
                <a:latin typeface="+mn-lt"/>
                <a:ea typeface="+mn-ea"/>
                <a:cs typeface="+mn-cs"/>
              </a:rPr>
              <a:t>caracter</a:t>
            </a:r>
            <a:r>
              <a:rPr lang="es-CO" sz="1200" b="0" i="0" kern="1200" dirty="0" smtClean="0">
                <a:solidFill>
                  <a:schemeClr val="tx1"/>
                </a:solidFill>
                <a:effectLst/>
                <a:latin typeface="+mn-lt"/>
                <a:ea typeface="+mn-ea"/>
                <a:cs typeface="+mn-cs"/>
              </a:rPr>
              <a:t>. Por ejemplo, queremos buscar todos los libros cuyo precio se encuentre entre 10.00 y 19.99:</a:t>
            </a:r>
          </a:p>
          <a:p>
            <a:r>
              <a:rPr lang="es-CO" dirty="0" err="1" smtClean="0"/>
              <a:t>select</a:t>
            </a:r>
            <a:r>
              <a:rPr lang="es-CO" dirty="0" smtClean="0"/>
              <a:t> </a:t>
            </a:r>
            <a:r>
              <a:rPr lang="es-CO" dirty="0" err="1" smtClean="0"/>
              <a:t>titulo,precio</a:t>
            </a:r>
            <a:r>
              <a:rPr lang="es-CO" dirty="0" smtClean="0"/>
              <a:t> </a:t>
            </a:r>
            <a:r>
              <a:rPr lang="es-CO" dirty="0" err="1" smtClean="0"/>
              <a:t>from</a:t>
            </a:r>
            <a:r>
              <a:rPr lang="es-CO" dirty="0" smtClean="0"/>
              <a:t> libros </a:t>
            </a:r>
            <a:r>
              <a:rPr lang="es-CO" dirty="0" err="1" smtClean="0"/>
              <a:t>where</a:t>
            </a:r>
            <a:r>
              <a:rPr lang="es-CO" dirty="0" smtClean="0"/>
              <a:t> precio </a:t>
            </a:r>
            <a:r>
              <a:rPr lang="es-CO" dirty="0" err="1" smtClean="0"/>
              <a:t>like</a:t>
            </a:r>
            <a:r>
              <a:rPr lang="es-CO" dirty="0" smtClean="0"/>
              <a:t> '1_.%'; </a:t>
            </a:r>
            <a:r>
              <a:rPr lang="es-CO" sz="1200" b="0" i="0" kern="1200" dirty="0" smtClean="0">
                <a:solidFill>
                  <a:schemeClr val="tx1"/>
                </a:solidFill>
                <a:effectLst/>
                <a:latin typeface="+mn-lt"/>
                <a:ea typeface="+mn-ea"/>
                <a:cs typeface="+mn-cs"/>
              </a:rPr>
              <a:t>Queremos los libros que NO incluyen centavos en sus precios:</a:t>
            </a:r>
          </a:p>
          <a:p>
            <a:r>
              <a:rPr lang="es-CO" dirty="0" err="1" smtClean="0"/>
              <a:t>select</a:t>
            </a:r>
            <a:r>
              <a:rPr lang="es-CO" dirty="0" smtClean="0"/>
              <a:t> </a:t>
            </a:r>
            <a:r>
              <a:rPr lang="es-CO" dirty="0" err="1" smtClean="0"/>
              <a:t>titulo,precio</a:t>
            </a:r>
            <a:r>
              <a:rPr lang="es-CO" dirty="0" smtClean="0"/>
              <a:t> </a:t>
            </a:r>
            <a:r>
              <a:rPr lang="es-CO" dirty="0" err="1" smtClean="0"/>
              <a:t>from</a:t>
            </a:r>
            <a:r>
              <a:rPr lang="es-CO" dirty="0" smtClean="0"/>
              <a:t> libros </a:t>
            </a:r>
            <a:r>
              <a:rPr lang="es-CO" dirty="0" err="1" smtClean="0"/>
              <a:t>where</a:t>
            </a:r>
            <a:r>
              <a:rPr lang="es-CO" dirty="0" smtClean="0"/>
              <a:t> precio </a:t>
            </a:r>
            <a:r>
              <a:rPr lang="es-CO" dirty="0" err="1" smtClean="0"/>
              <a:t>like</a:t>
            </a:r>
            <a:r>
              <a:rPr lang="es-CO" dirty="0" smtClean="0"/>
              <a:t> '%.00'; </a:t>
            </a:r>
            <a:r>
              <a:rPr lang="es-CO" sz="1200" b="0" i="0" kern="1200" dirty="0" smtClean="0">
                <a:solidFill>
                  <a:schemeClr val="tx1"/>
                </a:solidFill>
                <a:effectLst/>
                <a:latin typeface="+mn-lt"/>
                <a:ea typeface="+mn-ea"/>
                <a:cs typeface="+mn-cs"/>
              </a:rPr>
              <a:t>Para búsquedas de caracteres comodines como literales, debe incluirlo dentro de corchetes, por ejemplo, si busca:</a:t>
            </a:r>
          </a:p>
          <a:p>
            <a:r>
              <a:rPr lang="es-CO" dirty="0" smtClean="0"/>
              <a:t>... </a:t>
            </a:r>
            <a:r>
              <a:rPr lang="es-CO" dirty="0" err="1" smtClean="0"/>
              <a:t>like</a:t>
            </a:r>
            <a:r>
              <a:rPr lang="es-CO" dirty="0" smtClean="0"/>
              <a:t> '%[%]%': busca cadenas que contengan el signo '%'; ... </a:t>
            </a:r>
            <a:r>
              <a:rPr lang="es-CO" dirty="0" err="1" smtClean="0"/>
              <a:t>like</a:t>
            </a:r>
            <a:r>
              <a:rPr lang="es-CO" dirty="0" smtClean="0"/>
              <a:t> '%[_]%': busca cadenas que contengan el signo '_'; ... </a:t>
            </a:r>
            <a:r>
              <a:rPr lang="es-CO" dirty="0" err="1" smtClean="0"/>
              <a:t>like</a:t>
            </a:r>
            <a:r>
              <a:rPr lang="es-CO" dirty="0" smtClean="0"/>
              <a:t> '%[[]%': busca cadenas que contengan el signo '[';</a:t>
            </a:r>
            <a:endParaRPr lang="es-CO" dirty="0"/>
          </a:p>
        </p:txBody>
      </p:sp>
      <p:sp>
        <p:nvSpPr>
          <p:cNvPr id="4" name="Marcador de número de diapositiva 3"/>
          <p:cNvSpPr>
            <a:spLocks noGrp="1"/>
          </p:cNvSpPr>
          <p:nvPr>
            <p:ph type="sldNum" sz="quarter" idx="10"/>
          </p:nvPr>
        </p:nvSpPr>
        <p:spPr/>
        <p:txBody>
          <a:bodyPr/>
          <a:lstStyle/>
          <a:p>
            <a:fld id="{392B7A38-678F-442A-9883-0D6E011AFA49}" type="slidenum">
              <a:rPr lang="es-CO" smtClean="0"/>
              <a:t>59</a:t>
            </a:fld>
            <a:endParaRPr lang="es-CO"/>
          </a:p>
        </p:txBody>
      </p:sp>
    </p:spTree>
    <p:extLst>
      <p:ext uri="{BB962C8B-B14F-4D97-AF65-F5344CB8AC3E}">
        <p14:creationId xmlns:p14="http://schemas.microsoft.com/office/powerpoint/2010/main" val="37054127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sz="1200" b="0" i="0" kern="1200" dirty="0" smtClean="0">
                <a:solidFill>
                  <a:schemeClr val="tx1"/>
                </a:solidFill>
                <a:effectLst/>
                <a:latin typeface="+mn-lt"/>
                <a:ea typeface="+mn-ea"/>
                <a:cs typeface="+mn-cs"/>
              </a:rPr>
              <a:t>2) escalares: toman un solo valor y retornan un único valor. Pueden agruparse de la siguiente manera:</a:t>
            </a:r>
          </a:p>
          <a:p>
            <a:r>
              <a:rPr lang="es-CO" sz="1200" b="0" i="0" kern="1200" dirty="0" smtClean="0">
                <a:solidFill>
                  <a:schemeClr val="tx1"/>
                </a:solidFill>
                <a:effectLst/>
                <a:latin typeface="+mn-lt"/>
                <a:ea typeface="+mn-ea"/>
                <a:cs typeface="+mn-cs"/>
              </a:rPr>
              <a:t>- de configuración: retornan información referida a la configuración.</a:t>
            </a:r>
            <a:br>
              <a:rPr lang="es-CO" sz="1200" b="0" i="0" kern="1200" dirty="0" smtClean="0">
                <a:solidFill>
                  <a:schemeClr val="tx1"/>
                </a:solidFill>
                <a:effectLst/>
                <a:latin typeface="+mn-lt"/>
                <a:ea typeface="+mn-ea"/>
                <a:cs typeface="+mn-cs"/>
              </a:rPr>
            </a:br>
            <a:r>
              <a:rPr lang="es-CO" sz="1200" b="0" i="0" kern="1200" dirty="0" smtClean="0">
                <a:solidFill>
                  <a:schemeClr val="tx1"/>
                </a:solidFill>
                <a:effectLst/>
                <a:latin typeface="+mn-lt"/>
                <a:ea typeface="+mn-ea"/>
                <a:cs typeface="+mn-cs"/>
              </a:rPr>
              <a:t>Ejemplo:</a:t>
            </a:r>
          </a:p>
          <a:p>
            <a:r>
              <a:rPr lang="es-CO" dirty="0" err="1" smtClean="0"/>
              <a:t>select</a:t>
            </a:r>
            <a:r>
              <a:rPr lang="es-CO" dirty="0" smtClean="0"/>
              <a:t> @@</a:t>
            </a:r>
            <a:r>
              <a:rPr lang="es-CO" dirty="0" err="1" smtClean="0"/>
              <a:t>version</a:t>
            </a:r>
            <a:r>
              <a:rPr lang="es-CO" dirty="0" smtClean="0"/>
              <a:t>; </a:t>
            </a:r>
            <a:r>
              <a:rPr lang="es-CO" sz="1200" b="0" i="0" kern="1200" dirty="0" smtClean="0">
                <a:solidFill>
                  <a:schemeClr val="tx1"/>
                </a:solidFill>
                <a:effectLst/>
                <a:latin typeface="+mn-lt"/>
                <a:ea typeface="+mn-ea"/>
                <a:cs typeface="+mn-cs"/>
              </a:rPr>
              <a:t>retorna la fecha, versión y tipo de procesador de SQL Server.</a:t>
            </a:r>
          </a:p>
          <a:p>
            <a:r>
              <a:rPr lang="es-CO" sz="1200" b="0" i="0" kern="1200" dirty="0" smtClean="0">
                <a:solidFill>
                  <a:schemeClr val="tx1"/>
                </a:solidFill>
                <a:effectLst/>
                <a:latin typeface="+mn-lt"/>
                <a:ea typeface="+mn-ea"/>
                <a:cs typeface="+mn-cs"/>
              </a:rPr>
              <a:t>- de cursores: retornan información sobre el estado de un cursor.</a:t>
            </a:r>
          </a:p>
          <a:p>
            <a:r>
              <a:rPr lang="es-CO" sz="1200" b="0" i="0" kern="1200" dirty="0" smtClean="0">
                <a:solidFill>
                  <a:schemeClr val="tx1"/>
                </a:solidFill>
                <a:effectLst/>
                <a:latin typeface="+mn-lt"/>
                <a:ea typeface="+mn-ea"/>
                <a:cs typeface="+mn-cs"/>
              </a:rPr>
              <a:t>- de fecha y hora: operan con valores "</a:t>
            </a:r>
            <a:r>
              <a:rPr lang="es-CO" sz="1200" b="0" i="0" kern="1200" dirty="0" err="1" smtClean="0">
                <a:solidFill>
                  <a:schemeClr val="tx1"/>
                </a:solidFill>
                <a:effectLst/>
                <a:latin typeface="+mn-lt"/>
                <a:ea typeface="+mn-ea"/>
                <a:cs typeface="+mn-cs"/>
              </a:rPr>
              <a:t>datetime</a:t>
            </a:r>
            <a:r>
              <a:rPr lang="es-CO" sz="1200" b="0" i="0" kern="1200" dirty="0" smtClean="0">
                <a:solidFill>
                  <a:schemeClr val="tx1"/>
                </a:solidFill>
                <a:effectLst/>
                <a:latin typeface="+mn-lt"/>
                <a:ea typeface="+mn-ea"/>
                <a:cs typeface="+mn-cs"/>
              </a:rPr>
              <a:t>" y "</a:t>
            </a:r>
            <a:r>
              <a:rPr lang="es-CO" sz="1200" b="0" i="0" kern="1200" dirty="0" err="1" smtClean="0">
                <a:solidFill>
                  <a:schemeClr val="tx1"/>
                </a:solidFill>
                <a:effectLst/>
                <a:latin typeface="+mn-lt"/>
                <a:ea typeface="+mn-ea"/>
                <a:cs typeface="+mn-cs"/>
              </a:rPr>
              <a:t>smalldatetime</a:t>
            </a:r>
            <a:r>
              <a:rPr lang="es-CO" sz="1200" b="0" i="0" kern="1200" dirty="0" smtClean="0">
                <a:solidFill>
                  <a:schemeClr val="tx1"/>
                </a:solidFill>
                <a:effectLst/>
                <a:latin typeface="+mn-lt"/>
                <a:ea typeface="+mn-ea"/>
                <a:cs typeface="+mn-cs"/>
              </a:rPr>
              <a:t>". Reciben un parámetro de tipo fecha y hora y retornan un valor de cadena, numérico o de fecha y hora.</a:t>
            </a:r>
          </a:p>
          <a:p>
            <a:r>
              <a:rPr lang="es-CO" sz="1200" b="0" i="0" kern="1200" dirty="0" smtClean="0">
                <a:solidFill>
                  <a:schemeClr val="tx1"/>
                </a:solidFill>
                <a:effectLst/>
                <a:latin typeface="+mn-lt"/>
                <a:ea typeface="+mn-ea"/>
                <a:cs typeface="+mn-cs"/>
              </a:rPr>
              <a:t>- matemáticas: realizan operaciones numéricas, geométricas y trigonométricas.</a:t>
            </a:r>
          </a:p>
          <a:p>
            <a:r>
              <a:rPr lang="es-CO" sz="1200" b="0" i="0" kern="1200" dirty="0" smtClean="0">
                <a:solidFill>
                  <a:schemeClr val="tx1"/>
                </a:solidFill>
                <a:effectLst/>
                <a:latin typeface="+mn-lt"/>
                <a:ea typeface="+mn-ea"/>
                <a:cs typeface="+mn-cs"/>
              </a:rPr>
              <a:t>- de metadatos: informan sobre las bases de datos y los objetos.</a:t>
            </a:r>
          </a:p>
          <a:p>
            <a:r>
              <a:rPr lang="es-CO" sz="1200" b="0" i="0" kern="1200" dirty="0" smtClean="0">
                <a:solidFill>
                  <a:schemeClr val="tx1"/>
                </a:solidFill>
                <a:effectLst/>
                <a:latin typeface="+mn-lt"/>
                <a:ea typeface="+mn-ea"/>
                <a:cs typeface="+mn-cs"/>
              </a:rPr>
              <a:t>- de seguridad: devuelven información referente a usuarios y funciones.</a:t>
            </a:r>
          </a:p>
          <a:p>
            <a:r>
              <a:rPr lang="es-CO" sz="1200" b="0" i="0" kern="1200" dirty="0" smtClean="0">
                <a:solidFill>
                  <a:schemeClr val="tx1"/>
                </a:solidFill>
                <a:effectLst/>
                <a:latin typeface="+mn-lt"/>
                <a:ea typeface="+mn-ea"/>
                <a:cs typeface="+mn-cs"/>
              </a:rPr>
              <a:t>- de cadena: operan con valores "</a:t>
            </a:r>
            <a:r>
              <a:rPr lang="es-CO" sz="1200" b="0" i="0" kern="1200" dirty="0" err="1" smtClean="0">
                <a:solidFill>
                  <a:schemeClr val="tx1"/>
                </a:solidFill>
                <a:effectLst/>
                <a:latin typeface="+mn-lt"/>
                <a:ea typeface="+mn-ea"/>
                <a:cs typeface="+mn-cs"/>
              </a:rPr>
              <a:t>char</a:t>
            </a:r>
            <a:r>
              <a:rPr lang="es-CO" sz="1200" b="0" i="0" kern="1200" dirty="0" smtClean="0">
                <a:solidFill>
                  <a:schemeClr val="tx1"/>
                </a:solidFill>
                <a:effectLst/>
                <a:latin typeface="+mn-lt"/>
                <a:ea typeface="+mn-ea"/>
                <a:cs typeface="+mn-cs"/>
              </a:rPr>
              <a:t>", "</a:t>
            </a:r>
            <a:r>
              <a:rPr lang="es-CO" sz="1200" b="0" i="0" kern="1200" dirty="0" err="1" smtClean="0">
                <a:solidFill>
                  <a:schemeClr val="tx1"/>
                </a:solidFill>
                <a:effectLst/>
                <a:latin typeface="+mn-lt"/>
                <a:ea typeface="+mn-ea"/>
                <a:cs typeface="+mn-cs"/>
              </a:rPr>
              <a:t>varchar</a:t>
            </a:r>
            <a:r>
              <a:rPr lang="es-CO" sz="1200" b="0" i="0" kern="1200" dirty="0" smtClean="0">
                <a:solidFill>
                  <a:schemeClr val="tx1"/>
                </a:solidFill>
                <a:effectLst/>
                <a:latin typeface="+mn-lt"/>
                <a:ea typeface="+mn-ea"/>
                <a:cs typeface="+mn-cs"/>
              </a:rPr>
              <a:t>", "</a:t>
            </a:r>
            <a:r>
              <a:rPr lang="es-CO" sz="1200" b="0" i="0" kern="1200" dirty="0" err="1" smtClean="0">
                <a:solidFill>
                  <a:schemeClr val="tx1"/>
                </a:solidFill>
                <a:effectLst/>
                <a:latin typeface="+mn-lt"/>
                <a:ea typeface="+mn-ea"/>
                <a:cs typeface="+mn-cs"/>
              </a:rPr>
              <a:t>nchar</a:t>
            </a:r>
            <a:r>
              <a:rPr lang="es-CO" sz="1200" b="0" i="0" kern="1200" dirty="0" smtClean="0">
                <a:solidFill>
                  <a:schemeClr val="tx1"/>
                </a:solidFill>
                <a:effectLst/>
                <a:latin typeface="+mn-lt"/>
                <a:ea typeface="+mn-ea"/>
                <a:cs typeface="+mn-cs"/>
              </a:rPr>
              <a:t>", "</a:t>
            </a:r>
            <a:r>
              <a:rPr lang="es-CO" sz="1200" b="0" i="0" kern="1200" dirty="0" err="1" smtClean="0">
                <a:solidFill>
                  <a:schemeClr val="tx1"/>
                </a:solidFill>
                <a:effectLst/>
                <a:latin typeface="+mn-lt"/>
                <a:ea typeface="+mn-ea"/>
                <a:cs typeface="+mn-cs"/>
              </a:rPr>
              <a:t>nvarchar</a:t>
            </a:r>
            <a:r>
              <a:rPr lang="es-CO" sz="1200" b="0" i="0" kern="1200" dirty="0" smtClean="0">
                <a:solidFill>
                  <a:schemeClr val="tx1"/>
                </a:solidFill>
                <a:effectLst/>
                <a:latin typeface="+mn-lt"/>
                <a:ea typeface="+mn-ea"/>
                <a:cs typeface="+mn-cs"/>
              </a:rPr>
              <a:t>", "</a:t>
            </a:r>
            <a:r>
              <a:rPr lang="es-CO" sz="1200" b="0" i="0" kern="1200" dirty="0" err="1" smtClean="0">
                <a:solidFill>
                  <a:schemeClr val="tx1"/>
                </a:solidFill>
                <a:effectLst/>
                <a:latin typeface="+mn-lt"/>
                <a:ea typeface="+mn-ea"/>
                <a:cs typeface="+mn-cs"/>
              </a:rPr>
              <a:t>binary</a:t>
            </a:r>
            <a:r>
              <a:rPr lang="es-CO" sz="1200" b="0" i="0" kern="1200" dirty="0" smtClean="0">
                <a:solidFill>
                  <a:schemeClr val="tx1"/>
                </a:solidFill>
                <a:effectLst/>
                <a:latin typeface="+mn-lt"/>
                <a:ea typeface="+mn-ea"/>
                <a:cs typeface="+mn-cs"/>
              </a:rPr>
              <a:t>" y "</a:t>
            </a:r>
            <a:r>
              <a:rPr lang="es-CO" sz="1200" b="0" i="0" kern="1200" dirty="0" err="1" smtClean="0">
                <a:solidFill>
                  <a:schemeClr val="tx1"/>
                </a:solidFill>
                <a:effectLst/>
                <a:latin typeface="+mn-lt"/>
                <a:ea typeface="+mn-ea"/>
                <a:cs typeface="+mn-cs"/>
              </a:rPr>
              <a:t>varbinary</a:t>
            </a:r>
            <a:r>
              <a:rPr lang="es-CO" sz="1200" b="0" i="0" kern="1200" dirty="0" smtClean="0">
                <a:solidFill>
                  <a:schemeClr val="tx1"/>
                </a:solidFill>
                <a:effectLst/>
                <a:latin typeface="+mn-lt"/>
                <a:ea typeface="+mn-ea"/>
                <a:cs typeface="+mn-cs"/>
              </a:rPr>
              <a:t>" y devuelven un valor de cadena o numérico.</a:t>
            </a:r>
          </a:p>
          <a:p>
            <a:r>
              <a:rPr lang="es-CO" sz="1200" b="0" i="0" kern="1200" dirty="0" smtClean="0">
                <a:solidFill>
                  <a:schemeClr val="tx1"/>
                </a:solidFill>
                <a:effectLst/>
                <a:latin typeface="+mn-lt"/>
                <a:ea typeface="+mn-ea"/>
                <a:cs typeface="+mn-cs"/>
              </a:rPr>
              <a:t>- del sistema: informan sobre opciones, objetos y configuraciones del sistema. Ejemplo:</a:t>
            </a:r>
          </a:p>
          <a:p>
            <a:r>
              <a:rPr lang="es-CO" dirty="0" err="1" smtClean="0"/>
              <a:t>select</a:t>
            </a:r>
            <a:r>
              <a:rPr lang="es-CO" dirty="0" smtClean="0"/>
              <a:t> </a:t>
            </a:r>
            <a:r>
              <a:rPr lang="es-CO" dirty="0" err="1" smtClean="0"/>
              <a:t>user_name</a:t>
            </a:r>
            <a:r>
              <a:rPr lang="es-CO" dirty="0" smtClean="0"/>
              <a:t>(); </a:t>
            </a:r>
            <a:r>
              <a:rPr lang="es-CO" sz="1200" b="0" i="0" kern="1200" dirty="0" smtClean="0">
                <a:solidFill>
                  <a:schemeClr val="tx1"/>
                </a:solidFill>
                <a:effectLst/>
                <a:latin typeface="+mn-lt"/>
                <a:ea typeface="+mn-ea"/>
                <a:cs typeface="+mn-cs"/>
              </a:rPr>
              <a:t>- estadísticas del sistema: retornan información referente al rendimiento del sistema.</a:t>
            </a:r>
          </a:p>
          <a:p>
            <a:r>
              <a:rPr lang="es-CO" sz="1200" b="0" i="0" kern="1200" dirty="0" smtClean="0">
                <a:solidFill>
                  <a:schemeClr val="tx1"/>
                </a:solidFill>
                <a:effectLst/>
                <a:latin typeface="+mn-lt"/>
                <a:ea typeface="+mn-ea"/>
                <a:cs typeface="+mn-cs"/>
              </a:rPr>
              <a:t>- texto e imagen: realizan operaciones con valor de entrada de tipo </a:t>
            </a:r>
            <a:r>
              <a:rPr lang="es-CO" sz="1200" b="0" i="0" kern="1200" dirty="0" err="1" smtClean="0">
                <a:solidFill>
                  <a:schemeClr val="tx1"/>
                </a:solidFill>
                <a:effectLst/>
                <a:latin typeface="+mn-lt"/>
                <a:ea typeface="+mn-ea"/>
                <a:cs typeface="+mn-cs"/>
              </a:rPr>
              <a:t>text</a:t>
            </a:r>
            <a:r>
              <a:rPr lang="es-CO" sz="1200" b="0" i="0" kern="1200" dirty="0" smtClean="0">
                <a:solidFill>
                  <a:schemeClr val="tx1"/>
                </a:solidFill>
                <a:effectLst/>
                <a:latin typeface="+mn-lt"/>
                <a:ea typeface="+mn-ea"/>
                <a:cs typeface="+mn-cs"/>
              </a:rPr>
              <a:t> o </a:t>
            </a:r>
            <a:r>
              <a:rPr lang="es-CO" sz="1200" b="0" i="0" kern="1200" dirty="0" err="1" smtClean="0">
                <a:solidFill>
                  <a:schemeClr val="tx1"/>
                </a:solidFill>
                <a:effectLst/>
                <a:latin typeface="+mn-lt"/>
                <a:ea typeface="+mn-ea"/>
                <a:cs typeface="+mn-cs"/>
              </a:rPr>
              <a:t>image</a:t>
            </a:r>
            <a:r>
              <a:rPr lang="es-CO" sz="1200" b="0" i="0" kern="1200" dirty="0" smtClean="0">
                <a:solidFill>
                  <a:schemeClr val="tx1"/>
                </a:solidFill>
                <a:effectLst/>
                <a:latin typeface="+mn-lt"/>
                <a:ea typeface="+mn-ea"/>
                <a:cs typeface="+mn-cs"/>
              </a:rPr>
              <a:t> y retornan información referente al mismo.</a:t>
            </a:r>
          </a:p>
          <a:p>
            <a:endParaRPr lang="es-CO" dirty="0"/>
          </a:p>
        </p:txBody>
      </p:sp>
      <p:sp>
        <p:nvSpPr>
          <p:cNvPr id="4" name="Marcador de número de diapositiva 3"/>
          <p:cNvSpPr>
            <a:spLocks noGrp="1"/>
          </p:cNvSpPr>
          <p:nvPr>
            <p:ph type="sldNum" sz="quarter" idx="10"/>
          </p:nvPr>
        </p:nvSpPr>
        <p:spPr/>
        <p:txBody>
          <a:bodyPr/>
          <a:lstStyle/>
          <a:p>
            <a:fld id="{392B7A38-678F-442A-9883-0D6E011AFA49}" type="slidenum">
              <a:rPr lang="es-CO" smtClean="0"/>
              <a:t>60</a:t>
            </a:fld>
            <a:endParaRPr lang="es-CO"/>
          </a:p>
        </p:txBody>
      </p:sp>
    </p:spTree>
    <p:extLst>
      <p:ext uri="{BB962C8B-B14F-4D97-AF65-F5344CB8AC3E}">
        <p14:creationId xmlns:p14="http://schemas.microsoft.com/office/powerpoint/2010/main" val="34098927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sz="1200" b="1" i="0" kern="1200" dirty="0" smtClean="0">
                <a:solidFill>
                  <a:schemeClr val="tx1"/>
                </a:solidFill>
                <a:effectLst/>
                <a:latin typeface="+mn-lt"/>
                <a:ea typeface="+mn-ea"/>
                <a:cs typeface="+mn-cs"/>
              </a:rPr>
              <a:t>Ventajas de las bases de datos</a:t>
            </a:r>
          </a:p>
          <a:p>
            <a:r>
              <a:rPr lang="es-CO" sz="1200" b="1" i="0" kern="1200" dirty="0" smtClean="0">
                <a:solidFill>
                  <a:schemeClr val="tx1"/>
                </a:solidFill>
                <a:effectLst/>
                <a:latin typeface="+mn-lt"/>
                <a:ea typeface="+mn-ea"/>
                <a:cs typeface="+mn-cs"/>
              </a:rPr>
              <a:t>Control sobre la redundancia de datos:</a:t>
            </a:r>
          </a:p>
          <a:p>
            <a:r>
              <a:rPr lang="es-CO" sz="1200" b="0" i="0" kern="1200" dirty="0" smtClean="0">
                <a:solidFill>
                  <a:schemeClr val="tx1"/>
                </a:solidFill>
                <a:effectLst/>
                <a:latin typeface="+mn-lt"/>
                <a:ea typeface="+mn-ea"/>
                <a:cs typeface="+mn-cs"/>
              </a:rPr>
              <a:t>Los sistemas de ficheros almacenan varias copias de los mismos datos en ficheros distintos. Esto hace que se desperdicie espacio de </a:t>
            </a:r>
            <a:r>
              <a:rPr lang="es-CO" sz="1200" b="0" i="0" kern="1200" dirty="0" smtClean="0">
                <a:solidFill>
                  <a:schemeClr val="tx1"/>
                </a:solidFill>
                <a:effectLst/>
                <a:latin typeface="+mn-lt"/>
                <a:ea typeface="+mn-ea"/>
                <a:cs typeface="+mn-cs"/>
                <a:hlinkClick r:id="rId3"/>
              </a:rPr>
              <a:t>almacenamiento</a:t>
            </a:r>
            <a:r>
              <a:rPr lang="es-CO" sz="1200" b="0" i="0" kern="1200" dirty="0" smtClean="0">
                <a:solidFill>
                  <a:schemeClr val="tx1"/>
                </a:solidFill>
                <a:effectLst/>
                <a:latin typeface="+mn-lt"/>
                <a:ea typeface="+mn-ea"/>
                <a:cs typeface="+mn-cs"/>
              </a:rPr>
              <a:t>, además de provocar la falta de consistencia de datos.</a:t>
            </a:r>
          </a:p>
          <a:p>
            <a:r>
              <a:rPr lang="es-CO" sz="1200" b="0" i="0" kern="1200" dirty="0" smtClean="0">
                <a:solidFill>
                  <a:schemeClr val="tx1"/>
                </a:solidFill>
                <a:effectLst/>
                <a:latin typeface="+mn-lt"/>
                <a:ea typeface="+mn-ea"/>
                <a:cs typeface="+mn-cs"/>
              </a:rPr>
              <a:t>En los sistemas de bases de datos todos estos ficheros están integrados, por lo que no se almacenan varias copias de los mismos datos. Sin embargo, en una base de datos no se puede eliminar la redundancia completamente, ya que en ocasiones es necesaria para modelar las relaciones entre los datos.</a:t>
            </a:r>
          </a:p>
          <a:p>
            <a:r>
              <a:rPr lang="es-CO" sz="1200" b="1" i="0" kern="1200" dirty="0" smtClean="0">
                <a:solidFill>
                  <a:schemeClr val="tx1"/>
                </a:solidFill>
                <a:effectLst/>
                <a:latin typeface="+mn-lt"/>
                <a:ea typeface="+mn-ea"/>
                <a:cs typeface="+mn-cs"/>
              </a:rPr>
              <a:t>Consistencia de datos:</a:t>
            </a:r>
          </a:p>
          <a:p>
            <a:r>
              <a:rPr lang="es-CO" sz="1200" b="0" i="0" kern="1200" dirty="0" smtClean="0">
                <a:solidFill>
                  <a:schemeClr val="tx1"/>
                </a:solidFill>
                <a:effectLst/>
                <a:latin typeface="+mn-lt"/>
                <a:ea typeface="+mn-ea"/>
                <a:cs typeface="+mn-cs"/>
              </a:rPr>
              <a:t>Eliminando o controlando las redundancias de datos se reduce en gran medida el riesgo de que haya inconsistencias. Si un dato está almacenado una sola vez, cualquier actualización se debe realizar sólo una vez, y está disponible para todos los usuarios inmediatamente. Si un dato está duplicado y el sistema conoce esta redundancia, el propio sistema puede encargarse de garantizar que todas las copias se mantienen consistentes.</a:t>
            </a:r>
          </a:p>
          <a:p>
            <a:r>
              <a:rPr lang="es-CO" sz="1200" b="1" i="0" kern="1200" dirty="0" smtClean="0">
                <a:solidFill>
                  <a:schemeClr val="tx1"/>
                </a:solidFill>
                <a:effectLst/>
                <a:latin typeface="+mn-lt"/>
                <a:ea typeface="+mn-ea"/>
                <a:cs typeface="+mn-cs"/>
              </a:rPr>
              <a:t>Compartir datos:</a:t>
            </a:r>
          </a:p>
          <a:p>
            <a:r>
              <a:rPr lang="es-CO" sz="1200" b="0" i="0" kern="1200" dirty="0" smtClean="0">
                <a:solidFill>
                  <a:schemeClr val="tx1"/>
                </a:solidFill>
                <a:effectLst/>
                <a:latin typeface="+mn-lt"/>
                <a:ea typeface="+mn-ea"/>
                <a:cs typeface="+mn-cs"/>
              </a:rPr>
              <a:t>En los sistemas de ficheros, los ficheros pertenecen a las personas o a los departamentos que los utilizan. Pero en los sistemas de bases de datos, la base de datos pertenece a la empresa y puede ser compartida por todos los usuarios que estén autorizados.</a:t>
            </a:r>
          </a:p>
          <a:p>
            <a:r>
              <a:rPr lang="es-CO" sz="1200" b="1" i="0" kern="1200" dirty="0" smtClean="0">
                <a:solidFill>
                  <a:schemeClr val="tx1"/>
                </a:solidFill>
                <a:effectLst/>
                <a:latin typeface="+mn-lt"/>
                <a:ea typeface="+mn-ea"/>
                <a:cs typeface="+mn-cs"/>
              </a:rPr>
              <a:t>Mantenimiento de estándares:</a:t>
            </a:r>
          </a:p>
          <a:p>
            <a:r>
              <a:rPr lang="es-CO" sz="1200" b="0" i="0" kern="1200" dirty="0" smtClean="0">
                <a:solidFill>
                  <a:schemeClr val="tx1"/>
                </a:solidFill>
                <a:effectLst/>
                <a:latin typeface="+mn-lt"/>
                <a:ea typeface="+mn-ea"/>
                <a:cs typeface="+mn-cs"/>
              </a:rPr>
              <a:t>Gracias a la integración es más fácil respetar los </a:t>
            </a:r>
            <a:r>
              <a:rPr lang="es-CO" sz="1200" b="0" i="0" kern="1200" dirty="0" smtClean="0">
                <a:solidFill>
                  <a:schemeClr val="tx1"/>
                </a:solidFill>
                <a:effectLst/>
                <a:latin typeface="+mn-lt"/>
                <a:ea typeface="+mn-ea"/>
                <a:cs typeface="+mn-cs"/>
                <a:hlinkClick r:id="rId4"/>
              </a:rPr>
              <a:t>estándares</a:t>
            </a:r>
            <a:r>
              <a:rPr lang="es-CO" sz="1200" b="0" i="0" kern="1200" dirty="0" smtClean="0">
                <a:solidFill>
                  <a:schemeClr val="tx1"/>
                </a:solidFill>
                <a:effectLst/>
                <a:latin typeface="+mn-lt"/>
                <a:ea typeface="+mn-ea"/>
                <a:cs typeface="+mn-cs"/>
              </a:rPr>
              <a:t> necesarios, tanto los establecidos a nivel de la empresa como los nacionales e internacionales. Estos </a:t>
            </a:r>
            <a:r>
              <a:rPr lang="es-CO" sz="1200" b="0" i="0" kern="1200" dirty="0" smtClean="0">
                <a:solidFill>
                  <a:schemeClr val="tx1"/>
                </a:solidFill>
                <a:effectLst/>
                <a:latin typeface="+mn-lt"/>
                <a:ea typeface="+mn-ea"/>
                <a:cs typeface="+mn-cs"/>
                <a:hlinkClick r:id="rId5"/>
              </a:rPr>
              <a:t>estándares</a:t>
            </a:r>
            <a:r>
              <a:rPr lang="es-CO" sz="1200" b="0" i="0" kern="1200" dirty="0" smtClean="0">
                <a:solidFill>
                  <a:schemeClr val="tx1"/>
                </a:solidFill>
                <a:effectLst/>
                <a:latin typeface="+mn-lt"/>
                <a:ea typeface="+mn-ea"/>
                <a:cs typeface="+mn-cs"/>
              </a:rPr>
              <a:t> pueden establecerse sobre el formato de los datos para facilitar su intercambio, pueden ser estándares de documentación, procedimientos de actualización y también reglas de acceso.</a:t>
            </a:r>
          </a:p>
          <a:p>
            <a:r>
              <a:rPr lang="es-CO" sz="1200" b="1" i="0" kern="1200" dirty="0" smtClean="0">
                <a:solidFill>
                  <a:schemeClr val="tx1"/>
                </a:solidFill>
                <a:effectLst/>
                <a:latin typeface="+mn-lt"/>
                <a:ea typeface="+mn-ea"/>
                <a:cs typeface="+mn-cs"/>
              </a:rPr>
              <a:t>Mejora en la integridad de datos:</a:t>
            </a:r>
          </a:p>
          <a:p>
            <a:r>
              <a:rPr lang="es-CO" sz="1200" b="0" i="0" kern="1200" dirty="0" smtClean="0">
                <a:solidFill>
                  <a:schemeClr val="tx1"/>
                </a:solidFill>
                <a:effectLst/>
                <a:latin typeface="+mn-lt"/>
                <a:ea typeface="+mn-ea"/>
                <a:cs typeface="+mn-cs"/>
              </a:rPr>
              <a:t>La integridad de la base de datos se refiere a la validez y la consistencia de los datos almacenados. Normalmente, la integridad se expresa mediante restricciones o reglas que no se pueden violar. Estas restricciones se pueden aplicar tanto a los datos, como a sus relaciones, y es el SGBD quien se debe encargar de mantenerlas.</a:t>
            </a:r>
          </a:p>
          <a:p>
            <a:r>
              <a:rPr lang="es-CO" sz="1200" b="1" i="0" kern="1200" dirty="0" smtClean="0">
                <a:solidFill>
                  <a:schemeClr val="tx1"/>
                </a:solidFill>
                <a:effectLst/>
                <a:latin typeface="+mn-lt"/>
                <a:ea typeface="+mn-ea"/>
                <a:cs typeface="+mn-cs"/>
              </a:rPr>
              <a:t>Mejora en la seguridad:</a:t>
            </a:r>
          </a:p>
          <a:p>
            <a:r>
              <a:rPr lang="es-CO" sz="1200" b="0" i="0" kern="1200" dirty="0" smtClean="0">
                <a:solidFill>
                  <a:schemeClr val="tx1"/>
                </a:solidFill>
                <a:effectLst/>
                <a:latin typeface="+mn-lt"/>
                <a:ea typeface="+mn-ea"/>
                <a:cs typeface="+mn-cs"/>
              </a:rPr>
              <a:t>La </a:t>
            </a:r>
            <a:r>
              <a:rPr lang="es-CO" sz="1200" b="0" i="0" kern="1200" dirty="0" smtClean="0">
                <a:solidFill>
                  <a:schemeClr val="tx1"/>
                </a:solidFill>
                <a:effectLst/>
                <a:latin typeface="+mn-lt"/>
                <a:ea typeface="+mn-ea"/>
                <a:cs typeface="+mn-cs"/>
                <a:hlinkClick r:id="rId6"/>
              </a:rPr>
              <a:t>seguridad</a:t>
            </a:r>
            <a:r>
              <a:rPr lang="es-CO" sz="1200" b="0" i="0" kern="1200" dirty="0" smtClean="0">
                <a:solidFill>
                  <a:schemeClr val="tx1"/>
                </a:solidFill>
                <a:effectLst/>
                <a:latin typeface="+mn-lt"/>
                <a:ea typeface="+mn-ea"/>
                <a:cs typeface="+mn-cs"/>
              </a:rPr>
              <a:t> de la base de datos es la protección de la base de datos frente a usuarios no autorizados. Sin unas buenas medidas de seguridad, la integración de datos en los sistemas de bases de datos hace que éstos sean más vulnerables que en los sistemas de ficheros.</a:t>
            </a:r>
          </a:p>
          <a:p>
            <a:r>
              <a:rPr lang="es-CO" sz="1200" b="1" i="0" kern="1200" dirty="0" smtClean="0">
                <a:solidFill>
                  <a:schemeClr val="tx1"/>
                </a:solidFill>
                <a:effectLst/>
                <a:latin typeface="+mn-lt"/>
                <a:ea typeface="+mn-ea"/>
                <a:cs typeface="+mn-cs"/>
              </a:rPr>
              <a:t>Mejora en la accesibilidad a los datos:</a:t>
            </a:r>
          </a:p>
          <a:p>
            <a:r>
              <a:rPr lang="es-CO" sz="1200" b="0" i="0" kern="1200" dirty="0" smtClean="0">
                <a:solidFill>
                  <a:schemeClr val="tx1"/>
                </a:solidFill>
                <a:effectLst/>
                <a:latin typeface="+mn-lt"/>
                <a:ea typeface="+mn-ea"/>
                <a:cs typeface="+mn-cs"/>
              </a:rPr>
              <a:t>Muchos SGBD proporcionan lenguajes de consultas o generadores de informes que permiten al usuario hacer cualquier tipo de consulta sobre los datos, sin que sea necesario que un programador escriba una </a:t>
            </a:r>
            <a:r>
              <a:rPr lang="es-CO" sz="1200" b="0" i="0" kern="1200" dirty="0" smtClean="0">
                <a:solidFill>
                  <a:schemeClr val="tx1"/>
                </a:solidFill>
                <a:effectLst/>
                <a:latin typeface="+mn-lt"/>
                <a:ea typeface="+mn-ea"/>
                <a:cs typeface="+mn-cs"/>
                <a:hlinkClick r:id="rId7"/>
              </a:rPr>
              <a:t>aplicación</a:t>
            </a:r>
            <a:r>
              <a:rPr lang="es-CO" sz="1200" b="0" i="0" kern="1200" dirty="0" smtClean="0">
                <a:solidFill>
                  <a:schemeClr val="tx1"/>
                </a:solidFill>
                <a:effectLst/>
                <a:latin typeface="+mn-lt"/>
                <a:ea typeface="+mn-ea"/>
                <a:cs typeface="+mn-cs"/>
              </a:rPr>
              <a:t> que realice tal tarea.</a:t>
            </a:r>
          </a:p>
          <a:p>
            <a:r>
              <a:rPr lang="es-CO" sz="1200" b="1" i="0" kern="1200" dirty="0" smtClean="0">
                <a:solidFill>
                  <a:schemeClr val="tx1"/>
                </a:solidFill>
                <a:effectLst/>
                <a:latin typeface="+mn-lt"/>
                <a:ea typeface="+mn-ea"/>
                <a:cs typeface="+mn-cs"/>
              </a:rPr>
              <a:t>Mejora en la productividad:</a:t>
            </a:r>
          </a:p>
          <a:p>
            <a:r>
              <a:rPr lang="es-CO" sz="1200" b="0" i="0" kern="1200" dirty="0" smtClean="0">
                <a:solidFill>
                  <a:schemeClr val="tx1"/>
                </a:solidFill>
                <a:effectLst/>
                <a:latin typeface="+mn-lt"/>
                <a:ea typeface="+mn-ea"/>
                <a:cs typeface="+mn-cs"/>
              </a:rPr>
              <a:t>El SGBD proporciona muchas de las funciones estándar que el programador necesita escribir en un sistema de ficheros. A nivel básico, el SGBD proporciona todas las rutinas de manejo de ficheros típicas de los programas de aplicación.</a:t>
            </a:r>
          </a:p>
          <a:p>
            <a:r>
              <a:rPr lang="es-CO" sz="1200" b="0" i="0" kern="1200" dirty="0" smtClean="0">
                <a:solidFill>
                  <a:schemeClr val="tx1"/>
                </a:solidFill>
                <a:effectLst/>
                <a:latin typeface="+mn-lt"/>
                <a:ea typeface="+mn-ea"/>
                <a:cs typeface="+mn-cs"/>
              </a:rPr>
              <a:t>El hecho de disponer de estas funciones permite al programador centrarse mejor en la función específica requerida por los usuarios, sin tener que preocuparse de los detalles de implementación de bajo nivel.</a:t>
            </a:r>
          </a:p>
          <a:p>
            <a:r>
              <a:rPr lang="es-CO" sz="1200" b="1" i="0" kern="1200" dirty="0" smtClean="0">
                <a:solidFill>
                  <a:schemeClr val="tx1"/>
                </a:solidFill>
                <a:effectLst/>
                <a:latin typeface="+mn-lt"/>
                <a:ea typeface="+mn-ea"/>
                <a:cs typeface="+mn-cs"/>
              </a:rPr>
              <a:t>Mejora en el mantenimiento:</a:t>
            </a:r>
          </a:p>
          <a:p>
            <a:r>
              <a:rPr lang="es-CO" sz="1200" b="0" i="0" kern="1200" dirty="0" smtClean="0">
                <a:solidFill>
                  <a:schemeClr val="tx1"/>
                </a:solidFill>
                <a:effectLst/>
                <a:latin typeface="+mn-lt"/>
                <a:ea typeface="+mn-ea"/>
                <a:cs typeface="+mn-cs"/>
              </a:rPr>
              <a:t>En los sistemas de ficheros, las descripciones de los datos se encuentran inmersas en los programas de aplicación que los manejan.</a:t>
            </a:r>
          </a:p>
          <a:p>
            <a:r>
              <a:rPr lang="es-CO" sz="1200" b="0" i="0" kern="1200" dirty="0" smtClean="0">
                <a:solidFill>
                  <a:schemeClr val="tx1"/>
                </a:solidFill>
                <a:effectLst/>
                <a:latin typeface="+mn-lt"/>
                <a:ea typeface="+mn-ea"/>
                <a:cs typeface="+mn-cs"/>
              </a:rPr>
              <a:t>Esto hace que los programas sean dependientes de los datos, de modo que un cambio en su estructura, o un cambio en el modo en que se almacena en disco, requiere cambios importantes en los programas cuyos datos se ven afectados.</a:t>
            </a:r>
          </a:p>
          <a:p>
            <a:r>
              <a:rPr lang="es-CO" sz="1200" b="0" i="0" kern="1200" dirty="0" smtClean="0">
                <a:solidFill>
                  <a:schemeClr val="tx1"/>
                </a:solidFill>
                <a:effectLst/>
                <a:latin typeface="+mn-lt"/>
                <a:ea typeface="+mn-ea"/>
                <a:cs typeface="+mn-cs"/>
              </a:rPr>
              <a:t>Sin embargo, los SGBD separan las descripciones de los datos de las aplicaciones. Esto es lo que se conoce como independencia de datos, gracias a la cual se simplifica el mantenimiento de las aplicaciones que acceden a la base de datos.</a:t>
            </a:r>
          </a:p>
          <a:p>
            <a:r>
              <a:rPr lang="es-CO" sz="1200" b="1" i="0" kern="1200" dirty="0" smtClean="0">
                <a:solidFill>
                  <a:schemeClr val="tx1"/>
                </a:solidFill>
                <a:effectLst/>
                <a:latin typeface="+mn-lt"/>
                <a:ea typeface="+mn-ea"/>
                <a:cs typeface="+mn-cs"/>
              </a:rPr>
              <a:t>Aumento de la concurrencia:</a:t>
            </a:r>
          </a:p>
          <a:p>
            <a:r>
              <a:rPr lang="es-CO" sz="1200" b="0" i="0" kern="1200" dirty="0" smtClean="0">
                <a:solidFill>
                  <a:schemeClr val="tx1"/>
                </a:solidFill>
                <a:effectLst/>
                <a:latin typeface="+mn-lt"/>
                <a:ea typeface="+mn-ea"/>
                <a:cs typeface="+mn-cs"/>
              </a:rPr>
              <a:t>En algunos sistemas de ficheros, si hay varios usuarios que pueden acceder simultáneamente a un mismo fichero, es posible que el acceso interfiera entre ellos de modo que se pierda información o se pierda la integridad. La mayoría de los SGBD gestionan el acceso concurrente a la base de datos y garantizan que no ocurran problemas de este tipo.</a:t>
            </a:r>
          </a:p>
          <a:p>
            <a:r>
              <a:rPr lang="es-CO" sz="1200" b="1" i="0" kern="1200" dirty="0" smtClean="0">
                <a:solidFill>
                  <a:schemeClr val="tx1"/>
                </a:solidFill>
                <a:effectLst/>
                <a:latin typeface="+mn-lt"/>
                <a:ea typeface="+mn-ea"/>
                <a:cs typeface="+mn-cs"/>
              </a:rPr>
              <a:t>Mejora en los servicios de copias de seguridad:</a:t>
            </a:r>
          </a:p>
          <a:p>
            <a:r>
              <a:rPr lang="es-CO" sz="1200" b="0" i="0" kern="1200" dirty="0" smtClean="0">
                <a:solidFill>
                  <a:schemeClr val="tx1"/>
                </a:solidFill>
                <a:effectLst/>
                <a:latin typeface="+mn-lt"/>
                <a:ea typeface="+mn-ea"/>
                <a:cs typeface="+mn-cs"/>
              </a:rPr>
              <a:t>Muchos sistemas de ficheros dejan que sea el usuario quien proporcione las medidas necesarias para proteger los datos ante fallos en el sistema o en las aplicaciones. Los usuarios tienen que hacer copias de seguridad cada día, y si se produce algún fallo, utilizar estas copias para restaurarlos.</a:t>
            </a:r>
          </a:p>
          <a:p>
            <a:r>
              <a:rPr lang="es-CO" sz="1200" b="0" i="0" kern="1200" dirty="0" smtClean="0">
                <a:solidFill>
                  <a:schemeClr val="tx1"/>
                </a:solidFill>
                <a:effectLst/>
                <a:latin typeface="+mn-lt"/>
                <a:ea typeface="+mn-ea"/>
                <a:cs typeface="+mn-cs"/>
              </a:rPr>
              <a:t>En este caso, todo el trabajo realizado sobre los datos desde que se hizo la última copia de seguridad se pierde y se tiene que volver a realizar. Sin embargo, los SGBD actuales funcionan de modo que se minimiza la cantidad de trabajo perdido cuando se produce un fallo.</a:t>
            </a:r>
          </a:p>
          <a:p>
            <a:endParaRPr lang="es-CO" dirty="0"/>
          </a:p>
        </p:txBody>
      </p:sp>
      <p:sp>
        <p:nvSpPr>
          <p:cNvPr id="4" name="Marcador de número de diapositiva 3"/>
          <p:cNvSpPr>
            <a:spLocks noGrp="1"/>
          </p:cNvSpPr>
          <p:nvPr>
            <p:ph type="sldNum" sz="quarter" idx="10"/>
          </p:nvPr>
        </p:nvSpPr>
        <p:spPr/>
        <p:txBody>
          <a:bodyPr/>
          <a:lstStyle/>
          <a:p>
            <a:fld id="{392B7A38-678F-442A-9883-0D6E011AFA49}" type="slidenum">
              <a:rPr lang="es-CO" smtClean="0"/>
              <a:t>7</a:t>
            </a:fld>
            <a:endParaRPr lang="es-CO"/>
          </a:p>
        </p:txBody>
      </p:sp>
    </p:spTree>
    <p:extLst>
      <p:ext uri="{BB962C8B-B14F-4D97-AF65-F5344CB8AC3E}">
        <p14:creationId xmlns:p14="http://schemas.microsoft.com/office/powerpoint/2010/main" val="129202790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sz="1200" b="0" i="0" kern="1200" dirty="0" smtClean="0">
                <a:solidFill>
                  <a:schemeClr val="tx1"/>
                </a:solidFill>
                <a:effectLst/>
                <a:latin typeface="+mn-lt"/>
                <a:ea typeface="+mn-ea"/>
                <a:cs typeface="+mn-cs"/>
              </a:rPr>
              <a:t>2) escalares: toman un solo valor y retornan un único valor. Pueden agruparse de la siguiente manera:</a:t>
            </a:r>
          </a:p>
          <a:p>
            <a:r>
              <a:rPr lang="es-CO" sz="1200" b="0" i="0" kern="1200" dirty="0" smtClean="0">
                <a:solidFill>
                  <a:schemeClr val="tx1"/>
                </a:solidFill>
                <a:effectLst/>
                <a:latin typeface="+mn-lt"/>
                <a:ea typeface="+mn-ea"/>
                <a:cs typeface="+mn-cs"/>
              </a:rPr>
              <a:t>- de configuración: retornan información referida a la configuración.</a:t>
            </a:r>
            <a:br>
              <a:rPr lang="es-CO" sz="1200" b="0" i="0" kern="1200" dirty="0" smtClean="0">
                <a:solidFill>
                  <a:schemeClr val="tx1"/>
                </a:solidFill>
                <a:effectLst/>
                <a:latin typeface="+mn-lt"/>
                <a:ea typeface="+mn-ea"/>
                <a:cs typeface="+mn-cs"/>
              </a:rPr>
            </a:br>
            <a:r>
              <a:rPr lang="es-CO" sz="1200" b="0" i="0" kern="1200" dirty="0" smtClean="0">
                <a:solidFill>
                  <a:schemeClr val="tx1"/>
                </a:solidFill>
                <a:effectLst/>
                <a:latin typeface="+mn-lt"/>
                <a:ea typeface="+mn-ea"/>
                <a:cs typeface="+mn-cs"/>
              </a:rPr>
              <a:t>Ejemplo:</a:t>
            </a:r>
          </a:p>
          <a:p>
            <a:r>
              <a:rPr lang="es-CO" dirty="0" err="1" smtClean="0"/>
              <a:t>select</a:t>
            </a:r>
            <a:r>
              <a:rPr lang="es-CO" dirty="0" smtClean="0"/>
              <a:t> @@</a:t>
            </a:r>
            <a:r>
              <a:rPr lang="es-CO" dirty="0" err="1" smtClean="0"/>
              <a:t>version</a:t>
            </a:r>
            <a:r>
              <a:rPr lang="es-CO" dirty="0" smtClean="0"/>
              <a:t>; </a:t>
            </a:r>
            <a:r>
              <a:rPr lang="es-CO" sz="1200" b="0" i="0" kern="1200" dirty="0" smtClean="0">
                <a:solidFill>
                  <a:schemeClr val="tx1"/>
                </a:solidFill>
                <a:effectLst/>
                <a:latin typeface="+mn-lt"/>
                <a:ea typeface="+mn-ea"/>
                <a:cs typeface="+mn-cs"/>
              </a:rPr>
              <a:t>retorna la fecha, versión y tipo de procesador de SQL Server.</a:t>
            </a:r>
          </a:p>
          <a:p>
            <a:r>
              <a:rPr lang="es-CO" sz="1200" b="0" i="0" kern="1200" dirty="0" smtClean="0">
                <a:solidFill>
                  <a:schemeClr val="tx1"/>
                </a:solidFill>
                <a:effectLst/>
                <a:latin typeface="+mn-lt"/>
                <a:ea typeface="+mn-ea"/>
                <a:cs typeface="+mn-cs"/>
              </a:rPr>
              <a:t>- de cursores: retornan información sobre el estado de un cursor.</a:t>
            </a:r>
          </a:p>
          <a:p>
            <a:r>
              <a:rPr lang="es-CO" sz="1200" b="0" i="0" kern="1200" dirty="0" smtClean="0">
                <a:solidFill>
                  <a:schemeClr val="tx1"/>
                </a:solidFill>
                <a:effectLst/>
                <a:latin typeface="+mn-lt"/>
                <a:ea typeface="+mn-ea"/>
                <a:cs typeface="+mn-cs"/>
              </a:rPr>
              <a:t>- de fecha y hora: operan con valores "</a:t>
            </a:r>
            <a:r>
              <a:rPr lang="es-CO" sz="1200" b="0" i="0" kern="1200" dirty="0" err="1" smtClean="0">
                <a:solidFill>
                  <a:schemeClr val="tx1"/>
                </a:solidFill>
                <a:effectLst/>
                <a:latin typeface="+mn-lt"/>
                <a:ea typeface="+mn-ea"/>
                <a:cs typeface="+mn-cs"/>
              </a:rPr>
              <a:t>datetime</a:t>
            </a:r>
            <a:r>
              <a:rPr lang="es-CO" sz="1200" b="0" i="0" kern="1200" dirty="0" smtClean="0">
                <a:solidFill>
                  <a:schemeClr val="tx1"/>
                </a:solidFill>
                <a:effectLst/>
                <a:latin typeface="+mn-lt"/>
                <a:ea typeface="+mn-ea"/>
                <a:cs typeface="+mn-cs"/>
              </a:rPr>
              <a:t>" y "</a:t>
            </a:r>
            <a:r>
              <a:rPr lang="es-CO" sz="1200" b="0" i="0" kern="1200" dirty="0" err="1" smtClean="0">
                <a:solidFill>
                  <a:schemeClr val="tx1"/>
                </a:solidFill>
                <a:effectLst/>
                <a:latin typeface="+mn-lt"/>
                <a:ea typeface="+mn-ea"/>
                <a:cs typeface="+mn-cs"/>
              </a:rPr>
              <a:t>smalldatetime</a:t>
            </a:r>
            <a:r>
              <a:rPr lang="es-CO" sz="1200" b="0" i="0" kern="1200" dirty="0" smtClean="0">
                <a:solidFill>
                  <a:schemeClr val="tx1"/>
                </a:solidFill>
                <a:effectLst/>
                <a:latin typeface="+mn-lt"/>
                <a:ea typeface="+mn-ea"/>
                <a:cs typeface="+mn-cs"/>
              </a:rPr>
              <a:t>". Reciben un parámetro de tipo fecha y hora y retornan un valor de cadena, numérico o de fecha y hora.</a:t>
            </a:r>
          </a:p>
          <a:p>
            <a:r>
              <a:rPr lang="es-CO" sz="1200" b="0" i="0" kern="1200" dirty="0" smtClean="0">
                <a:solidFill>
                  <a:schemeClr val="tx1"/>
                </a:solidFill>
                <a:effectLst/>
                <a:latin typeface="+mn-lt"/>
                <a:ea typeface="+mn-ea"/>
                <a:cs typeface="+mn-cs"/>
              </a:rPr>
              <a:t>- matemáticas: realizan operaciones numéricas, geométricas y trigonométricas.</a:t>
            </a:r>
          </a:p>
          <a:p>
            <a:r>
              <a:rPr lang="es-CO" sz="1200" b="0" i="0" kern="1200" dirty="0" smtClean="0">
                <a:solidFill>
                  <a:schemeClr val="tx1"/>
                </a:solidFill>
                <a:effectLst/>
                <a:latin typeface="+mn-lt"/>
                <a:ea typeface="+mn-ea"/>
                <a:cs typeface="+mn-cs"/>
              </a:rPr>
              <a:t>- de metadatos: informan sobre las bases de datos y los objetos.</a:t>
            </a:r>
          </a:p>
          <a:p>
            <a:r>
              <a:rPr lang="es-CO" sz="1200" b="0" i="0" kern="1200" dirty="0" smtClean="0">
                <a:solidFill>
                  <a:schemeClr val="tx1"/>
                </a:solidFill>
                <a:effectLst/>
                <a:latin typeface="+mn-lt"/>
                <a:ea typeface="+mn-ea"/>
                <a:cs typeface="+mn-cs"/>
              </a:rPr>
              <a:t>- de seguridad: devuelven información referente a usuarios y funciones.</a:t>
            </a:r>
          </a:p>
          <a:p>
            <a:r>
              <a:rPr lang="es-CO" sz="1200" b="0" i="0" kern="1200" dirty="0" smtClean="0">
                <a:solidFill>
                  <a:schemeClr val="tx1"/>
                </a:solidFill>
                <a:effectLst/>
                <a:latin typeface="+mn-lt"/>
                <a:ea typeface="+mn-ea"/>
                <a:cs typeface="+mn-cs"/>
              </a:rPr>
              <a:t>- de cadena: operan con valores "</a:t>
            </a:r>
            <a:r>
              <a:rPr lang="es-CO" sz="1200" b="0" i="0" kern="1200" dirty="0" err="1" smtClean="0">
                <a:solidFill>
                  <a:schemeClr val="tx1"/>
                </a:solidFill>
                <a:effectLst/>
                <a:latin typeface="+mn-lt"/>
                <a:ea typeface="+mn-ea"/>
                <a:cs typeface="+mn-cs"/>
              </a:rPr>
              <a:t>char</a:t>
            </a:r>
            <a:r>
              <a:rPr lang="es-CO" sz="1200" b="0" i="0" kern="1200" dirty="0" smtClean="0">
                <a:solidFill>
                  <a:schemeClr val="tx1"/>
                </a:solidFill>
                <a:effectLst/>
                <a:latin typeface="+mn-lt"/>
                <a:ea typeface="+mn-ea"/>
                <a:cs typeface="+mn-cs"/>
              </a:rPr>
              <a:t>", "</a:t>
            </a:r>
            <a:r>
              <a:rPr lang="es-CO" sz="1200" b="0" i="0" kern="1200" dirty="0" err="1" smtClean="0">
                <a:solidFill>
                  <a:schemeClr val="tx1"/>
                </a:solidFill>
                <a:effectLst/>
                <a:latin typeface="+mn-lt"/>
                <a:ea typeface="+mn-ea"/>
                <a:cs typeface="+mn-cs"/>
              </a:rPr>
              <a:t>varchar</a:t>
            </a:r>
            <a:r>
              <a:rPr lang="es-CO" sz="1200" b="0" i="0" kern="1200" dirty="0" smtClean="0">
                <a:solidFill>
                  <a:schemeClr val="tx1"/>
                </a:solidFill>
                <a:effectLst/>
                <a:latin typeface="+mn-lt"/>
                <a:ea typeface="+mn-ea"/>
                <a:cs typeface="+mn-cs"/>
              </a:rPr>
              <a:t>", "</a:t>
            </a:r>
            <a:r>
              <a:rPr lang="es-CO" sz="1200" b="0" i="0" kern="1200" dirty="0" err="1" smtClean="0">
                <a:solidFill>
                  <a:schemeClr val="tx1"/>
                </a:solidFill>
                <a:effectLst/>
                <a:latin typeface="+mn-lt"/>
                <a:ea typeface="+mn-ea"/>
                <a:cs typeface="+mn-cs"/>
              </a:rPr>
              <a:t>nchar</a:t>
            </a:r>
            <a:r>
              <a:rPr lang="es-CO" sz="1200" b="0" i="0" kern="1200" dirty="0" smtClean="0">
                <a:solidFill>
                  <a:schemeClr val="tx1"/>
                </a:solidFill>
                <a:effectLst/>
                <a:latin typeface="+mn-lt"/>
                <a:ea typeface="+mn-ea"/>
                <a:cs typeface="+mn-cs"/>
              </a:rPr>
              <a:t>", "</a:t>
            </a:r>
            <a:r>
              <a:rPr lang="es-CO" sz="1200" b="0" i="0" kern="1200" dirty="0" err="1" smtClean="0">
                <a:solidFill>
                  <a:schemeClr val="tx1"/>
                </a:solidFill>
                <a:effectLst/>
                <a:latin typeface="+mn-lt"/>
                <a:ea typeface="+mn-ea"/>
                <a:cs typeface="+mn-cs"/>
              </a:rPr>
              <a:t>nvarchar</a:t>
            </a:r>
            <a:r>
              <a:rPr lang="es-CO" sz="1200" b="0" i="0" kern="1200" dirty="0" smtClean="0">
                <a:solidFill>
                  <a:schemeClr val="tx1"/>
                </a:solidFill>
                <a:effectLst/>
                <a:latin typeface="+mn-lt"/>
                <a:ea typeface="+mn-ea"/>
                <a:cs typeface="+mn-cs"/>
              </a:rPr>
              <a:t>", "</a:t>
            </a:r>
            <a:r>
              <a:rPr lang="es-CO" sz="1200" b="0" i="0" kern="1200" dirty="0" err="1" smtClean="0">
                <a:solidFill>
                  <a:schemeClr val="tx1"/>
                </a:solidFill>
                <a:effectLst/>
                <a:latin typeface="+mn-lt"/>
                <a:ea typeface="+mn-ea"/>
                <a:cs typeface="+mn-cs"/>
              </a:rPr>
              <a:t>binary</a:t>
            </a:r>
            <a:r>
              <a:rPr lang="es-CO" sz="1200" b="0" i="0" kern="1200" dirty="0" smtClean="0">
                <a:solidFill>
                  <a:schemeClr val="tx1"/>
                </a:solidFill>
                <a:effectLst/>
                <a:latin typeface="+mn-lt"/>
                <a:ea typeface="+mn-ea"/>
                <a:cs typeface="+mn-cs"/>
              </a:rPr>
              <a:t>" y "</a:t>
            </a:r>
            <a:r>
              <a:rPr lang="es-CO" sz="1200" b="0" i="0" kern="1200" dirty="0" err="1" smtClean="0">
                <a:solidFill>
                  <a:schemeClr val="tx1"/>
                </a:solidFill>
                <a:effectLst/>
                <a:latin typeface="+mn-lt"/>
                <a:ea typeface="+mn-ea"/>
                <a:cs typeface="+mn-cs"/>
              </a:rPr>
              <a:t>varbinary</a:t>
            </a:r>
            <a:r>
              <a:rPr lang="es-CO" sz="1200" b="0" i="0" kern="1200" dirty="0" smtClean="0">
                <a:solidFill>
                  <a:schemeClr val="tx1"/>
                </a:solidFill>
                <a:effectLst/>
                <a:latin typeface="+mn-lt"/>
                <a:ea typeface="+mn-ea"/>
                <a:cs typeface="+mn-cs"/>
              </a:rPr>
              <a:t>" y devuelven un valor de cadena o numérico.</a:t>
            </a:r>
          </a:p>
          <a:p>
            <a:r>
              <a:rPr lang="es-CO" sz="1200" b="0" i="0" kern="1200" dirty="0" smtClean="0">
                <a:solidFill>
                  <a:schemeClr val="tx1"/>
                </a:solidFill>
                <a:effectLst/>
                <a:latin typeface="+mn-lt"/>
                <a:ea typeface="+mn-ea"/>
                <a:cs typeface="+mn-cs"/>
              </a:rPr>
              <a:t>- del sistema: informan sobre opciones, objetos y configuraciones del sistema. Ejemplo:</a:t>
            </a:r>
          </a:p>
          <a:p>
            <a:r>
              <a:rPr lang="es-CO" dirty="0" err="1" smtClean="0"/>
              <a:t>select</a:t>
            </a:r>
            <a:r>
              <a:rPr lang="es-CO" dirty="0" smtClean="0"/>
              <a:t> </a:t>
            </a:r>
            <a:r>
              <a:rPr lang="es-CO" dirty="0" err="1" smtClean="0"/>
              <a:t>user_name</a:t>
            </a:r>
            <a:r>
              <a:rPr lang="es-CO" dirty="0" smtClean="0"/>
              <a:t>(); </a:t>
            </a:r>
            <a:r>
              <a:rPr lang="es-CO" sz="1200" b="0" i="0" kern="1200" dirty="0" smtClean="0">
                <a:solidFill>
                  <a:schemeClr val="tx1"/>
                </a:solidFill>
                <a:effectLst/>
                <a:latin typeface="+mn-lt"/>
                <a:ea typeface="+mn-ea"/>
                <a:cs typeface="+mn-cs"/>
              </a:rPr>
              <a:t>- estadísticas del sistema: retornan información referente al rendimiento del sistema.</a:t>
            </a:r>
          </a:p>
          <a:p>
            <a:r>
              <a:rPr lang="es-CO" sz="1200" b="0" i="0" kern="1200" dirty="0" smtClean="0">
                <a:solidFill>
                  <a:schemeClr val="tx1"/>
                </a:solidFill>
                <a:effectLst/>
                <a:latin typeface="+mn-lt"/>
                <a:ea typeface="+mn-ea"/>
                <a:cs typeface="+mn-cs"/>
              </a:rPr>
              <a:t>- texto e imagen: realizan operaciones con valor de entrada de tipo </a:t>
            </a:r>
            <a:r>
              <a:rPr lang="es-CO" sz="1200" b="0" i="0" kern="1200" dirty="0" err="1" smtClean="0">
                <a:solidFill>
                  <a:schemeClr val="tx1"/>
                </a:solidFill>
                <a:effectLst/>
                <a:latin typeface="+mn-lt"/>
                <a:ea typeface="+mn-ea"/>
                <a:cs typeface="+mn-cs"/>
              </a:rPr>
              <a:t>text</a:t>
            </a:r>
            <a:r>
              <a:rPr lang="es-CO" sz="1200" b="0" i="0" kern="1200" dirty="0" smtClean="0">
                <a:solidFill>
                  <a:schemeClr val="tx1"/>
                </a:solidFill>
                <a:effectLst/>
                <a:latin typeface="+mn-lt"/>
                <a:ea typeface="+mn-ea"/>
                <a:cs typeface="+mn-cs"/>
              </a:rPr>
              <a:t> o </a:t>
            </a:r>
            <a:r>
              <a:rPr lang="es-CO" sz="1200" b="0" i="0" kern="1200" dirty="0" err="1" smtClean="0">
                <a:solidFill>
                  <a:schemeClr val="tx1"/>
                </a:solidFill>
                <a:effectLst/>
                <a:latin typeface="+mn-lt"/>
                <a:ea typeface="+mn-ea"/>
                <a:cs typeface="+mn-cs"/>
              </a:rPr>
              <a:t>image</a:t>
            </a:r>
            <a:r>
              <a:rPr lang="es-CO" sz="1200" b="0" i="0" kern="1200" dirty="0" smtClean="0">
                <a:solidFill>
                  <a:schemeClr val="tx1"/>
                </a:solidFill>
                <a:effectLst/>
                <a:latin typeface="+mn-lt"/>
                <a:ea typeface="+mn-ea"/>
                <a:cs typeface="+mn-cs"/>
              </a:rPr>
              <a:t> y retornan información referente al mismo.</a:t>
            </a:r>
          </a:p>
          <a:p>
            <a:endParaRPr lang="es-CO" dirty="0"/>
          </a:p>
        </p:txBody>
      </p:sp>
      <p:sp>
        <p:nvSpPr>
          <p:cNvPr id="4" name="Marcador de número de diapositiva 3"/>
          <p:cNvSpPr>
            <a:spLocks noGrp="1"/>
          </p:cNvSpPr>
          <p:nvPr>
            <p:ph type="sldNum" sz="quarter" idx="10"/>
          </p:nvPr>
        </p:nvSpPr>
        <p:spPr/>
        <p:txBody>
          <a:bodyPr/>
          <a:lstStyle/>
          <a:p>
            <a:fld id="{392B7A38-678F-442A-9883-0D6E011AFA49}" type="slidenum">
              <a:rPr lang="es-CO" smtClean="0"/>
              <a:t>61</a:t>
            </a:fld>
            <a:endParaRPr lang="es-CO"/>
          </a:p>
        </p:txBody>
      </p:sp>
    </p:spTree>
    <p:extLst>
      <p:ext uri="{BB962C8B-B14F-4D97-AF65-F5344CB8AC3E}">
        <p14:creationId xmlns:p14="http://schemas.microsoft.com/office/powerpoint/2010/main" val="428961929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10"/>
          </p:nvPr>
        </p:nvSpPr>
        <p:spPr/>
        <p:txBody>
          <a:bodyPr/>
          <a:lstStyle/>
          <a:p>
            <a:fld id="{392B7A38-678F-442A-9883-0D6E011AFA49}" type="slidenum">
              <a:rPr lang="es-CO" smtClean="0"/>
              <a:t>62</a:t>
            </a:fld>
            <a:endParaRPr lang="es-CO"/>
          </a:p>
        </p:txBody>
      </p:sp>
    </p:spTree>
    <p:extLst>
      <p:ext uri="{BB962C8B-B14F-4D97-AF65-F5344CB8AC3E}">
        <p14:creationId xmlns:p14="http://schemas.microsoft.com/office/powerpoint/2010/main" val="361894643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sz="1200" b="0" i="0" kern="1200" dirty="0" smtClean="0">
                <a:solidFill>
                  <a:schemeClr val="tx1"/>
                </a:solidFill>
                <a:effectLst/>
                <a:latin typeface="+mn-lt"/>
                <a:ea typeface="+mn-ea"/>
                <a:cs typeface="+mn-cs"/>
              </a:rPr>
              <a:t>La función "</a:t>
            </a:r>
            <a:r>
              <a:rPr lang="es-CO" sz="1200" b="0" i="0" kern="1200" dirty="0" err="1" smtClean="0">
                <a:solidFill>
                  <a:schemeClr val="tx1"/>
                </a:solidFill>
                <a:effectLst/>
                <a:latin typeface="+mn-lt"/>
                <a:ea typeface="+mn-ea"/>
                <a:cs typeface="+mn-cs"/>
              </a:rPr>
              <a:t>count</a:t>
            </a:r>
            <a:r>
              <a:rPr lang="es-CO" sz="1200" b="0" i="0" kern="1200" dirty="0" smtClean="0">
                <a:solidFill>
                  <a:schemeClr val="tx1"/>
                </a:solidFill>
                <a:effectLst/>
                <a:latin typeface="+mn-lt"/>
                <a:ea typeface="+mn-ea"/>
                <a:cs typeface="+mn-cs"/>
              </a:rPr>
              <a:t>()" cuenta la cantidad de registros de una tabla, incluyendo los que tienen valor nulo.</a:t>
            </a:r>
          </a:p>
          <a:p>
            <a:r>
              <a:rPr lang="es-CO" sz="1200" b="0" i="0" kern="1200" dirty="0" smtClean="0">
                <a:solidFill>
                  <a:schemeClr val="tx1"/>
                </a:solidFill>
                <a:effectLst/>
                <a:latin typeface="+mn-lt"/>
                <a:ea typeface="+mn-ea"/>
                <a:cs typeface="+mn-cs"/>
              </a:rPr>
              <a:t>Para contar los registros que tienen precio (sin tener en cuenta los que tienen valor nulo), usamos la función "</a:t>
            </a:r>
            <a:r>
              <a:rPr lang="es-CO" sz="1200" b="0" i="0" kern="1200" dirty="0" err="1" smtClean="0">
                <a:solidFill>
                  <a:schemeClr val="tx1"/>
                </a:solidFill>
                <a:effectLst/>
                <a:latin typeface="+mn-lt"/>
                <a:ea typeface="+mn-ea"/>
                <a:cs typeface="+mn-cs"/>
              </a:rPr>
              <a:t>count</a:t>
            </a:r>
            <a:r>
              <a:rPr lang="es-CO" sz="1200" b="0" i="0" kern="1200" dirty="0" smtClean="0">
                <a:solidFill>
                  <a:schemeClr val="tx1"/>
                </a:solidFill>
                <a:effectLst/>
                <a:latin typeface="+mn-lt"/>
                <a:ea typeface="+mn-ea"/>
                <a:cs typeface="+mn-cs"/>
              </a:rPr>
              <a:t>()" y en los paréntesis colocamos el nombre del campo que necesitamos contar:</a:t>
            </a:r>
          </a:p>
          <a:p>
            <a:endParaRPr lang="es-CO" sz="1200" b="0" i="0" kern="1200" dirty="0" smtClean="0">
              <a:solidFill>
                <a:schemeClr val="tx1"/>
              </a:solidFill>
              <a:effectLst/>
              <a:latin typeface="+mn-lt"/>
              <a:ea typeface="+mn-ea"/>
              <a:cs typeface="+mn-cs"/>
            </a:endParaRPr>
          </a:p>
          <a:p>
            <a:r>
              <a:rPr lang="es-CO" sz="1200" b="0" i="0" kern="1200" dirty="0" smtClean="0">
                <a:solidFill>
                  <a:schemeClr val="tx1"/>
                </a:solidFill>
                <a:effectLst/>
                <a:latin typeface="+mn-lt"/>
                <a:ea typeface="+mn-ea"/>
                <a:cs typeface="+mn-cs"/>
              </a:rPr>
              <a:t>Todas las funciones de agregado, excepto "</a:t>
            </a:r>
            <a:r>
              <a:rPr lang="es-CO" sz="1200" b="0" i="0" kern="1200" dirty="0" err="1" smtClean="0">
                <a:solidFill>
                  <a:schemeClr val="tx1"/>
                </a:solidFill>
                <a:effectLst/>
                <a:latin typeface="+mn-lt"/>
                <a:ea typeface="+mn-ea"/>
                <a:cs typeface="+mn-cs"/>
              </a:rPr>
              <a:t>count</a:t>
            </a:r>
            <a:r>
              <a:rPr lang="es-CO" sz="1200" b="0" i="0" kern="1200" dirty="0" smtClean="0">
                <a:solidFill>
                  <a:schemeClr val="tx1"/>
                </a:solidFill>
                <a:effectLst/>
                <a:latin typeface="+mn-lt"/>
                <a:ea typeface="+mn-ea"/>
                <a:cs typeface="+mn-cs"/>
              </a:rPr>
              <a:t>(*)", excluye los valores nulos de los campos. "</a:t>
            </a:r>
            <a:r>
              <a:rPr lang="es-CO" sz="1200" b="0" i="0" kern="1200" dirty="0" err="1" smtClean="0">
                <a:solidFill>
                  <a:schemeClr val="tx1"/>
                </a:solidFill>
                <a:effectLst/>
                <a:latin typeface="+mn-lt"/>
                <a:ea typeface="+mn-ea"/>
                <a:cs typeface="+mn-cs"/>
              </a:rPr>
              <a:t>count</a:t>
            </a:r>
            <a:r>
              <a:rPr lang="es-CO" sz="1200" b="0" i="0" kern="1200" dirty="0" smtClean="0">
                <a:solidFill>
                  <a:schemeClr val="tx1"/>
                </a:solidFill>
                <a:effectLst/>
                <a:latin typeface="+mn-lt"/>
                <a:ea typeface="+mn-ea"/>
                <a:cs typeface="+mn-cs"/>
              </a:rPr>
              <a:t>(*)" cuenta todos los registros, incluidos los que contienen "</a:t>
            </a:r>
            <a:r>
              <a:rPr lang="es-CO" sz="1200" b="0" i="0" kern="1200" dirty="0" err="1" smtClean="0">
                <a:solidFill>
                  <a:schemeClr val="tx1"/>
                </a:solidFill>
                <a:effectLst/>
                <a:latin typeface="+mn-lt"/>
                <a:ea typeface="+mn-ea"/>
                <a:cs typeface="+mn-cs"/>
              </a:rPr>
              <a:t>null</a:t>
            </a:r>
            <a:r>
              <a:rPr lang="es-CO" sz="1200" b="0" i="0" kern="1200" dirty="0" smtClean="0">
                <a:solidFill>
                  <a:schemeClr val="tx1"/>
                </a:solidFill>
                <a:effectLst/>
                <a:latin typeface="+mn-lt"/>
                <a:ea typeface="+mn-ea"/>
                <a:cs typeface="+mn-cs"/>
              </a:rPr>
              <a:t>".</a:t>
            </a:r>
            <a:endParaRPr lang="es-CO" dirty="0" smtClean="0"/>
          </a:p>
          <a:p>
            <a:endParaRPr lang="es-CO" dirty="0"/>
          </a:p>
        </p:txBody>
      </p:sp>
      <p:sp>
        <p:nvSpPr>
          <p:cNvPr id="4" name="Marcador de número de diapositiva 3"/>
          <p:cNvSpPr>
            <a:spLocks noGrp="1"/>
          </p:cNvSpPr>
          <p:nvPr>
            <p:ph type="sldNum" sz="quarter" idx="10"/>
          </p:nvPr>
        </p:nvSpPr>
        <p:spPr/>
        <p:txBody>
          <a:bodyPr/>
          <a:lstStyle/>
          <a:p>
            <a:fld id="{392B7A38-678F-442A-9883-0D6E011AFA49}" type="slidenum">
              <a:rPr lang="es-CO" smtClean="0"/>
              <a:t>63</a:t>
            </a:fld>
            <a:endParaRPr lang="es-CO"/>
          </a:p>
        </p:txBody>
      </p:sp>
    </p:spTree>
    <p:extLst>
      <p:ext uri="{BB962C8B-B14F-4D97-AF65-F5344CB8AC3E}">
        <p14:creationId xmlns:p14="http://schemas.microsoft.com/office/powerpoint/2010/main" val="80289567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sz="1200" b="0" i="0" kern="1200" dirty="0" smtClean="0">
                <a:solidFill>
                  <a:schemeClr val="tx1"/>
                </a:solidFill>
                <a:effectLst/>
                <a:latin typeface="+mn-lt"/>
                <a:ea typeface="+mn-ea"/>
                <a:cs typeface="+mn-cs"/>
              </a:rPr>
              <a:t>Para obtener la cantidad libros con precio no nulo, de cada editorial utilizamos la función "</a:t>
            </a:r>
            <a:r>
              <a:rPr lang="es-CO" sz="1200" b="0" i="0" kern="1200" dirty="0" err="1" smtClean="0">
                <a:solidFill>
                  <a:schemeClr val="tx1"/>
                </a:solidFill>
                <a:effectLst/>
                <a:latin typeface="+mn-lt"/>
                <a:ea typeface="+mn-ea"/>
                <a:cs typeface="+mn-cs"/>
              </a:rPr>
              <a:t>count</a:t>
            </a:r>
            <a:r>
              <a:rPr lang="es-CO" sz="1200" b="0" i="0" kern="1200" dirty="0" smtClean="0">
                <a:solidFill>
                  <a:schemeClr val="tx1"/>
                </a:solidFill>
                <a:effectLst/>
                <a:latin typeface="+mn-lt"/>
                <a:ea typeface="+mn-ea"/>
                <a:cs typeface="+mn-cs"/>
              </a:rPr>
              <a:t>()" enviándole como argumento el campo "precio", agregamos "</a:t>
            </a:r>
            <a:r>
              <a:rPr lang="es-CO" sz="1200" b="0" i="0" kern="1200" dirty="0" err="1" smtClean="0">
                <a:solidFill>
                  <a:schemeClr val="tx1"/>
                </a:solidFill>
                <a:effectLst/>
                <a:latin typeface="+mn-lt"/>
                <a:ea typeface="+mn-ea"/>
                <a:cs typeface="+mn-cs"/>
              </a:rPr>
              <a:t>group</a:t>
            </a:r>
            <a:r>
              <a:rPr lang="es-CO" sz="1200" b="0" i="0" kern="1200" dirty="0" smtClean="0">
                <a:solidFill>
                  <a:schemeClr val="tx1"/>
                </a:solidFill>
                <a:effectLst/>
                <a:latin typeface="+mn-lt"/>
                <a:ea typeface="+mn-ea"/>
                <a:cs typeface="+mn-cs"/>
              </a:rPr>
              <a:t> </a:t>
            </a:r>
            <a:r>
              <a:rPr lang="es-CO" sz="1200" b="0" i="0" kern="1200" dirty="0" err="1" smtClean="0">
                <a:solidFill>
                  <a:schemeClr val="tx1"/>
                </a:solidFill>
                <a:effectLst/>
                <a:latin typeface="+mn-lt"/>
                <a:ea typeface="+mn-ea"/>
                <a:cs typeface="+mn-cs"/>
              </a:rPr>
              <a:t>by</a:t>
            </a:r>
            <a:r>
              <a:rPr lang="es-CO" sz="1200" b="0" i="0" kern="1200" dirty="0" smtClean="0">
                <a:solidFill>
                  <a:schemeClr val="tx1"/>
                </a:solidFill>
                <a:effectLst/>
                <a:latin typeface="+mn-lt"/>
                <a:ea typeface="+mn-ea"/>
                <a:cs typeface="+mn-cs"/>
              </a:rPr>
              <a:t>" y el campo por el que deseamos que se realice el agrupamiento (editorial):</a:t>
            </a:r>
          </a:p>
          <a:p>
            <a:r>
              <a:rPr lang="es-CO" dirty="0" err="1" smtClean="0"/>
              <a:t>select</a:t>
            </a:r>
            <a:r>
              <a:rPr lang="es-CO" dirty="0" smtClean="0"/>
              <a:t> editorial, </a:t>
            </a:r>
            <a:r>
              <a:rPr lang="es-CO" dirty="0" err="1" smtClean="0"/>
              <a:t>count</a:t>
            </a:r>
            <a:r>
              <a:rPr lang="es-CO" dirty="0" smtClean="0"/>
              <a:t>(precio) </a:t>
            </a:r>
            <a:r>
              <a:rPr lang="es-CO" dirty="0" err="1" smtClean="0"/>
              <a:t>from</a:t>
            </a:r>
            <a:r>
              <a:rPr lang="es-CO" dirty="0" smtClean="0"/>
              <a:t> libros </a:t>
            </a:r>
            <a:r>
              <a:rPr lang="es-CO" dirty="0" err="1" smtClean="0"/>
              <a:t>group</a:t>
            </a:r>
            <a:r>
              <a:rPr lang="es-CO" dirty="0" smtClean="0"/>
              <a:t> </a:t>
            </a:r>
            <a:r>
              <a:rPr lang="es-CO" dirty="0" err="1" smtClean="0"/>
              <a:t>by</a:t>
            </a:r>
            <a:r>
              <a:rPr lang="es-CO" dirty="0" smtClean="0"/>
              <a:t> editorial;</a:t>
            </a:r>
          </a:p>
          <a:p>
            <a:endParaRPr lang="es-CO" dirty="0" smtClean="0"/>
          </a:p>
          <a:p>
            <a:endParaRPr lang="es-CO" dirty="0" smtClean="0"/>
          </a:p>
          <a:p>
            <a:r>
              <a:rPr lang="es-CO" sz="1200" b="0" i="0" kern="1200" dirty="0" smtClean="0">
                <a:solidFill>
                  <a:schemeClr val="tx1"/>
                </a:solidFill>
                <a:effectLst/>
                <a:latin typeface="+mn-lt"/>
                <a:ea typeface="+mn-ea"/>
                <a:cs typeface="+mn-cs"/>
              </a:rPr>
              <a:t>Es posible limitar la consulta con "</a:t>
            </a:r>
            <a:r>
              <a:rPr lang="es-CO" sz="1200" b="0" i="0" kern="1200" dirty="0" err="1" smtClean="0">
                <a:solidFill>
                  <a:schemeClr val="tx1"/>
                </a:solidFill>
                <a:effectLst/>
                <a:latin typeface="+mn-lt"/>
                <a:ea typeface="+mn-ea"/>
                <a:cs typeface="+mn-cs"/>
              </a:rPr>
              <a:t>where</a:t>
            </a:r>
            <a:r>
              <a:rPr lang="es-CO" sz="1200" b="0" i="0" kern="1200" dirty="0" smtClean="0">
                <a:solidFill>
                  <a:schemeClr val="tx1"/>
                </a:solidFill>
                <a:effectLst/>
                <a:latin typeface="+mn-lt"/>
                <a:ea typeface="+mn-ea"/>
                <a:cs typeface="+mn-cs"/>
              </a:rPr>
              <a:t>".</a:t>
            </a:r>
          </a:p>
          <a:p>
            <a:r>
              <a:rPr lang="es-CO" sz="1200" b="0" i="0" kern="1200" dirty="0" smtClean="0">
                <a:solidFill>
                  <a:schemeClr val="tx1"/>
                </a:solidFill>
                <a:effectLst/>
                <a:latin typeface="+mn-lt"/>
                <a:ea typeface="+mn-ea"/>
                <a:cs typeface="+mn-cs"/>
              </a:rPr>
              <a:t>Si incluye una cláusula "</a:t>
            </a:r>
            <a:r>
              <a:rPr lang="es-CO" sz="1200" b="0" i="0" kern="1200" dirty="0" err="1" smtClean="0">
                <a:solidFill>
                  <a:schemeClr val="tx1"/>
                </a:solidFill>
                <a:effectLst/>
                <a:latin typeface="+mn-lt"/>
                <a:ea typeface="+mn-ea"/>
                <a:cs typeface="+mn-cs"/>
              </a:rPr>
              <a:t>where</a:t>
            </a:r>
            <a:r>
              <a:rPr lang="es-CO" sz="1200" b="0" i="0" kern="1200" dirty="0" smtClean="0">
                <a:solidFill>
                  <a:schemeClr val="tx1"/>
                </a:solidFill>
                <a:effectLst/>
                <a:latin typeface="+mn-lt"/>
                <a:ea typeface="+mn-ea"/>
                <a:cs typeface="+mn-cs"/>
              </a:rPr>
              <a:t>", sólo se agrupan los registros que cumplen las condiciones.</a:t>
            </a:r>
          </a:p>
          <a:p>
            <a:r>
              <a:rPr lang="es-CO" sz="1200" b="0" i="0" kern="1200" dirty="0" smtClean="0">
                <a:solidFill>
                  <a:schemeClr val="tx1"/>
                </a:solidFill>
                <a:effectLst/>
                <a:latin typeface="+mn-lt"/>
                <a:ea typeface="+mn-ea"/>
                <a:cs typeface="+mn-cs"/>
              </a:rPr>
              <a:t>Vamos a contar y agrupar por editorial considerando solamente los libros cuyo precio sea menor a 30 pesos:</a:t>
            </a:r>
          </a:p>
          <a:p>
            <a:r>
              <a:rPr lang="es-CO" dirty="0" err="1" smtClean="0"/>
              <a:t>select</a:t>
            </a:r>
            <a:r>
              <a:rPr lang="es-CO" dirty="0" smtClean="0"/>
              <a:t> editorial, </a:t>
            </a:r>
            <a:r>
              <a:rPr lang="es-CO" dirty="0" err="1" smtClean="0"/>
              <a:t>count</a:t>
            </a:r>
            <a:r>
              <a:rPr lang="es-CO" dirty="0" smtClean="0"/>
              <a:t>(*) </a:t>
            </a:r>
            <a:r>
              <a:rPr lang="es-CO" dirty="0" err="1" smtClean="0"/>
              <a:t>from</a:t>
            </a:r>
            <a:r>
              <a:rPr lang="es-CO" dirty="0" smtClean="0"/>
              <a:t> libros </a:t>
            </a:r>
            <a:r>
              <a:rPr lang="es-CO" dirty="0" err="1" smtClean="0"/>
              <a:t>where</a:t>
            </a:r>
            <a:r>
              <a:rPr lang="es-CO" dirty="0" smtClean="0"/>
              <a:t> precio&lt;30 </a:t>
            </a:r>
            <a:r>
              <a:rPr lang="es-CO" dirty="0" err="1" smtClean="0"/>
              <a:t>group</a:t>
            </a:r>
            <a:r>
              <a:rPr lang="es-CO" dirty="0" smtClean="0"/>
              <a:t> </a:t>
            </a:r>
            <a:r>
              <a:rPr lang="es-CO" dirty="0" err="1" smtClean="0"/>
              <a:t>by</a:t>
            </a:r>
            <a:r>
              <a:rPr lang="es-CO" dirty="0" smtClean="0"/>
              <a:t> editorial; </a:t>
            </a:r>
            <a:r>
              <a:rPr lang="es-CO" sz="1200" b="0" i="0" kern="1200" dirty="0" smtClean="0">
                <a:solidFill>
                  <a:schemeClr val="tx1"/>
                </a:solidFill>
                <a:effectLst/>
                <a:latin typeface="+mn-lt"/>
                <a:ea typeface="+mn-ea"/>
                <a:cs typeface="+mn-cs"/>
              </a:rPr>
              <a:t>Note que las editoriales que no tienen libros que cumplan la condición, no aparecen en la salida. Para que aparezcan todos los valores de editorial, incluso los que devuelven cero o "</a:t>
            </a:r>
            <a:r>
              <a:rPr lang="es-CO" sz="1200" b="0" i="0" kern="1200" dirty="0" err="1" smtClean="0">
                <a:solidFill>
                  <a:schemeClr val="tx1"/>
                </a:solidFill>
                <a:effectLst/>
                <a:latin typeface="+mn-lt"/>
                <a:ea typeface="+mn-ea"/>
                <a:cs typeface="+mn-cs"/>
              </a:rPr>
              <a:t>null</a:t>
            </a:r>
            <a:r>
              <a:rPr lang="es-CO" sz="1200" b="0" i="0" kern="1200" dirty="0" smtClean="0">
                <a:solidFill>
                  <a:schemeClr val="tx1"/>
                </a:solidFill>
                <a:effectLst/>
                <a:latin typeface="+mn-lt"/>
                <a:ea typeface="+mn-ea"/>
                <a:cs typeface="+mn-cs"/>
              </a:rPr>
              <a:t>" en la columna de agregado, debemos emplear la palabra clave "</a:t>
            </a:r>
            <a:r>
              <a:rPr lang="es-CO" sz="1200" b="0" i="0" kern="1200" dirty="0" err="1" smtClean="0">
                <a:solidFill>
                  <a:schemeClr val="tx1"/>
                </a:solidFill>
                <a:effectLst/>
                <a:latin typeface="+mn-lt"/>
                <a:ea typeface="+mn-ea"/>
                <a:cs typeface="+mn-cs"/>
              </a:rPr>
              <a:t>all</a:t>
            </a:r>
            <a:r>
              <a:rPr lang="es-CO" sz="1200" b="0" i="0" kern="1200" dirty="0" smtClean="0">
                <a:solidFill>
                  <a:schemeClr val="tx1"/>
                </a:solidFill>
                <a:effectLst/>
                <a:latin typeface="+mn-lt"/>
                <a:ea typeface="+mn-ea"/>
                <a:cs typeface="+mn-cs"/>
              </a:rPr>
              <a:t>" al lado de "</a:t>
            </a:r>
            <a:r>
              <a:rPr lang="es-CO" sz="1200" b="0" i="0" kern="1200" dirty="0" err="1" smtClean="0">
                <a:solidFill>
                  <a:schemeClr val="tx1"/>
                </a:solidFill>
                <a:effectLst/>
                <a:latin typeface="+mn-lt"/>
                <a:ea typeface="+mn-ea"/>
                <a:cs typeface="+mn-cs"/>
              </a:rPr>
              <a:t>group</a:t>
            </a:r>
            <a:r>
              <a:rPr lang="es-CO" sz="1200" b="0" i="0" kern="1200" dirty="0" smtClean="0">
                <a:solidFill>
                  <a:schemeClr val="tx1"/>
                </a:solidFill>
                <a:effectLst/>
                <a:latin typeface="+mn-lt"/>
                <a:ea typeface="+mn-ea"/>
                <a:cs typeface="+mn-cs"/>
              </a:rPr>
              <a:t> </a:t>
            </a:r>
            <a:r>
              <a:rPr lang="es-CO" sz="1200" b="0" i="0" kern="1200" dirty="0" err="1" smtClean="0">
                <a:solidFill>
                  <a:schemeClr val="tx1"/>
                </a:solidFill>
                <a:effectLst/>
                <a:latin typeface="+mn-lt"/>
                <a:ea typeface="+mn-ea"/>
                <a:cs typeface="+mn-cs"/>
              </a:rPr>
              <a:t>by</a:t>
            </a:r>
            <a:r>
              <a:rPr lang="es-CO" sz="1200" b="0" i="0" kern="1200" dirty="0" smtClean="0">
                <a:solidFill>
                  <a:schemeClr val="tx1"/>
                </a:solidFill>
                <a:effectLst/>
                <a:latin typeface="+mn-lt"/>
                <a:ea typeface="+mn-ea"/>
                <a:cs typeface="+mn-cs"/>
              </a:rPr>
              <a:t>":</a:t>
            </a:r>
          </a:p>
          <a:p>
            <a:r>
              <a:rPr lang="es-CO" dirty="0" err="1" smtClean="0"/>
              <a:t>select</a:t>
            </a:r>
            <a:r>
              <a:rPr lang="es-CO" dirty="0" smtClean="0"/>
              <a:t> editorial, </a:t>
            </a:r>
            <a:r>
              <a:rPr lang="es-CO" dirty="0" err="1" smtClean="0"/>
              <a:t>count</a:t>
            </a:r>
            <a:r>
              <a:rPr lang="es-CO" dirty="0" smtClean="0"/>
              <a:t>(*) </a:t>
            </a:r>
            <a:r>
              <a:rPr lang="es-CO" dirty="0" err="1" smtClean="0"/>
              <a:t>from</a:t>
            </a:r>
            <a:r>
              <a:rPr lang="es-CO" dirty="0" smtClean="0"/>
              <a:t> libros </a:t>
            </a:r>
            <a:r>
              <a:rPr lang="es-CO" dirty="0" err="1" smtClean="0"/>
              <a:t>where</a:t>
            </a:r>
            <a:r>
              <a:rPr lang="es-CO" dirty="0" smtClean="0"/>
              <a:t> precio&lt;30 </a:t>
            </a:r>
            <a:r>
              <a:rPr lang="es-CO" dirty="0" err="1" smtClean="0"/>
              <a:t>group</a:t>
            </a:r>
            <a:r>
              <a:rPr lang="es-CO" dirty="0" smtClean="0"/>
              <a:t> </a:t>
            </a:r>
            <a:r>
              <a:rPr lang="es-CO" dirty="0" err="1" smtClean="0"/>
              <a:t>by</a:t>
            </a:r>
            <a:r>
              <a:rPr lang="es-CO" dirty="0" smtClean="0"/>
              <a:t> </a:t>
            </a:r>
            <a:r>
              <a:rPr lang="es-CO" dirty="0" err="1" smtClean="0"/>
              <a:t>all</a:t>
            </a:r>
            <a:r>
              <a:rPr lang="es-CO" dirty="0" smtClean="0"/>
              <a:t> editorial; </a:t>
            </a:r>
            <a:r>
              <a:rPr lang="es-CO" sz="1200" b="0" i="0" kern="1200" dirty="0" smtClean="0">
                <a:solidFill>
                  <a:schemeClr val="tx1"/>
                </a:solidFill>
                <a:effectLst/>
                <a:latin typeface="+mn-lt"/>
                <a:ea typeface="+mn-ea"/>
                <a:cs typeface="+mn-cs"/>
              </a:rPr>
              <a:t>Entonces, usamos "</a:t>
            </a:r>
            <a:r>
              <a:rPr lang="es-CO" sz="1200" b="0" i="0" kern="1200" dirty="0" err="1" smtClean="0">
                <a:solidFill>
                  <a:schemeClr val="tx1"/>
                </a:solidFill>
                <a:effectLst/>
                <a:latin typeface="+mn-lt"/>
                <a:ea typeface="+mn-ea"/>
                <a:cs typeface="+mn-cs"/>
              </a:rPr>
              <a:t>group</a:t>
            </a:r>
            <a:r>
              <a:rPr lang="es-CO" sz="1200" b="0" i="0" kern="1200" dirty="0" smtClean="0">
                <a:solidFill>
                  <a:schemeClr val="tx1"/>
                </a:solidFill>
                <a:effectLst/>
                <a:latin typeface="+mn-lt"/>
                <a:ea typeface="+mn-ea"/>
                <a:cs typeface="+mn-cs"/>
              </a:rPr>
              <a:t> </a:t>
            </a:r>
            <a:r>
              <a:rPr lang="es-CO" sz="1200" b="0" i="0" kern="1200" dirty="0" err="1" smtClean="0">
                <a:solidFill>
                  <a:schemeClr val="tx1"/>
                </a:solidFill>
                <a:effectLst/>
                <a:latin typeface="+mn-lt"/>
                <a:ea typeface="+mn-ea"/>
                <a:cs typeface="+mn-cs"/>
              </a:rPr>
              <a:t>by</a:t>
            </a:r>
            <a:r>
              <a:rPr lang="es-CO" sz="1200" b="0" i="0" kern="1200" dirty="0" smtClean="0">
                <a:solidFill>
                  <a:schemeClr val="tx1"/>
                </a:solidFill>
                <a:effectLst/>
                <a:latin typeface="+mn-lt"/>
                <a:ea typeface="+mn-ea"/>
                <a:cs typeface="+mn-cs"/>
              </a:rPr>
              <a:t>" para organizar registros en grupos y obtener un resumen de dichos grupos. SQL Server produce una columna de valores por cada grupo, devolviendo filas por cada grupo especificado.</a:t>
            </a:r>
          </a:p>
          <a:p>
            <a:endParaRPr lang="es-CO" dirty="0"/>
          </a:p>
        </p:txBody>
      </p:sp>
      <p:sp>
        <p:nvSpPr>
          <p:cNvPr id="4" name="Marcador de número de diapositiva 3"/>
          <p:cNvSpPr>
            <a:spLocks noGrp="1"/>
          </p:cNvSpPr>
          <p:nvPr>
            <p:ph type="sldNum" sz="quarter" idx="10"/>
          </p:nvPr>
        </p:nvSpPr>
        <p:spPr/>
        <p:txBody>
          <a:bodyPr/>
          <a:lstStyle/>
          <a:p>
            <a:fld id="{392B7A38-678F-442A-9883-0D6E011AFA49}" type="slidenum">
              <a:rPr lang="es-CO" smtClean="0"/>
              <a:t>64</a:t>
            </a:fld>
            <a:endParaRPr lang="es-CO"/>
          </a:p>
        </p:txBody>
      </p:sp>
    </p:spTree>
    <p:extLst>
      <p:ext uri="{BB962C8B-B14F-4D97-AF65-F5344CB8AC3E}">
        <p14:creationId xmlns:p14="http://schemas.microsoft.com/office/powerpoint/2010/main" val="273337265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sz="1200" b="0" i="0" kern="1200" dirty="0" smtClean="0">
                <a:solidFill>
                  <a:schemeClr val="tx1"/>
                </a:solidFill>
                <a:effectLst/>
                <a:latin typeface="+mn-lt"/>
                <a:ea typeface="+mn-ea"/>
                <a:cs typeface="+mn-cs"/>
              </a:rPr>
              <a:t>Para obtener la cantidad libros con precio no nulo, de cada editorial utilizamos la función "</a:t>
            </a:r>
            <a:r>
              <a:rPr lang="es-CO" sz="1200" b="0" i="0" kern="1200" dirty="0" err="1" smtClean="0">
                <a:solidFill>
                  <a:schemeClr val="tx1"/>
                </a:solidFill>
                <a:effectLst/>
                <a:latin typeface="+mn-lt"/>
                <a:ea typeface="+mn-ea"/>
                <a:cs typeface="+mn-cs"/>
              </a:rPr>
              <a:t>count</a:t>
            </a:r>
            <a:r>
              <a:rPr lang="es-CO" sz="1200" b="0" i="0" kern="1200" dirty="0" smtClean="0">
                <a:solidFill>
                  <a:schemeClr val="tx1"/>
                </a:solidFill>
                <a:effectLst/>
                <a:latin typeface="+mn-lt"/>
                <a:ea typeface="+mn-ea"/>
                <a:cs typeface="+mn-cs"/>
              </a:rPr>
              <a:t>()" enviándole como argumento el campo "precio", agregamos "</a:t>
            </a:r>
            <a:r>
              <a:rPr lang="es-CO" sz="1200" b="0" i="0" kern="1200" dirty="0" err="1" smtClean="0">
                <a:solidFill>
                  <a:schemeClr val="tx1"/>
                </a:solidFill>
                <a:effectLst/>
                <a:latin typeface="+mn-lt"/>
                <a:ea typeface="+mn-ea"/>
                <a:cs typeface="+mn-cs"/>
              </a:rPr>
              <a:t>group</a:t>
            </a:r>
            <a:r>
              <a:rPr lang="es-CO" sz="1200" b="0" i="0" kern="1200" dirty="0" smtClean="0">
                <a:solidFill>
                  <a:schemeClr val="tx1"/>
                </a:solidFill>
                <a:effectLst/>
                <a:latin typeface="+mn-lt"/>
                <a:ea typeface="+mn-ea"/>
                <a:cs typeface="+mn-cs"/>
              </a:rPr>
              <a:t> </a:t>
            </a:r>
            <a:r>
              <a:rPr lang="es-CO" sz="1200" b="0" i="0" kern="1200" dirty="0" err="1" smtClean="0">
                <a:solidFill>
                  <a:schemeClr val="tx1"/>
                </a:solidFill>
                <a:effectLst/>
                <a:latin typeface="+mn-lt"/>
                <a:ea typeface="+mn-ea"/>
                <a:cs typeface="+mn-cs"/>
              </a:rPr>
              <a:t>by</a:t>
            </a:r>
            <a:r>
              <a:rPr lang="es-CO" sz="1200" b="0" i="0" kern="1200" dirty="0" smtClean="0">
                <a:solidFill>
                  <a:schemeClr val="tx1"/>
                </a:solidFill>
                <a:effectLst/>
                <a:latin typeface="+mn-lt"/>
                <a:ea typeface="+mn-ea"/>
                <a:cs typeface="+mn-cs"/>
              </a:rPr>
              <a:t>" y el campo por el que deseamos que se realice el agrupamiento (editorial):</a:t>
            </a:r>
          </a:p>
          <a:p>
            <a:r>
              <a:rPr lang="es-CO" dirty="0" err="1" smtClean="0"/>
              <a:t>select</a:t>
            </a:r>
            <a:r>
              <a:rPr lang="es-CO" dirty="0" smtClean="0"/>
              <a:t> editorial, </a:t>
            </a:r>
            <a:r>
              <a:rPr lang="es-CO" dirty="0" err="1" smtClean="0"/>
              <a:t>count</a:t>
            </a:r>
            <a:r>
              <a:rPr lang="es-CO" dirty="0" smtClean="0"/>
              <a:t>(precio) </a:t>
            </a:r>
            <a:r>
              <a:rPr lang="es-CO" dirty="0" err="1" smtClean="0"/>
              <a:t>from</a:t>
            </a:r>
            <a:r>
              <a:rPr lang="es-CO" dirty="0" smtClean="0"/>
              <a:t> libros </a:t>
            </a:r>
            <a:r>
              <a:rPr lang="es-CO" dirty="0" err="1" smtClean="0"/>
              <a:t>group</a:t>
            </a:r>
            <a:r>
              <a:rPr lang="es-CO" dirty="0" smtClean="0"/>
              <a:t> </a:t>
            </a:r>
            <a:r>
              <a:rPr lang="es-CO" dirty="0" err="1" smtClean="0"/>
              <a:t>by</a:t>
            </a:r>
            <a:r>
              <a:rPr lang="es-CO" dirty="0" smtClean="0"/>
              <a:t> editorial;</a:t>
            </a:r>
          </a:p>
          <a:p>
            <a:endParaRPr lang="es-CO" dirty="0" smtClean="0"/>
          </a:p>
          <a:p>
            <a:endParaRPr lang="es-CO" dirty="0" smtClean="0"/>
          </a:p>
          <a:p>
            <a:r>
              <a:rPr lang="es-CO" sz="1200" b="0" i="0" kern="1200" dirty="0" smtClean="0">
                <a:solidFill>
                  <a:schemeClr val="tx1"/>
                </a:solidFill>
                <a:effectLst/>
                <a:latin typeface="+mn-lt"/>
                <a:ea typeface="+mn-ea"/>
                <a:cs typeface="+mn-cs"/>
              </a:rPr>
              <a:t>Es posible limitar la consulta con "</a:t>
            </a:r>
            <a:r>
              <a:rPr lang="es-CO" sz="1200" b="0" i="0" kern="1200" dirty="0" err="1" smtClean="0">
                <a:solidFill>
                  <a:schemeClr val="tx1"/>
                </a:solidFill>
                <a:effectLst/>
                <a:latin typeface="+mn-lt"/>
                <a:ea typeface="+mn-ea"/>
                <a:cs typeface="+mn-cs"/>
              </a:rPr>
              <a:t>where</a:t>
            </a:r>
            <a:r>
              <a:rPr lang="es-CO" sz="1200" b="0" i="0" kern="1200" dirty="0" smtClean="0">
                <a:solidFill>
                  <a:schemeClr val="tx1"/>
                </a:solidFill>
                <a:effectLst/>
                <a:latin typeface="+mn-lt"/>
                <a:ea typeface="+mn-ea"/>
                <a:cs typeface="+mn-cs"/>
              </a:rPr>
              <a:t>".</a:t>
            </a:r>
          </a:p>
          <a:p>
            <a:r>
              <a:rPr lang="es-CO" sz="1200" b="0" i="0" kern="1200" dirty="0" smtClean="0">
                <a:solidFill>
                  <a:schemeClr val="tx1"/>
                </a:solidFill>
                <a:effectLst/>
                <a:latin typeface="+mn-lt"/>
                <a:ea typeface="+mn-ea"/>
                <a:cs typeface="+mn-cs"/>
              </a:rPr>
              <a:t>Si incluye una cláusula "</a:t>
            </a:r>
            <a:r>
              <a:rPr lang="es-CO" sz="1200" b="0" i="0" kern="1200" dirty="0" err="1" smtClean="0">
                <a:solidFill>
                  <a:schemeClr val="tx1"/>
                </a:solidFill>
                <a:effectLst/>
                <a:latin typeface="+mn-lt"/>
                <a:ea typeface="+mn-ea"/>
                <a:cs typeface="+mn-cs"/>
              </a:rPr>
              <a:t>where</a:t>
            </a:r>
            <a:r>
              <a:rPr lang="es-CO" sz="1200" b="0" i="0" kern="1200" dirty="0" smtClean="0">
                <a:solidFill>
                  <a:schemeClr val="tx1"/>
                </a:solidFill>
                <a:effectLst/>
                <a:latin typeface="+mn-lt"/>
                <a:ea typeface="+mn-ea"/>
                <a:cs typeface="+mn-cs"/>
              </a:rPr>
              <a:t>", sólo se agrupan los registros que cumplen las condiciones.</a:t>
            </a:r>
          </a:p>
          <a:p>
            <a:r>
              <a:rPr lang="es-CO" sz="1200" b="0" i="0" kern="1200" dirty="0" smtClean="0">
                <a:solidFill>
                  <a:schemeClr val="tx1"/>
                </a:solidFill>
                <a:effectLst/>
                <a:latin typeface="+mn-lt"/>
                <a:ea typeface="+mn-ea"/>
                <a:cs typeface="+mn-cs"/>
              </a:rPr>
              <a:t>Vamos a contar y agrupar por editorial considerando solamente los libros cuyo precio sea menor a 30 pesos:</a:t>
            </a:r>
          </a:p>
          <a:p>
            <a:r>
              <a:rPr lang="es-CO" dirty="0" err="1" smtClean="0"/>
              <a:t>select</a:t>
            </a:r>
            <a:r>
              <a:rPr lang="es-CO" dirty="0" smtClean="0"/>
              <a:t> editorial, </a:t>
            </a:r>
            <a:r>
              <a:rPr lang="es-CO" dirty="0" err="1" smtClean="0"/>
              <a:t>count</a:t>
            </a:r>
            <a:r>
              <a:rPr lang="es-CO" dirty="0" smtClean="0"/>
              <a:t>(*) </a:t>
            </a:r>
            <a:r>
              <a:rPr lang="es-CO" dirty="0" err="1" smtClean="0"/>
              <a:t>from</a:t>
            </a:r>
            <a:r>
              <a:rPr lang="es-CO" dirty="0" smtClean="0"/>
              <a:t> libros </a:t>
            </a:r>
            <a:r>
              <a:rPr lang="es-CO" dirty="0" err="1" smtClean="0"/>
              <a:t>where</a:t>
            </a:r>
            <a:r>
              <a:rPr lang="es-CO" dirty="0" smtClean="0"/>
              <a:t> precio&lt;30 </a:t>
            </a:r>
            <a:r>
              <a:rPr lang="es-CO" dirty="0" err="1" smtClean="0"/>
              <a:t>group</a:t>
            </a:r>
            <a:r>
              <a:rPr lang="es-CO" dirty="0" smtClean="0"/>
              <a:t> </a:t>
            </a:r>
            <a:r>
              <a:rPr lang="es-CO" dirty="0" err="1" smtClean="0"/>
              <a:t>by</a:t>
            </a:r>
            <a:r>
              <a:rPr lang="es-CO" dirty="0" smtClean="0"/>
              <a:t> editorial; </a:t>
            </a:r>
            <a:r>
              <a:rPr lang="es-CO" sz="1200" b="0" i="0" kern="1200" dirty="0" smtClean="0">
                <a:solidFill>
                  <a:schemeClr val="tx1"/>
                </a:solidFill>
                <a:effectLst/>
                <a:latin typeface="+mn-lt"/>
                <a:ea typeface="+mn-ea"/>
                <a:cs typeface="+mn-cs"/>
              </a:rPr>
              <a:t>Note que las editoriales que no tienen libros que cumplan la condición, no aparecen en la salida. Para que aparezcan todos los valores de editorial, incluso los que devuelven cero o "</a:t>
            </a:r>
            <a:r>
              <a:rPr lang="es-CO" sz="1200" b="0" i="0" kern="1200" dirty="0" err="1" smtClean="0">
                <a:solidFill>
                  <a:schemeClr val="tx1"/>
                </a:solidFill>
                <a:effectLst/>
                <a:latin typeface="+mn-lt"/>
                <a:ea typeface="+mn-ea"/>
                <a:cs typeface="+mn-cs"/>
              </a:rPr>
              <a:t>null</a:t>
            </a:r>
            <a:r>
              <a:rPr lang="es-CO" sz="1200" b="0" i="0" kern="1200" dirty="0" smtClean="0">
                <a:solidFill>
                  <a:schemeClr val="tx1"/>
                </a:solidFill>
                <a:effectLst/>
                <a:latin typeface="+mn-lt"/>
                <a:ea typeface="+mn-ea"/>
                <a:cs typeface="+mn-cs"/>
              </a:rPr>
              <a:t>" en la columna de agregado, debemos emplear la palabra clave "</a:t>
            </a:r>
            <a:r>
              <a:rPr lang="es-CO" sz="1200" b="0" i="0" kern="1200" dirty="0" err="1" smtClean="0">
                <a:solidFill>
                  <a:schemeClr val="tx1"/>
                </a:solidFill>
                <a:effectLst/>
                <a:latin typeface="+mn-lt"/>
                <a:ea typeface="+mn-ea"/>
                <a:cs typeface="+mn-cs"/>
              </a:rPr>
              <a:t>all</a:t>
            </a:r>
            <a:r>
              <a:rPr lang="es-CO" sz="1200" b="0" i="0" kern="1200" dirty="0" smtClean="0">
                <a:solidFill>
                  <a:schemeClr val="tx1"/>
                </a:solidFill>
                <a:effectLst/>
                <a:latin typeface="+mn-lt"/>
                <a:ea typeface="+mn-ea"/>
                <a:cs typeface="+mn-cs"/>
              </a:rPr>
              <a:t>" al lado de "</a:t>
            </a:r>
            <a:r>
              <a:rPr lang="es-CO" sz="1200" b="0" i="0" kern="1200" dirty="0" err="1" smtClean="0">
                <a:solidFill>
                  <a:schemeClr val="tx1"/>
                </a:solidFill>
                <a:effectLst/>
                <a:latin typeface="+mn-lt"/>
                <a:ea typeface="+mn-ea"/>
                <a:cs typeface="+mn-cs"/>
              </a:rPr>
              <a:t>group</a:t>
            </a:r>
            <a:r>
              <a:rPr lang="es-CO" sz="1200" b="0" i="0" kern="1200" dirty="0" smtClean="0">
                <a:solidFill>
                  <a:schemeClr val="tx1"/>
                </a:solidFill>
                <a:effectLst/>
                <a:latin typeface="+mn-lt"/>
                <a:ea typeface="+mn-ea"/>
                <a:cs typeface="+mn-cs"/>
              </a:rPr>
              <a:t> </a:t>
            </a:r>
            <a:r>
              <a:rPr lang="es-CO" sz="1200" b="0" i="0" kern="1200" dirty="0" err="1" smtClean="0">
                <a:solidFill>
                  <a:schemeClr val="tx1"/>
                </a:solidFill>
                <a:effectLst/>
                <a:latin typeface="+mn-lt"/>
                <a:ea typeface="+mn-ea"/>
                <a:cs typeface="+mn-cs"/>
              </a:rPr>
              <a:t>by</a:t>
            </a:r>
            <a:r>
              <a:rPr lang="es-CO" sz="1200" b="0" i="0" kern="1200" dirty="0" smtClean="0">
                <a:solidFill>
                  <a:schemeClr val="tx1"/>
                </a:solidFill>
                <a:effectLst/>
                <a:latin typeface="+mn-lt"/>
                <a:ea typeface="+mn-ea"/>
                <a:cs typeface="+mn-cs"/>
              </a:rPr>
              <a:t>":</a:t>
            </a:r>
          </a:p>
          <a:p>
            <a:r>
              <a:rPr lang="es-CO" dirty="0" err="1" smtClean="0"/>
              <a:t>select</a:t>
            </a:r>
            <a:r>
              <a:rPr lang="es-CO" dirty="0" smtClean="0"/>
              <a:t> editorial, </a:t>
            </a:r>
            <a:r>
              <a:rPr lang="es-CO" dirty="0" err="1" smtClean="0"/>
              <a:t>count</a:t>
            </a:r>
            <a:r>
              <a:rPr lang="es-CO" dirty="0" smtClean="0"/>
              <a:t>(*) </a:t>
            </a:r>
            <a:r>
              <a:rPr lang="es-CO" dirty="0" err="1" smtClean="0"/>
              <a:t>from</a:t>
            </a:r>
            <a:r>
              <a:rPr lang="es-CO" dirty="0" smtClean="0"/>
              <a:t> libros </a:t>
            </a:r>
            <a:r>
              <a:rPr lang="es-CO" dirty="0" err="1" smtClean="0"/>
              <a:t>where</a:t>
            </a:r>
            <a:r>
              <a:rPr lang="es-CO" dirty="0" smtClean="0"/>
              <a:t> precio&lt;30 </a:t>
            </a:r>
            <a:r>
              <a:rPr lang="es-CO" dirty="0" err="1" smtClean="0"/>
              <a:t>group</a:t>
            </a:r>
            <a:r>
              <a:rPr lang="es-CO" dirty="0" smtClean="0"/>
              <a:t> </a:t>
            </a:r>
            <a:r>
              <a:rPr lang="es-CO" dirty="0" err="1" smtClean="0"/>
              <a:t>by</a:t>
            </a:r>
            <a:r>
              <a:rPr lang="es-CO" dirty="0" smtClean="0"/>
              <a:t> </a:t>
            </a:r>
            <a:r>
              <a:rPr lang="es-CO" dirty="0" err="1" smtClean="0"/>
              <a:t>all</a:t>
            </a:r>
            <a:r>
              <a:rPr lang="es-CO" dirty="0" smtClean="0"/>
              <a:t> editorial; </a:t>
            </a:r>
            <a:r>
              <a:rPr lang="es-CO" sz="1200" b="0" i="0" kern="1200" dirty="0" smtClean="0">
                <a:solidFill>
                  <a:schemeClr val="tx1"/>
                </a:solidFill>
                <a:effectLst/>
                <a:latin typeface="+mn-lt"/>
                <a:ea typeface="+mn-ea"/>
                <a:cs typeface="+mn-cs"/>
              </a:rPr>
              <a:t>Entonces, usamos "</a:t>
            </a:r>
            <a:r>
              <a:rPr lang="es-CO" sz="1200" b="0" i="0" kern="1200" dirty="0" err="1" smtClean="0">
                <a:solidFill>
                  <a:schemeClr val="tx1"/>
                </a:solidFill>
                <a:effectLst/>
                <a:latin typeface="+mn-lt"/>
                <a:ea typeface="+mn-ea"/>
                <a:cs typeface="+mn-cs"/>
              </a:rPr>
              <a:t>group</a:t>
            </a:r>
            <a:r>
              <a:rPr lang="es-CO" sz="1200" b="0" i="0" kern="1200" dirty="0" smtClean="0">
                <a:solidFill>
                  <a:schemeClr val="tx1"/>
                </a:solidFill>
                <a:effectLst/>
                <a:latin typeface="+mn-lt"/>
                <a:ea typeface="+mn-ea"/>
                <a:cs typeface="+mn-cs"/>
              </a:rPr>
              <a:t> </a:t>
            </a:r>
            <a:r>
              <a:rPr lang="es-CO" sz="1200" b="0" i="0" kern="1200" dirty="0" err="1" smtClean="0">
                <a:solidFill>
                  <a:schemeClr val="tx1"/>
                </a:solidFill>
                <a:effectLst/>
                <a:latin typeface="+mn-lt"/>
                <a:ea typeface="+mn-ea"/>
                <a:cs typeface="+mn-cs"/>
              </a:rPr>
              <a:t>by</a:t>
            </a:r>
            <a:r>
              <a:rPr lang="es-CO" sz="1200" b="0" i="0" kern="1200" dirty="0" smtClean="0">
                <a:solidFill>
                  <a:schemeClr val="tx1"/>
                </a:solidFill>
                <a:effectLst/>
                <a:latin typeface="+mn-lt"/>
                <a:ea typeface="+mn-ea"/>
                <a:cs typeface="+mn-cs"/>
              </a:rPr>
              <a:t>" para organizar registros en grupos y obtener un resumen de dichos grupos. SQL Server produce una columna de valores por cada grupo, devolviendo filas por cada grupo especificado.</a:t>
            </a:r>
          </a:p>
          <a:p>
            <a:endParaRPr lang="es-CO" dirty="0"/>
          </a:p>
        </p:txBody>
      </p:sp>
      <p:sp>
        <p:nvSpPr>
          <p:cNvPr id="4" name="Marcador de número de diapositiva 3"/>
          <p:cNvSpPr>
            <a:spLocks noGrp="1"/>
          </p:cNvSpPr>
          <p:nvPr>
            <p:ph type="sldNum" sz="quarter" idx="10"/>
          </p:nvPr>
        </p:nvSpPr>
        <p:spPr/>
        <p:txBody>
          <a:bodyPr/>
          <a:lstStyle/>
          <a:p>
            <a:fld id="{392B7A38-678F-442A-9883-0D6E011AFA49}" type="slidenum">
              <a:rPr lang="es-CO" smtClean="0"/>
              <a:t>65</a:t>
            </a:fld>
            <a:endParaRPr lang="es-CO"/>
          </a:p>
        </p:txBody>
      </p:sp>
    </p:spTree>
    <p:extLst>
      <p:ext uri="{BB962C8B-B14F-4D97-AF65-F5344CB8AC3E}">
        <p14:creationId xmlns:p14="http://schemas.microsoft.com/office/powerpoint/2010/main" val="270758497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sz="1200" b="0" i="0" kern="1200" dirty="0" smtClean="0">
                <a:solidFill>
                  <a:schemeClr val="tx1"/>
                </a:solidFill>
                <a:effectLst/>
                <a:latin typeface="+mn-lt"/>
                <a:ea typeface="+mn-ea"/>
                <a:cs typeface="+mn-cs"/>
              </a:rPr>
              <a:t>Para obtener la cantidad libros con precio no nulo, de cada editorial utilizamos la función "</a:t>
            </a:r>
            <a:r>
              <a:rPr lang="es-CO" sz="1200" b="0" i="0" kern="1200" dirty="0" err="1" smtClean="0">
                <a:solidFill>
                  <a:schemeClr val="tx1"/>
                </a:solidFill>
                <a:effectLst/>
                <a:latin typeface="+mn-lt"/>
                <a:ea typeface="+mn-ea"/>
                <a:cs typeface="+mn-cs"/>
              </a:rPr>
              <a:t>count</a:t>
            </a:r>
            <a:r>
              <a:rPr lang="es-CO" sz="1200" b="0" i="0" kern="1200" dirty="0" smtClean="0">
                <a:solidFill>
                  <a:schemeClr val="tx1"/>
                </a:solidFill>
                <a:effectLst/>
                <a:latin typeface="+mn-lt"/>
                <a:ea typeface="+mn-ea"/>
                <a:cs typeface="+mn-cs"/>
              </a:rPr>
              <a:t>()" enviándole como argumento el campo "precio", agregamos "</a:t>
            </a:r>
            <a:r>
              <a:rPr lang="es-CO" sz="1200" b="0" i="0" kern="1200" dirty="0" err="1" smtClean="0">
                <a:solidFill>
                  <a:schemeClr val="tx1"/>
                </a:solidFill>
                <a:effectLst/>
                <a:latin typeface="+mn-lt"/>
                <a:ea typeface="+mn-ea"/>
                <a:cs typeface="+mn-cs"/>
              </a:rPr>
              <a:t>group</a:t>
            </a:r>
            <a:r>
              <a:rPr lang="es-CO" sz="1200" b="0" i="0" kern="1200" dirty="0" smtClean="0">
                <a:solidFill>
                  <a:schemeClr val="tx1"/>
                </a:solidFill>
                <a:effectLst/>
                <a:latin typeface="+mn-lt"/>
                <a:ea typeface="+mn-ea"/>
                <a:cs typeface="+mn-cs"/>
              </a:rPr>
              <a:t> </a:t>
            </a:r>
            <a:r>
              <a:rPr lang="es-CO" sz="1200" b="0" i="0" kern="1200" dirty="0" err="1" smtClean="0">
                <a:solidFill>
                  <a:schemeClr val="tx1"/>
                </a:solidFill>
                <a:effectLst/>
                <a:latin typeface="+mn-lt"/>
                <a:ea typeface="+mn-ea"/>
                <a:cs typeface="+mn-cs"/>
              </a:rPr>
              <a:t>by</a:t>
            </a:r>
            <a:r>
              <a:rPr lang="es-CO" sz="1200" b="0" i="0" kern="1200" dirty="0" smtClean="0">
                <a:solidFill>
                  <a:schemeClr val="tx1"/>
                </a:solidFill>
                <a:effectLst/>
                <a:latin typeface="+mn-lt"/>
                <a:ea typeface="+mn-ea"/>
                <a:cs typeface="+mn-cs"/>
              </a:rPr>
              <a:t>" y el campo por el que deseamos que se realice el agrupamiento (editorial):</a:t>
            </a:r>
          </a:p>
          <a:p>
            <a:r>
              <a:rPr lang="es-CO" dirty="0" err="1" smtClean="0"/>
              <a:t>select</a:t>
            </a:r>
            <a:r>
              <a:rPr lang="es-CO" dirty="0" smtClean="0"/>
              <a:t> editorial, </a:t>
            </a:r>
            <a:r>
              <a:rPr lang="es-CO" dirty="0" err="1" smtClean="0"/>
              <a:t>count</a:t>
            </a:r>
            <a:r>
              <a:rPr lang="es-CO" dirty="0" smtClean="0"/>
              <a:t>(precio) </a:t>
            </a:r>
            <a:r>
              <a:rPr lang="es-CO" dirty="0" err="1" smtClean="0"/>
              <a:t>from</a:t>
            </a:r>
            <a:r>
              <a:rPr lang="es-CO" dirty="0" smtClean="0"/>
              <a:t> libros </a:t>
            </a:r>
            <a:r>
              <a:rPr lang="es-CO" dirty="0" err="1" smtClean="0"/>
              <a:t>group</a:t>
            </a:r>
            <a:r>
              <a:rPr lang="es-CO" dirty="0" smtClean="0"/>
              <a:t> </a:t>
            </a:r>
            <a:r>
              <a:rPr lang="es-CO" dirty="0" err="1" smtClean="0"/>
              <a:t>by</a:t>
            </a:r>
            <a:r>
              <a:rPr lang="es-CO" dirty="0" smtClean="0"/>
              <a:t> editorial;</a:t>
            </a:r>
          </a:p>
          <a:p>
            <a:endParaRPr lang="es-CO" dirty="0" smtClean="0"/>
          </a:p>
          <a:p>
            <a:endParaRPr lang="es-CO" dirty="0" smtClean="0"/>
          </a:p>
          <a:p>
            <a:r>
              <a:rPr lang="es-CO" sz="1200" b="0" i="0" kern="1200" dirty="0" smtClean="0">
                <a:solidFill>
                  <a:schemeClr val="tx1"/>
                </a:solidFill>
                <a:effectLst/>
                <a:latin typeface="+mn-lt"/>
                <a:ea typeface="+mn-ea"/>
                <a:cs typeface="+mn-cs"/>
              </a:rPr>
              <a:t>Es posible limitar la consulta con "</a:t>
            </a:r>
            <a:r>
              <a:rPr lang="es-CO" sz="1200" b="0" i="0" kern="1200" dirty="0" err="1" smtClean="0">
                <a:solidFill>
                  <a:schemeClr val="tx1"/>
                </a:solidFill>
                <a:effectLst/>
                <a:latin typeface="+mn-lt"/>
                <a:ea typeface="+mn-ea"/>
                <a:cs typeface="+mn-cs"/>
              </a:rPr>
              <a:t>where</a:t>
            </a:r>
            <a:r>
              <a:rPr lang="es-CO" sz="1200" b="0" i="0" kern="1200" dirty="0" smtClean="0">
                <a:solidFill>
                  <a:schemeClr val="tx1"/>
                </a:solidFill>
                <a:effectLst/>
                <a:latin typeface="+mn-lt"/>
                <a:ea typeface="+mn-ea"/>
                <a:cs typeface="+mn-cs"/>
              </a:rPr>
              <a:t>".</a:t>
            </a:r>
          </a:p>
          <a:p>
            <a:r>
              <a:rPr lang="es-CO" sz="1200" b="0" i="0" kern="1200" dirty="0" smtClean="0">
                <a:solidFill>
                  <a:schemeClr val="tx1"/>
                </a:solidFill>
                <a:effectLst/>
                <a:latin typeface="+mn-lt"/>
                <a:ea typeface="+mn-ea"/>
                <a:cs typeface="+mn-cs"/>
              </a:rPr>
              <a:t>Si incluye una cláusula "</a:t>
            </a:r>
            <a:r>
              <a:rPr lang="es-CO" sz="1200" b="0" i="0" kern="1200" dirty="0" err="1" smtClean="0">
                <a:solidFill>
                  <a:schemeClr val="tx1"/>
                </a:solidFill>
                <a:effectLst/>
                <a:latin typeface="+mn-lt"/>
                <a:ea typeface="+mn-ea"/>
                <a:cs typeface="+mn-cs"/>
              </a:rPr>
              <a:t>where</a:t>
            </a:r>
            <a:r>
              <a:rPr lang="es-CO" sz="1200" b="0" i="0" kern="1200" dirty="0" smtClean="0">
                <a:solidFill>
                  <a:schemeClr val="tx1"/>
                </a:solidFill>
                <a:effectLst/>
                <a:latin typeface="+mn-lt"/>
                <a:ea typeface="+mn-ea"/>
                <a:cs typeface="+mn-cs"/>
              </a:rPr>
              <a:t>", sólo se agrupan los registros que cumplen las condiciones.</a:t>
            </a:r>
          </a:p>
          <a:p>
            <a:r>
              <a:rPr lang="es-CO" sz="1200" b="0" i="0" kern="1200" dirty="0" smtClean="0">
                <a:solidFill>
                  <a:schemeClr val="tx1"/>
                </a:solidFill>
                <a:effectLst/>
                <a:latin typeface="+mn-lt"/>
                <a:ea typeface="+mn-ea"/>
                <a:cs typeface="+mn-cs"/>
              </a:rPr>
              <a:t>Vamos a contar y agrupar por editorial considerando solamente los libros cuyo precio sea menor a 30 pesos:</a:t>
            </a:r>
          </a:p>
          <a:p>
            <a:r>
              <a:rPr lang="es-CO" dirty="0" err="1" smtClean="0"/>
              <a:t>select</a:t>
            </a:r>
            <a:r>
              <a:rPr lang="es-CO" dirty="0" smtClean="0"/>
              <a:t> editorial, </a:t>
            </a:r>
            <a:r>
              <a:rPr lang="es-CO" dirty="0" err="1" smtClean="0"/>
              <a:t>count</a:t>
            </a:r>
            <a:r>
              <a:rPr lang="es-CO" dirty="0" smtClean="0"/>
              <a:t>(*) </a:t>
            </a:r>
            <a:r>
              <a:rPr lang="es-CO" dirty="0" err="1" smtClean="0"/>
              <a:t>from</a:t>
            </a:r>
            <a:r>
              <a:rPr lang="es-CO" dirty="0" smtClean="0"/>
              <a:t> libros </a:t>
            </a:r>
            <a:r>
              <a:rPr lang="es-CO" dirty="0" err="1" smtClean="0"/>
              <a:t>where</a:t>
            </a:r>
            <a:r>
              <a:rPr lang="es-CO" dirty="0" smtClean="0"/>
              <a:t> precio&lt;30 </a:t>
            </a:r>
            <a:r>
              <a:rPr lang="es-CO" dirty="0" err="1" smtClean="0"/>
              <a:t>group</a:t>
            </a:r>
            <a:r>
              <a:rPr lang="es-CO" dirty="0" smtClean="0"/>
              <a:t> </a:t>
            </a:r>
            <a:r>
              <a:rPr lang="es-CO" dirty="0" err="1" smtClean="0"/>
              <a:t>by</a:t>
            </a:r>
            <a:r>
              <a:rPr lang="es-CO" dirty="0" smtClean="0"/>
              <a:t> editorial; </a:t>
            </a:r>
            <a:r>
              <a:rPr lang="es-CO" sz="1200" b="0" i="0" kern="1200" dirty="0" smtClean="0">
                <a:solidFill>
                  <a:schemeClr val="tx1"/>
                </a:solidFill>
                <a:effectLst/>
                <a:latin typeface="+mn-lt"/>
                <a:ea typeface="+mn-ea"/>
                <a:cs typeface="+mn-cs"/>
              </a:rPr>
              <a:t>Note que las editoriales que no tienen libros que cumplan la condición, no aparecen en la salida. Para que aparezcan todos los valores de editorial, incluso los que devuelven cero o "</a:t>
            </a:r>
            <a:r>
              <a:rPr lang="es-CO" sz="1200" b="0" i="0" kern="1200" dirty="0" err="1" smtClean="0">
                <a:solidFill>
                  <a:schemeClr val="tx1"/>
                </a:solidFill>
                <a:effectLst/>
                <a:latin typeface="+mn-lt"/>
                <a:ea typeface="+mn-ea"/>
                <a:cs typeface="+mn-cs"/>
              </a:rPr>
              <a:t>null</a:t>
            </a:r>
            <a:r>
              <a:rPr lang="es-CO" sz="1200" b="0" i="0" kern="1200" dirty="0" smtClean="0">
                <a:solidFill>
                  <a:schemeClr val="tx1"/>
                </a:solidFill>
                <a:effectLst/>
                <a:latin typeface="+mn-lt"/>
                <a:ea typeface="+mn-ea"/>
                <a:cs typeface="+mn-cs"/>
              </a:rPr>
              <a:t>" en la columna de agregado, debemos emplear la palabra clave "</a:t>
            </a:r>
            <a:r>
              <a:rPr lang="es-CO" sz="1200" b="0" i="0" kern="1200" dirty="0" err="1" smtClean="0">
                <a:solidFill>
                  <a:schemeClr val="tx1"/>
                </a:solidFill>
                <a:effectLst/>
                <a:latin typeface="+mn-lt"/>
                <a:ea typeface="+mn-ea"/>
                <a:cs typeface="+mn-cs"/>
              </a:rPr>
              <a:t>all</a:t>
            </a:r>
            <a:r>
              <a:rPr lang="es-CO" sz="1200" b="0" i="0" kern="1200" dirty="0" smtClean="0">
                <a:solidFill>
                  <a:schemeClr val="tx1"/>
                </a:solidFill>
                <a:effectLst/>
                <a:latin typeface="+mn-lt"/>
                <a:ea typeface="+mn-ea"/>
                <a:cs typeface="+mn-cs"/>
              </a:rPr>
              <a:t>" al lado de "</a:t>
            </a:r>
            <a:r>
              <a:rPr lang="es-CO" sz="1200" b="0" i="0" kern="1200" dirty="0" err="1" smtClean="0">
                <a:solidFill>
                  <a:schemeClr val="tx1"/>
                </a:solidFill>
                <a:effectLst/>
                <a:latin typeface="+mn-lt"/>
                <a:ea typeface="+mn-ea"/>
                <a:cs typeface="+mn-cs"/>
              </a:rPr>
              <a:t>group</a:t>
            </a:r>
            <a:r>
              <a:rPr lang="es-CO" sz="1200" b="0" i="0" kern="1200" dirty="0" smtClean="0">
                <a:solidFill>
                  <a:schemeClr val="tx1"/>
                </a:solidFill>
                <a:effectLst/>
                <a:latin typeface="+mn-lt"/>
                <a:ea typeface="+mn-ea"/>
                <a:cs typeface="+mn-cs"/>
              </a:rPr>
              <a:t> </a:t>
            </a:r>
            <a:r>
              <a:rPr lang="es-CO" sz="1200" b="0" i="0" kern="1200" dirty="0" err="1" smtClean="0">
                <a:solidFill>
                  <a:schemeClr val="tx1"/>
                </a:solidFill>
                <a:effectLst/>
                <a:latin typeface="+mn-lt"/>
                <a:ea typeface="+mn-ea"/>
                <a:cs typeface="+mn-cs"/>
              </a:rPr>
              <a:t>by</a:t>
            </a:r>
            <a:r>
              <a:rPr lang="es-CO" sz="1200" b="0" i="0" kern="1200" dirty="0" smtClean="0">
                <a:solidFill>
                  <a:schemeClr val="tx1"/>
                </a:solidFill>
                <a:effectLst/>
                <a:latin typeface="+mn-lt"/>
                <a:ea typeface="+mn-ea"/>
                <a:cs typeface="+mn-cs"/>
              </a:rPr>
              <a:t>":</a:t>
            </a:r>
          </a:p>
          <a:p>
            <a:r>
              <a:rPr lang="es-CO" dirty="0" err="1" smtClean="0"/>
              <a:t>select</a:t>
            </a:r>
            <a:r>
              <a:rPr lang="es-CO" dirty="0" smtClean="0"/>
              <a:t> editorial, </a:t>
            </a:r>
            <a:r>
              <a:rPr lang="es-CO" dirty="0" err="1" smtClean="0"/>
              <a:t>count</a:t>
            </a:r>
            <a:r>
              <a:rPr lang="es-CO" dirty="0" smtClean="0"/>
              <a:t>(*) </a:t>
            </a:r>
            <a:r>
              <a:rPr lang="es-CO" dirty="0" err="1" smtClean="0"/>
              <a:t>from</a:t>
            </a:r>
            <a:r>
              <a:rPr lang="es-CO" dirty="0" smtClean="0"/>
              <a:t> libros </a:t>
            </a:r>
            <a:r>
              <a:rPr lang="es-CO" dirty="0" err="1" smtClean="0"/>
              <a:t>where</a:t>
            </a:r>
            <a:r>
              <a:rPr lang="es-CO" dirty="0" smtClean="0"/>
              <a:t> precio&lt;30 </a:t>
            </a:r>
            <a:r>
              <a:rPr lang="es-CO" dirty="0" err="1" smtClean="0"/>
              <a:t>group</a:t>
            </a:r>
            <a:r>
              <a:rPr lang="es-CO" dirty="0" smtClean="0"/>
              <a:t> </a:t>
            </a:r>
            <a:r>
              <a:rPr lang="es-CO" dirty="0" err="1" smtClean="0"/>
              <a:t>by</a:t>
            </a:r>
            <a:r>
              <a:rPr lang="es-CO" dirty="0" smtClean="0"/>
              <a:t> </a:t>
            </a:r>
            <a:r>
              <a:rPr lang="es-CO" dirty="0" err="1" smtClean="0"/>
              <a:t>all</a:t>
            </a:r>
            <a:r>
              <a:rPr lang="es-CO" dirty="0" smtClean="0"/>
              <a:t> editorial; </a:t>
            </a:r>
            <a:r>
              <a:rPr lang="es-CO" sz="1200" b="0" i="0" kern="1200" dirty="0" smtClean="0">
                <a:solidFill>
                  <a:schemeClr val="tx1"/>
                </a:solidFill>
                <a:effectLst/>
                <a:latin typeface="+mn-lt"/>
                <a:ea typeface="+mn-ea"/>
                <a:cs typeface="+mn-cs"/>
              </a:rPr>
              <a:t>Entonces, usamos "</a:t>
            </a:r>
            <a:r>
              <a:rPr lang="es-CO" sz="1200" b="0" i="0" kern="1200" dirty="0" err="1" smtClean="0">
                <a:solidFill>
                  <a:schemeClr val="tx1"/>
                </a:solidFill>
                <a:effectLst/>
                <a:latin typeface="+mn-lt"/>
                <a:ea typeface="+mn-ea"/>
                <a:cs typeface="+mn-cs"/>
              </a:rPr>
              <a:t>group</a:t>
            </a:r>
            <a:r>
              <a:rPr lang="es-CO" sz="1200" b="0" i="0" kern="1200" dirty="0" smtClean="0">
                <a:solidFill>
                  <a:schemeClr val="tx1"/>
                </a:solidFill>
                <a:effectLst/>
                <a:latin typeface="+mn-lt"/>
                <a:ea typeface="+mn-ea"/>
                <a:cs typeface="+mn-cs"/>
              </a:rPr>
              <a:t> </a:t>
            </a:r>
            <a:r>
              <a:rPr lang="es-CO" sz="1200" b="0" i="0" kern="1200" dirty="0" err="1" smtClean="0">
                <a:solidFill>
                  <a:schemeClr val="tx1"/>
                </a:solidFill>
                <a:effectLst/>
                <a:latin typeface="+mn-lt"/>
                <a:ea typeface="+mn-ea"/>
                <a:cs typeface="+mn-cs"/>
              </a:rPr>
              <a:t>by</a:t>
            </a:r>
            <a:r>
              <a:rPr lang="es-CO" sz="1200" b="0" i="0" kern="1200" dirty="0" smtClean="0">
                <a:solidFill>
                  <a:schemeClr val="tx1"/>
                </a:solidFill>
                <a:effectLst/>
                <a:latin typeface="+mn-lt"/>
                <a:ea typeface="+mn-ea"/>
                <a:cs typeface="+mn-cs"/>
              </a:rPr>
              <a:t>" para organizar registros en grupos y obtener un resumen de dichos grupos. SQL Server produce una columna de valores por cada grupo, devolviendo filas por cada grupo especificado.</a:t>
            </a:r>
          </a:p>
          <a:p>
            <a:endParaRPr lang="es-CO" dirty="0"/>
          </a:p>
        </p:txBody>
      </p:sp>
      <p:sp>
        <p:nvSpPr>
          <p:cNvPr id="4" name="Marcador de número de diapositiva 3"/>
          <p:cNvSpPr>
            <a:spLocks noGrp="1"/>
          </p:cNvSpPr>
          <p:nvPr>
            <p:ph type="sldNum" sz="quarter" idx="10"/>
          </p:nvPr>
        </p:nvSpPr>
        <p:spPr/>
        <p:txBody>
          <a:bodyPr/>
          <a:lstStyle/>
          <a:p>
            <a:fld id="{392B7A38-678F-442A-9883-0D6E011AFA49}" type="slidenum">
              <a:rPr lang="es-CO" smtClean="0"/>
              <a:t>66</a:t>
            </a:fld>
            <a:endParaRPr lang="es-CO"/>
          </a:p>
        </p:txBody>
      </p:sp>
    </p:spTree>
    <p:extLst>
      <p:ext uri="{BB962C8B-B14F-4D97-AF65-F5344CB8AC3E}">
        <p14:creationId xmlns:p14="http://schemas.microsoft.com/office/powerpoint/2010/main" val="348648728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sz="1200" b="0" i="0" kern="1200" dirty="0" smtClean="0">
                <a:solidFill>
                  <a:schemeClr val="tx1"/>
                </a:solidFill>
                <a:effectLst/>
                <a:latin typeface="+mn-lt"/>
                <a:ea typeface="+mn-ea"/>
                <a:cs typeface="+mn-cs"/>
              </a:rPr>
              <a:t>Ambas devuelven el mismo resultado, pero son diferentes. La primera, selecciona todos los registros rechazando los de editorial "Planeta" y luego los agrupa para contarlos. La segunda, selecciona todos los registros, los agrupa para contarlos y finalmente rechaza fila con la cuenta correspondiente a la editorial "Planeta".</a:t>
            </a:r>
          </a:p>
          <a:p>
            <a:r>
              <a:rPr lang="es-CO" sz="1200" b="0" i="0" kern="1200" dirty="0" smtClean="0">
                <a:solidFill>
                  <a:schemeClr val="tx1"/>
                </a:solidFill>
                <a:effectLst/>
                <a:latin typeface="+mn-lt"/>
                <a:ea typeface="+mn-ea"/>
                <a:cs typeface="+mn-cs"/>
              </a:rPr>
              <a:t>No debemos confundir la cláusula "</a:t>
            </a:r>
            <a:r>
              <a:rPr lang="es-CO" sz="1200" b="0" i="0" kern="1200" dirty="0" err="1" smtClean="0">
                <a:solidFill>
                  <a:schemeClr val="tx1"/>
                </a:solidFill>
                <a:effectLst/>
                <a:latin typeface="+mn-lt"/>
                <a:ea typeface="+mn-ea"/>
                <a:cs typeface="+mn-cs"/>
              </a:rPr>
              <a:t>where</a:t>
            </a:r>
            <a:r>
              <a:rPr lang="es-CO" sz="1200" b="0" i="0" kern="1200" dirty="0" smtClean="0">
                <a:solidFill>
                  <a:schemeClr val="tx1"/>
                </a:solidFill>
                <a:effectLst/>
                <a:latin typeface="+mn-lt"/>
                <a:ea typeface="+mn-ea"/>
                <a:cs typeface="+mn-cs"/>
              </a:rPr>
              <a:t>" con la cláusula "</a:t>
            </a:r>
            <a:r>
              <a:rPr lang="es-CO" sz="1200" b="0" i="0" kern="1200" dirty="0" err="1" smtClean="0">
                <a:solidFill>
                  <a:schemeClr val="tx1"/>
                </a:solidFill>
                <a:effectLst/>
                <a:latin typeface="+mn-lt"/>
                <a:ea typeface="+mn-ea"/>
                <a:cs typeface="+mn-cs"/>
              </a:rPr>
              <a:t>having</a:t>
            </a:r>
            <a:r>
              <a:rPr lang="es-CO" sz="1200" b="0" i="0" kern="1200" dirty="0" smtClean="0">
                <a:solidFill>
                  <a:schemeClr val="tx1"/>
                </a:solidFill>
                <a:effectLst/>
                <a:latin typeface="+mn-lt"/>
                <a:ea typeface="+mn-ea"/>
                <a:cs typeface="+mn-cs"/>
              </a:rPr>
              <a:t>"; la primera establece condiciones para la selección de registros de un "</a:t>
            </a:r>
            <a:r>
              <a:rPr lang="es-CO" sz="1200" b="0" i="0" kern="1200" dirty="0" err="1" smtClean="0">
                <a:solidFill>
                  <a:schemeClr val="tx1"/>
                </a:solidFill>
                <a:effectLst/>
                <a:latin typeface="+mn-lt"/>
                <a:ea typeface="+mn-ea"/>
                <a:cs typeface="+mn-cs"/>
              </a:rPr>
              <a:t>select</a:t>
            </a:r>
            <a:r>
              <a:rPr lang="es-CO" sz="1200" b="0" i="0" kern="1200" dirty="0" smtClean="0">
                <a:solidFill>
                  <a:schemeClr val="tx1"/>
                </a:solidFill>
                <a:effectLst/>
                <a:latin typeface="+mn-lt"/>
                <a:ea typeface="+mn-ea"/>
                <a:cs typeface="+mn-cs"/>
              </a:rPr>
              <a:t>"; la segunda establece condiciones para la selección de registros de una salida "</a:t>
            </a:r>
            <a:r>
              <a:rPr lang="es-CO" sz="1200" b="0" i="0" kern="1200" dirty="0" err="1" smtClean="0">
                <a:solidFill>
                  <a:schemeClr val="tx1"/>
                </a:solidFill>
                <a:effectLst/>
                <a:latin typeface="+mn-lt"/>
                <a:ea typeface="+mn-ea"/>
                <a:cs typeface="+mn-cs"/>
              </a:rPr>
              <a:t>group</a:t>
            </a:r>
            <a:r>
              <a:rPr lang="es-CO" sz="1200" b="0" i="0" kern="1200" dirty="0" smtClean="0">
                <a:solidFill>
                  <a:schemeClr val="tx1"/>
                </a:solidFill>
                <a:effectLst/>
                <a:latin typeface="+mn-lt"/>
                <a:ea typeface="+mn-ea"/>
                <a:cs typeface="+mn-cs"/>
              </a:rPr>
              <a:t> </a:t>
            </a:r>
            <a:r>
              <a:rPr lang="es-CO" sz="1200" b="0" i="0" kern="1200" dirty="0" err="1" smtClean="0">
                <a:solidFill>
                  <a:schemeClr val="tx1"/>
                </a:solidFill>
                <a:effectLst/>
                <a:latin typeface="+mn-lt"/>
                <a:ea typeface="+mn-ea"/>
                <a:cs typeface="+mn-cs"/>
              </a:rPr>
              <a:t>by</a:t>
            </a:r>
            <a:r>
              <a:rPr lang="es-CO" sz="1200" b="0" i="0" kern="1200" dirty="0" smtClean="0">
                <a:solidFill>
                  <a:schemeClr val="tx1"/>
                </a:solidFill>
                <a:effectLst/>
                <a:latin typeface="+mn-lt"/>
                <a:ea typeface="+mn-ea"/>
                <a:cs typeface="+mn-cs"/>
              </a:rPr>
              <a:t>".</a:t>
            </a:r>
          </a:p>
          <a:p>
            <a:endParaRPr lang="es-CO" dirty="0" smtClean="0"/>
          </a:p>
          <a:p>
            <a:endParaRPr lang="es-CO" dirty="0" smtClean="0"/>
          </a:p>
          <a:p>
            <a:r>
              <a:rPr lang="es-CO" sz="1200" b="0" i="0" kern="1200" dirty="0" smtClean="0">
                <a:solidFill>
                  <a:schemeClr val="tx1"/>
                </a:solidFill>
                <a:effectLst/>
                <a:latin typeface="+mn-lt"/>
                <a:ea typeface="+mn-ea"/>
                <a:cs typeface="+mn-cs"/>
              </a:rPr>
              <a:t>En una cláusula "</a:t>
            </a:r>
            <a:r>
              <a:rPr lang="es-CO" sz="1200" b="0" i="0" kern="1200" dirty="0" err="1" smtClean="0">
                <a:solidFill>
                  <a:schemeClr val="tx1"/>
                </a:solidFill>
                <a:effectLst/>
                <a:latin typeface="+mn-lt"/>
                <a:ea typeface="+mn-ea"/>
                <a:cs typeface="+mn-cs"/>
              </a:rPr>
              <a:t>having</a:t>
            </a:r>
            <a:r>
              <a:rPr lang="es-CO" sz="1200" b="0" i="0" kern="1200" dirty="0" smtClean="0">
                <a:solidFill>
                  <a:schemeClr val="tx1"/>
                </a:solidFill>
                <a:effectLst/>
                <a:latin typeface="+mn-lt"/>
                <a:ea typeface="+mn-ea"/>
                <a:cs typeface="+mn-cs"/>
              </a:rPr>
              <a:t>" puede haber hasta 128 condiciones. Cuando utilice varias condiciones, tiene que combinarlas con operadores lógicos (and, </a:t>
            </a:r>
            <a:r>
              <a:rPr lang="es-CO" sz="1200" b="0" i="0" kern="1200" dirty="0" err="1" smtClean="0">
                <a:solidFill>
                  <a:schemeClr val="tx1"/>
                </a:solidFill>
                <a:effectLst/>
                <a:latin typeface="+mn-lt"/>
                <a:ea typeface="+mn-ea"/>
                <a:cs typeface="+mn-cs"/>
              </a:rPr>
              <a:t>or</a:t>
            </a:r>
            <a:r>
              <a:rPr lang="es-CO" sz="1200" b="0" i="0" kern="1200" dirty="0" smtClean="0">
                <a:solidFill>
                  <a:schemeClr val="tx1"/>
                </a:solidFill>
                <a:effectLst/>
                <a:latin typeface="+mn-lt"/>
                <a:ea typeface="+mn-ea"/>
                <a:cs typeface="+mn-cs"/>
              </a:rPr>
              <a:t>, </a:t>
            </a:r>
            <a:r>
              <a:rPr lang="es-CO" sz="1200" b="0" i="0" kern="1200" dirty="0" err="1" smtClean="0">
                <a:solidFill>
                  <a:schemeClr val="tx1"/>
                </a:solidFill>
                <a:effectLst/>
                <a:latin typeface="+mn-lt"/>
                <a:ea typeface="+mn-ea"/>
                <a:cs typeface="+mn-cs"/>
              </a:rPr>
              <a:t>not</a:t>
            </a:r>
            <a:r>
              <a:rPr lang="es-CO" sz="1200" b="0" i="0" kern="1200" dirty="0" smtClean="0">
                <a:solidFill>
                  <a:schemeClr val="tx1"/>
                </a:solidFill>
                <a:effectLst/>
                <a:latin typeface="+mn-lt"/>
                <a:ea typeface="+mn-ea"/>
                <a:cs typeface="+mn-cs"/>
              </a:rPr>
              <a:t>).</a:t>
            </a:r>
          </a:p>
          <a:p>
            <a:endParaRPr lang="es-CO" sz="1200" b="0" i="0" kern="1200" dirty="0" smtClean="0">
              <a:solidFill>
                <a:schemeClr val="tx1"/>
              </a:solidFill>
              <a:effectLst/>
              <a:latin typeface="+mn-lt"/>
              <a:ea typeface="+mn-ea"/>
              <a:cs typeface="+mn-cs"/>
            </a:endParaRPr>
          </a:p>
          <a:p>
            <a:r>
              <a:rPr lang="en-US" dirty="0" smtClean="0"/>
              <a:t>select editorial, max(</a:t>
            </a:r>
            <a:r>
              <a:rPr lang="en-US" dirty="0" err="1" smtClean="0"/>
              <a:t>precio</a:t>
            </a:r>
            <a:r>
              <a:rPr lang="en-US" dirty="0" smtClean="0"/>
              <a:t>) as 'mayor' from </a:t>
            </a:r>
            <a:r>
              <a:rPr lang="en-US" dirty="0" err="1" smtClean="0"/>
              <a:t>libros</a:t>
            </a:r>
            <a:r>
              <a:rPr lang="en-US" dirty="0" smtClean="0"/>
              <a:t> group by editorial having min(</a:t>
            </a:r>
            <a:r>
              <a:rPr lang="en-US" dirty="0" err="1" smtClean="0"/>
              <a:t>precio</a:t>
            </a:r>
            <a:r>
              <a:rPr lang="en-US" dirty="0" smtClean="0"/>
              <a:t>)&lt;100 and min(</a:t>
            </a:r>
            <a:r>
              <a:rPr lang="en-US" dirty="0" err="1" smtClean="0"/>
              <a:t>precio</a:t>
            </a:r>
            <a:r>
              <a:rPr lang="en-US" dirty="0" smtClean="0"/>
              <a:t>)&gt;30 order by editorial; </a:t>
            </a:r>
            <a:endParaRPr lang="es-CO" dirty="0"/>
          </a:p>
        </p:txBody>
      </p:sp>
      <p:sp>
        <p:nvSpPr>
          <p:cNvPr id="4" name="Marcador de número de diapositiva 3"/>
          <p:cNvSpPr>
            <a:spLocks noGrp="1"/>
          </p:cNvSpPr>
          <p:nvPr>
            <p:ph type="sldNum" sz="quarter" idx="10"/>
          </p:nvPr>
        </p:nvSpPr>
        <p:spPr/>
        <p:txBody>
          <a:bodyPr/>
          <a:lstStyle/>
          <a:p>
            <a:fld id="{392B7A38-678F-442A-9883-0D6E011AFA49}" type="slidenum">
              <a:rPr lang="es-CO" smtClean="0"/>
              <a:t>67</a:t>
            </a:fld>
            <a:endParaRPr lang="es-CO"/>
          </a:p>
        </p:txBody>
      </p:sp>
    </p:spTree>
    <p:extLst>
      <p:ext uri="{BB962C8B-B14F-4D97-AF65-F5344CB8AC3E}">
        <p14:creationId xmlns:p14="http://schemas.microsoft.com/office/powerpoint/2010/main" val="111492863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sz="1200" b="0" i="0" kern="1200" dirty="0" smtClean="0">
                <a:solidFill>
                  <a:schemeClr val="tx1"/>
                </a:solidFill>
                <a:effectLst/>
                <a:latin typeface="+mn-lt"/>
                <a:ea typeface="+mn-ea"/>
                <a:cs typeface="+mn-cs"/>
              </a:rPr>
              <a:t>Ambas devuelven el mismo resultado, pero son diferentes. La primera, selecciona todos los registros rechazando los de editorial "Planeta" y luego los agrupa para contarlos. La segunda, selecciona todos los registros, los agrupa para contarlos y finalmente rechaza fila con la cuenta correspondiente a la editorial "Planeta".</a:t>
            </a:r>
          </a:p>
          <a:p>
            <a:r>
              <a:rPr lang="es-CO" sz="1200" b="0" i="0" kern="1200" dirty="0" smtClean="0">
                <a:solidFill>
                  <a:schemeClr val="tx1"/>
                </a:solidFill>
                <a:effectLst/>
                <a:latin typeface="+mn-lt"/>
                <a:ea typeface="+mn-ea"/>
                <a:cs typeface="+mn-cs"/>
              </a:rPr>
              <a:t>No debemos confundir la cláusula "</a:t>
            </a:r>
            <a:r>
              <a:rPr lang="es-CO" sz="1200" b="0" i="0" kern="1200" dirty="0" err="1" smtClean="0">
                <a:solidFill>
                  <a:schemeClr val="tx1"/>
                </a:solidFill>
                <a:effectLst/>
                <a:latin typeface="+mn-lt"/>
                <a:ea typeface="+mn-ea"/>
                <a:cs typeface="+mn-cs"/>
              </a:rPr>
              <a:t>where</a:t>
            </a:r>
            <a:r>
              <a:rPr lang="es-CO" sz="1200" b="0" i="0" kern="1200" dirty="0" smtClean="0">
                <a:solidFill>
                  <a:schemeClr val="tx1"/>
                </a:solidFill>
                <a:effectLst/>
                <a:latin typeface="+mn-lt"/>
                <a:ea typeface="+mn-ea"/>
                <a:cs typeface="+mn-cs"/>
              </a:rPr>
              <a:t>" con la cláusula "</a:t>
            </a:r>
            <a:r>
              <a:rPr lang="es-CO" sz="1200" b="0" i="0" kern="1200" dirty="0" err="1" smtClean="0">
                <a:solidFill>
                  <a:schemeClr val="tx1"/>
                </a:solidFill>
                <a:effectLst/>
                <a:latin typeface="+mn-lt"/>
                <a:ea typeface="+mn-ea"/>
                <a:cs typeface="+mn-cs"/>
              </a:rPr>
              <a:t>having</a:t>
            </a:r>
            <a:r>
              <a:rPr lang="es-CO" sz="1200" b="0" i="0" kern="1200" dirty="0" smtClean="0">
                <a:solidFill>
                  <a:schemeClr val="tx1"/>
                </a:solidFill>
                <a:effectLst/>
                <a:latin typeface="+mn-lt"/>
                <a:ea typeface="+mn-ea"/>
                <a:cs typeface="+mn-cs"/>
              </a:rPr>
              <a:t>"; la primera establece condiciones para la selección de registros de un "</a:t>
            </a:r>
            <a:r>
              <a:rPr lang="es-CO" sz="1200" b="0" i="0" kern="1200" dirty="0" err="1" smtClean="0">
                <a:solidFill>
                  <a:schemeClr val="tx1"/>
                </a:solidFill>
                <a:effectLst/>
                <a:latin typeface="+mn-lt"/>
                <a:ea typeface="+mn-ea"/>
                <a:cs typeface="+mn-cs"/>
              </a:rPr>
              <a:t>select</a:t>
            </a:r>
            <a:r>
              <a:rPr lang="es-CO" sz="1200" b="0" i="0" kern="1200" dirty="0" smtClean="0">
                <a:solidFill>
                  <a:schemeClr val="tx1"/>
                </a:solidFill>
                <a:effectLst/>
                <a:latin typeface="+mn-lt"/>
                <a:ea typeface="+mn-ea"/>
                <a:cs typeface="+mn-cs"/>
              </a:rPr>
              <a:t>"; la segunda establece condiciones para la selección de registros de una salida "</a:t>
            </a:r>
            <a:r>
              <a:rPr lang="es-CO" sz="1200" b="0" i="0" kern="1200" dirty="0" err="1" smtClean="0">
                <a:solidFill>
                  <a:schemeClr val="tx1"/>
                </a:solidFill>
                <a:effectLst/>
                <a:latin typeface="+mn-lt"/>
                <a:ea typeface="+mn-ea"/>
                <a:cs typeface="+mn-cs"/>
              </a:rPr>
              <a:t>group</a:t>
            </a:r>
            <a:r>
              <a:rPr lang="es-CO" sz="1200" b="0" i="0" kern="1200" dirty="0" smtClean="0">
                <a:solidFill>
                  <a:schemeClr val="tx1"/>
                </a:solidFill>
                <a:effectLst/>
                <a:latin typeface="+mn-lt"/>
                <a:ea typeface="+mn-ea"/>
                <a:cs typeface="+mn-cs"/>
              </a:rPr>
              <a:t> </a:t>
            </a:r>
            <a:r>
              <a:rPr lang="es-CO" sz="1200" b="0" i="0" kern="1200" dirty="0" err="1" smtClean="0">
                <a:solidFill>
                  <a:schemeClr val="tx1"/>
                </a:solidFill>
                <a:effectLst/>
                <a:latin typeface="+mn-lt"/>
                <a:ea typeface="+mn-ea"/>
                <a:cs typeface="+mn-cs"/>
              </a:rPr>
              <a:t>by</a:t>
            </a:r>
            <a:r>
              <a:rPr lang="es-CO" sz="1200" b="0" i="0" kern="1200" dirty="0" smtClean="0">
                <a:solidFill>
                  <a:schemeClr val="tx1"/>
                </a:solidFill>
                <a:effectLst/>
                <a:latin typeface="+mn-lt"/>
                <a:ea typeface="+mn-ea"/>
                <a:cs typeface="+mn-cs"/>
              </a:rPr>
              <a:t>".</a:t>
            </a:r>
          </a:p>
          <a:p>
            <a:endParaRPr lang="es-CO" dirty="0" smtClean="0"/>
          </a:p>
          <a:p>
            <a:endParaRPr lang="es-CO" dirty="0" smtClean="0"/>
          </a:p>
          <a:p>
            <a:r>
              <a:rPr lang="es-CO" sz="1200" b="0" i="0" kern="1200" dirty="0" smtClean="0">
                <a:solidFill>
                  <a:schemeClr val="tx1"/>
                </a:solidFill>
                <a:effectLst/>
                <a:latin typeface="+mn-lt"/>
                <a:ea typeface="+mn-ea"/>
                <a:cs typeface="+mn-cs"/>
              </a:rPr>
              <a:t>En una cláusula "</a:t>
            </a:r>
            <a:r>
              <a:rPr lang="es-CO" sz="1200" b="0" i="0" kern="1200" dirty="0" err="1" smtClean="0">
                <a:solidFill>
                  <a:schemeClr val="tx1"/>
                </a:solidFill>
                <a:effectLst/>
                <a:latin typeface="+mn-lt"/>
                <a:ea typeface="+mn-ea"/>
                <a:cs typeface="+mn-cs"/>
              </a:rPr>
              <a:t>having</a:t>
            </a:r>
            <a:r>
              <a:rPr lang="es-CO" sz="1200" b="0" i="0" kern="1200" dirty="0" smtClean="0">
                <a:solidFill>
                  <a:schemeClr val="tx1"/>
                </a:solidFill>
                <a:effectLst/>
                <a:latin typeface="+mn-lt"/>
                <a:ea typeface="+mn-ea"/>
                <a:cs typeface="+mn-cs"/>
              </a:rPr>
              <a:t>" puede haber hasta 128 condiciones. Cuando utilice varias condiciones, tiene que combinarlas con operadores lógicos (and, </a:t>
            </a:r>
            <a:r>
              <a:rPr lang="es-CO" sz="1200" b="0" i="0" kern="1200" dirty="0" err="1" smtClean="0">
                <a:solidFill>
                  <a:schemeClr val="tx1"/>
                </a:solidFill>
                <a:effectLst/>
                <a:latin typeface="+mn-lt"/>
                <a:ea typeface="+mn-ea"/>
                <a:cs typeface="+mn-cs"/>
              </a:rPr>
              <a:t>or</a:t>
            </a:r>
            <a:r>
              <a:rPr lang="es-CO" sz="1200" b="0" i="0" kern="1200" dirty="0" smtClean="0">
                <a:solidFill>
                  <a:schemeClr val="tx1"/>
                </a:solidFill>
                <a:effectLst/>
                <a:latin typeface="+mn-lt"/>
                <a:ea typeface="+mn-ea"/>
                <a:cs typeface="+mn-cs"/>
              </a:rPr>
              <a:t>, </a:t>
            </a:r>
            <a:r>
              <a:rPr lang="es-CO" sz="1200" b="0" i="0" kern="1200" dirty="0" err="1" smtClean="0">
                <a:solidFill>
                  <a:schemeClr val="tx1"/>
                </a:solidFill>
                <a:effectLst/>
                <a:latin typeface="+mn-lt"/>
                <a:ea typeface="+mn-ea"/>
                <a:cs typeface="+mn-cs"/>
              </a:rPr>
              <a:t>not</a:t>
            </a:r>
            <a:r>
              <a:rPr lang="es-CO" sz="1200" b="0" i="0" kern="1200" dirty="0" smtClean="0">
                <a:solidFill>
                  <a:schemeClr val="tx1"/>
                </a:solidFill>
                <a:effectLst/>
                <a:latin typeface="+mn-lt"/>
                <a:ea typeface="+mn-ea"/>
                <a:cs typeface="+mn-cs"/>
              </a:rPr>
              <a:t>).</a:t>
            </a:r>
          </a:p>
          <a:p>
            <a:endParaRPr lang="es-CO" sz="1200" b="0" i="0" kern="1200" dirty="0" smtClean="0">
              <a:solidFill>
                <a:schemeClr val="tx1"/>
              </a:solidFill>
              <a:effectLst/>
              <a:latin typeface="+mn-lt"/>
              <a:ea typeface="+mn-ea"/>
              <a:cs typeface="+mn-cs"/>
            </a:endParaRPr>
          </a:p>
          <a:p>
            <a:r>
              <a:rPr lang="en-US" dirty="0" smtClean="0"/>
              <a:t>select editorial, max(</a:t>
            </a:r>
            <a:r>
              <a:rPr lang="en-US" dirty="0" err="1" smtClean="0"/>
              <a:t>precio</a:t>
            </a:r>
            <a:r>
              <a:rPr lang="en-US" dirty="0" smtClean="0"/>
              <a:t>) as 'mayor' from </a:t>
            </a:r>
            <a:r>
              <a:rPr lang="en-US" dirty="0" err="1" smtClean="0"/>
              <a:t>libros</a:t>
            </a:r>
            <a:r>
              <a:rPr lang="en-US" dirty="0" smtClean="0"/>
              <a:t> group by editorial having min(</a:t>
            </a:r>
            <a:r>
              <a:rPr lang="en-US" dirty="0" err="1" smtClean="0"/>
              <a:t>precio</a:t>
            </a:r>
            <a:r>
              <a:rPr lang="en-US" dirty="0" smtClean="0"/>
              <a:t>)&lt;100 and min(</a:t>
            </a:r>
            <a:r>
              <a:rPr lang="en-US" dirty="0" err="1" smtClean="0"/>
              <a:t>precio</a:t>
            </a:r>
            <a:r>
              <a:rPr lang="en-US" dirty="0" smtClean="0"/>
              <a:t>)&gt;30 order by editorial; </a:t>
            </a:r>
            <a:endParaRPr lang="es-CO" dirty="0"/>
          </a:p>
        </p:txBody>
      </p:sp>
      <p:sp>
        <p:nvSpPr>
          <p:cNvPr id="4" name="Marcador de número de diapositiva 3"/>
          <p:cNvSpPr>
            <a:spLocks noGrp="1"/>
          </p:cNvSpPr>
          <p:nvPr>
            <p:ph type="sldNum" sz="quarter" idx="10"/>
          </p:nvPr>
        </p:nvSpPr>
        <p:spPr/>
        <p:txBody>
          <a:bodyPr/>
          <a:lstStyle/>
          <a:p>
            <a:fld id="{392B7A38-678F-442A-9883-0D6E011AFA49}" type="slidenum">
              <a:rPr lang="es-CO" smtClean="0"/>
              <a:t>68</a:t>
            </a:fld>
            <a:endParaRPr lang="es-CO"/>
          </a:p>
        </p:txBody>
      </p:sp>
    </p:spTree>
    <p:extLst>
      <p:ext uri="{BB962C8B-B14F-4D97-AF65-F5344CB8AC3E}">
        <p14:creationId xmlns:p14="http://schemas.microsoft.com/office/powerpoint/2010/main" val="304044311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sz="1200" b="0" i="0" kern="1200" dirty="0" smtClean="0">
                <a:solidFill>
                  <a:schemeClr val="tx1"/>
                </a:solidFill>
                <a:effectLst/>
                <a:latin typeface="+mn-lt"/>
                <a:ea typeface="+mn-ea"/>
                <a:cs typeface="+mn-cs"/>
              </a:rPr>
              <a:t>Ambas devuelven el mismo resultado, pero son diferentes. La primera, selecciona todos los registros rechazando los de editorial "Planeta" y luego los agrupa para contarlos. La segunda, selecciona todos los registros, los agrupa para contarlos y finalmente rechaza fila con la cuenta correspondiente a la editorial "Planeta".</a:t>
            </a:r>
          </a:p>
          <a:p>
            <a:r>
              <a:rPr lang="es-CO" sz="1200" b="0" i="0" kern="1200" dirty="0" smtClean="0">
                <a:solidFill>
                  <a:schemeClr val="tx1"/>
                </a:solidFill>
                <a:effectLst/>
                <a:latin typeface="+mn-lt"/>
                <a:ea typeface="+mn-ea"/>
                <a:cs typeface="+mn-cs"/>
              </a:rPr>
              <a:t>No debemos confundir la cláusula "</a:t>
            </a:r>
            <a:r>
              <a:rPr lang="es-CO" sz="1200" b="0" i="0" kern="1200" dirty="0" err="1" smtClean="0">
                <a:solidFill>
                  <a:schemeClr val="tx1"/>
                </a:solidFill>
                <a:effectLst/>
                <a:latin typeface="+mn-lt"/>
                <a:ea typeface="+mn-ea"/>
                <a:cs typeface="+mn-cs"/>
              </a:rPr>
              <a:t>where</a:t>
            </a:r>
            <a:r>
              <a:rPr lang="es-CO" sz="1200" b="0" i="0" kern="1200" dirty="0" smtClean="0">
                <a:solidFill>
                  <a:schemeClr val="tx1"/>
                </a:solidFill>
                <a:effectLst/>
                <a:latin typeface="+mn-lt"/>
                <a:ea typeface="+mn-ea"/>
                <a:cs typeface="+mn-cs"/>
              </a:rPr>
              <a:t>" con la cláusula "</a:t>
            </a:r>
            <a:r>
              <a:rPr lang="es-CO" sz="1200" b="0" i="0" kern="1200" dirty="0" err="1" smtClean="0">
                <a:solidFill>
                  <a:schemeClr val="tx1"/>
                </a:solidFill>
                <a:effectLst/>
                <a:latin typeface="+mn-lt"/>
                <a:ea typeface="+mn-ea"/>
                <a:cs typeface="+mn-cs"/>
              </a:rPr>
              <a:t>having</a:t>
            </a:r>
            <a:r>
              <a:rPr lang="es-CO" sz="1200" b="0" i="0" kern="1200" dirty="0" smtClean="0">
                <a:solidFill>
                  <a:schemeClr val="tx1"/>
                </a:solidFill>
                <a:effectLst/>
                <a:latin typeface="+mn-lt"/>
                <a:ea typeface="+mn-ea"/>
                <a:cs typeface="+mn-cs"/>
              </a:rPr>
              <a:t>"; la primera establece condiciones para la selección de registros de un "</a:t>
            </a:r>
            <a:r>
              <a:rPr lang="es-CO" sz="1200" b="0" i="0" kern="1200" dirty="0" err="1" smtClean="0">
                <a:solidFill>
                  <a:schemeClr val="tx1"/>
                </a:solidFill>
                <a:effectLst/>
                <a:latin typeface="+mn-lt"/>
                <a:ea typeface="+mn-ea"/>
                <a:cs typeface="+mn-cs"/>
              </a:rPr>
              <a:t>select</a:t>
            </a:r>
            <a:r>
              <a:rPr lang="es-CO" sz="1200" b="0" i="0" kern="1200" dirty="0" smtClean="0">
                <a:solidFill>
                  <a:schemeClr val="tx1"/>
                </a:solidFill>
                <a:effectLst/>
                <a:latin typeface="+mn-lt"/>
                <a:ea typeface="+mn-ea"/>
                <a:cs typeface="+mn-cs"/>
              </a:rPr>
              <a:t>"; la segunda establece condiciones para la selección de registros de una salida "</a:t>
            </a:r>
            <a:r>
              <a:rPr lang="es-CO" sz="1200" b="0" i="0" kern="1200" dirty="0" err="1" smtClean="0">
                <a:solidFill>
                  <a:schemeClr val="tx1"/>
                </a:solidFill>
                <a:effectLst/>
                <a:latin typeface="+mn-lt"/>
                <a:ea typeface="+mn-ea"/>
                <a:cs typeface="+mn-cs"/>
              </a:rPr>
              <a:t>group</a:t>
            </a:r>
            <a:r>
              <a:rPr lang="es-CO" sz="1200" b="0" i="0" kern="1200" dirty="0" smtClean="0">
                <a:solidFill>
                  <a:schemeClr val="tx1"/>
                </a:solidFill>
                <a:effectLst/>
                <a:latin typeface="+mn-lt"/>
                <a:ea typeface="+mn-ea"/>
                <a:cs typeface="+mn-cs"/>
              </a:rPr>
              <a:t> </a:t>
            </a:r>
            <a:r>
              <a:rPr lang="es-CO" sz="1200" b="0" i="0" kern="1200" dirty="0" err="1" smtClean="0">
                <a:solidFill>
                  <a:schemeClr val="tx1"/>
                </a:solidFill>
                <a:effectLst/>
                <a:latin typeface="+mn-lt"/>
                <a:ea typeface="+mn-ea"/>
                <a:cs typeface="+mn-cs"/>
              </a:rPr>
              <a:t>by</a:t>
            </a:r>
            <a:r>
              <a:rPr lang="es-CO" sz="1200" b="0" i="0" kern="1200" dirty="0" smtClean="0">
                <a:solidFill>
                  <a:schemeClr val="tx1"/>
                </a:solidFill>
                <a:effectLst/>
                <a:latin typeface="+mn-lt"/>
                <a:ea typeface="+mn-ea"/>
                <a:cs typeface="+mn-cs"/>
              </a:rPr>
              <a:t>".</a:t>
            </a:r>
          </a:p>
          <a:p>
            <a:endParaRPr lang="es-CO" dirty="0" smtClean="0"/>
          </a:p>
          <a:p>
            <a:endParaRPr lang="es-CO" dirty="0" smtClean="0"/>
          </a:p>
          <a:p>
            <a:r>
              <a:rPr lang="es-CO" sz="1200" b="0" i="0" kern="1200" dirty="0" smtClean="0">
                <a:solidFill>
                  <a:schemeClr val="tx1"/>
                </a:solidFill>
                <a:effectLst/>
                <a:latin typeface="+mn-lt"/>
                <a:ea typeface="+mn-ea"/>
                <a:cs typeface="+mn-cs"/>
              </a:rPr>
              <a:t>En una cláusula "</a:t>
            </a:r>
            <a:r>
              <a:rPr lang="es-CO" sz="1200" b="0" i="0" kern="1200" dirty="0" err="1" smtClean="0">
                <a:solidFill>
                  <a:schemeClr val="tx1"/>
                </a:solidFill>
                <a:effectLst/>
                <a:latin typeface="+mn-lt"/>
                <a:ea typeface="+mn-ea"/>
                <a:cs typeface="+mn-cs"/>
              </a:rPr>
              <a:t>having</a:t>
            </a:r>
            <a:r>
              <a:rPr lang="es-CO" sz="1200" b="0" i="0" kern="1200" dirty="0" smtClean="0">
                <a:solidFill>
                  <a:schemeClr val="tx1"/>
                </a:solidFill>
                <a:effectLst/>
                <a:latin typeface="+mn-lt"/>
                <a:ea typeface="+mn-ea"/>
                <a:cs typeface="+mn-cs"/>
              </a:rPr>
              <a:t>" puede haber hasta 128 condiciones. Cuando utilice varias condiciones, tiene que combinarlas con operadores lógicos (and, </a:t>
            </a:r>
            <a:r>
              <a:rPr lang="es-CO" sz="1200" b="0" i="0" kern="1200" dirty="0" err="1" smtClean="0">
                <a:solidFill>
                  <a:schemeClr val="tx1"/>
                </a:solidFill>
                <a:effectLst/>
                <a:latin typeface="+mn-lt"/>
                <a:ea typeface="+mn-ea"/>
                <a:cs typeface="+mn-cs"/>
              </a:rPr>
              <a:t>or</a:t>
            </a:r>
            <a:r>
              <a:rPr lang="es-CO" sz="1200" b="0" i="0" kern="1200" dirty="0" smtClean="0">
                <a:solidFill>
                  <a:schemeClr val="tx1"/>
                </a:solidFill>
                <a:effectLst/>
                <a:latin typeface="+mn-lt"/>
                <a:ea typeface="+mn-ea"/>
                <a:cs typeface="+mn-cs"/>
              </a:rPr>
              <a:t>, </a:t>
            </a:r>
            <a:r>
              <a:rPr lang="es-CO" sz="1200" b="0" i="0" kern="1200" dirty="0" err="1" smtClean="0">
                <a:solidFill>
                  <a:schemeClr val="tx1"/>
                </a:solidFill>
                <a:effectLst/>
                <a:latin typeface="+mn-lt"/>
                <a:ea typeface="+mn-ea"/>
                <a:cs typeface="+mn-cs"/>
              </a:rPr>
              <a:t>not</a:t>
            </a:r>
            <a:r>
              <a:rPr lang="es-CO" sz="1200" b="0" i="0" kern="1200" dirty="0" smtClean="0">
                <a:solidFill>
                  <a:schemeClr val="tx1"/>
                </a:solidFill>
                <a:effectLst/>
                <a:latin typeface="+mn-lt"/>
                <a:ea typeface="+mn-ea"/>
                <a:cs typeface="+mn-cs"/>
              </a:rPr>
              <a:t>).</a:t>
            </a:r>
          </a:p>
          <a:p>
            <a:endParaRPr lang="es-CO" sz="1200" b="0" i="0" kern="1200" dirty="0" smtClean="0">
              <a:solidFill>
                <a:schemeClr val="tx1"/>
              </a:solidFill>
              <a:effectLst/>
              <a:latin typeface="+mn-lt"/>
              <a:ea typeface="+mn-ea"/>
              <a:cs typeface="+mn-cs"/>
            </a:endParaRPr>
          </a:p>
          <a:p>
            <a:r>
              <a:rPr lang="en-US" dirty="0" smtClean="0"/>
              <a:t>select editorial, max(</a:t>
            </a:r>
            <a:r>
              <a:rPr lang="en-US" dirty="0" err="1" smtClean="0"/>
              <a:t>precio</a:t>
            </a:r>
            <a:r>
              <a:rPr lang="en-US" dirty="0" smtClean="0"/>
              <a:t>) as 'mayor' from </a:t>
            </a:r>
            <a:r>
              <a:rPr lang="en-US" dirty="0" err="1" smtClean="0"/>
              <a:t>libros</a:t>
            </a:r>
            <a:r>
              <a:rPr lang="en-US" dirty="0" smtClean="0"/>
              <a:t> group by editorial having min(</a:t>
            </a:r>
            <a:r>
              <a:rPr lang="en-US" dirty="0" err="1" smtClean="0"/>
              <a:t>precio</a:t>
            </a:r>
            <a:r>
              <a:rPr lang="en-US" dirty="0" smtClean="0"/>
              <a:t>)&lt;100 and min(</a:t>
            </a:r>
            <a:r>
              <a:rPr lang="en-US" dirty="0" err="1" smtClean="0"/>
              <a:t>precio</a:t>
            </a:r>
            <a:r>
              <a:rPr lang="en-US" dirty="0" smtClean="0"/>
              <a:t>)&gt;30 order by editorial; </a:t>
            </a:r>
            <a:endParaRPr lang="es-CO" dirty="0"/>
          </a:p>
        </p:txBody>
      </p:sp>
      <p:sp>
        <p:nvSpPr>
          <p:cNvPr id="4" name="Marcador de número de diapositiva 3"/>
          <p:cNvSpPr>
            <a:spLocks noGrp="1"/>
          </p:cNvSpPr>
          <p:nvPr>
            <p:ph type="sldNum" sz="quarter" idx="10"/>
          </p:nvPr>
        </p:nvSpPr>
        <p:spPr/>
        <p:txBody>
          <a:bodyPr/>
          <a:lstStyle/>
          <a:p>
            <a:fld id="{392B7A38-678F-442A-9883-0D6E011AFA49}" type="slidenum">
              <a:rPr lang="es-CO" smtClean="0"/>
              <a:t>69</a:t>
            </a:fld>
            <a:endParaRPr lang="es-CO"/>
          </a:p>
        </p:txBody>
      </p:sp>
    </p:spTree>
    <p:extLst>
      <p:ext uri="{BB962C8B-B14F-4D97-AF65-F5344CB8AC3E}">
        <p14:creationId xmlns:p14="http://schemas.microsoft.com/office/powerpoint/2010/main" val="178269860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10"/>
          </p:nvPr>
        </p:nvSpPr>
        <p:spPr/>
        <p:txBody>
          <a:bodyPr/>
          <a:lstStyle/>
          <a:p>
            <a:fld id="{392B7A38-678F-442A-9883-0D6E011AFA49}" type="slidenum">
              <a:rPr lang="es-CO" smtClean="0"/>
              <a:t>70</a:t>
            </a:fld>
            <a:endParaRPr lang="es-CO"/>
          </a:p>
        </p:txBody>
      </p:sp>
    </p:spTree>
    <p:extLst>
      <p:ext uri="{BB962C8B-B14F-4D97-AF65-F5344CB8AC3E}">
        <p14:creationId xmlns:p14="http://schemas.microsoft.com/office/powerpoint/2010/main" val="33000940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dirty="0" err="1" smtClean="0"/>
              <a:t>Ddl</a:t>
            </a:r>
            <a:r>
              <a:rPr lang="es-CO" dirty="0" smtClean="0"/>
              <a:t> </a:t>
            </a:r>
            <a:r>
              <a:rPr lang="es-CO" sz="1200" b="0" i="0" kern="1200" dirty="0" smtClean="0">
                <a:solidFill>
                  <a:schemeClr val="tx1"/>
                </a:solidFill>
                <a:effectLst/>
                <a:latin typeface="+mn-lt"/>
                <a:ea typeface="+mn-ea"/>
                <a:cs typeface="+mn-cs"/>
              </a:rPr>
              <a:t> </a:t>
            </a:r>
            <a:r>
              <a:rPr lang="es-CO" sz="1200" b="0" i="1" kern="1200" dirty="0" smtClean="0">
                <a:solidFill>
                  <a:schemeClr val="tx1"/>
                </a:solidFill>
                <a:effectLst/>
                <a:latin typeface="+mn-lt"/>
                <a:ea typeface="+mn-ea"/>
                <a:cs typeface="+mn-cs"/>
              </a:rPr>
              <a:t>Data </a:t>
            </a:r>
            <a:r>
              <a:rPr lang="es-CO" sz="1200" b="0" i="1" kern="1200" dirty="0" err="1" smtClean="0">
                <a:solidFill>
                  <a:schemeClr val="tx1"/>
                </a:solidFill>
                <a:effectLst/>
                <a:latin typeface="+mn-lt"/>
                <a:ea typeface="+mn-ea"/>
                <a:cs typeface="+mn-cs"/>
              </a:rPr>
              <a:t>Definition</a:t>
            </a:r>
            <a:r>
              <a:rPr lang="es-CO" sz="1200" b="0" i="1" kern="1200" dirty="0" smtClean="0">
                <a:solidFill>
                  <a:schemeClr val="tx1"/>
                </a:solidFill>
                <a:effectLst/>
                <a:latin typeface="+mn-lt"/>
                <a:ea typeface="+mn-ea"/>
                <a:cs typeface="+mn-cs"/>
              </a:rPr>
              <a:t> </a:t>
            </a:r>
            <a:r>
              <a:rPr lang="es-CO" sz="1200" b="0" i="1" kern="1200" dirty="0" err="1" smtClean="0">
                <a:solidFill>
                  <a:schemeClr val="tx1"/>
                </a:solidFill>
                <a:effectLst/>
                <a:latin typeface="+mn-lt"/>
                <a:ea typeface="+mn-ea"/>
                <a:cs typeface="+mn-cs"/>
              </a:rPr>
              <a:t>Language</a:t>
            </a:r>
            <a:r>
              <a:rPr lang="es-CO" sz="1200" b="0" i="1" kern="1200" dirty="0" smtClean="0">
                <a:solidFill>
                  <a:schemeClr val="tx1"/>
                </a:solidFill>
                <a:effectLst/>
                <a:latin typeface="+mn-lt"/>
                <a:ea typeface="+mn-ea"/>
                <a:cs typeface="+mn-cs"/>
              </a:rPr>
              <a:t> </a:t>
            </a:r>
            <a:r>
              <a:rPr lang="es-CO" sz="1200" b="0" i="0" kern="1200" dirty="0" smtClean="0">
                <a:solidFill>
                  <a:schemeClr val="tx1"/>
                </a:solidFill>
                <a:effectLst/>
                <a:latin typeface="+mn-lt"/>
                <a:ea typeface="+mn-ea"/>
                <a:cs typeface="+mn-cs"/>
              </a:rPr>
              <a:t>CREATE, ALTER, DROP y TRUNCATE.</a:t>
            </a:r>
            <a:endParaRPr lang="es-CO" sz="1200" b="0" i="0" u="none" strike="noStrike" kern="1200" baseline="300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CO" sz="1200" b="0" i="0" u="none" strike="noStrike" kern="1200" baseline="30000" dirty="0" smtClean="0">
                <a:solidFill>
                  <a:schemeClr val="tx1"/>
                </a:solidFill>
                <a:effectLst/>
                <a:latin typeface="+mn-lt"/>
                <a:ea typeface="+mn-ea"/>
                <a:cs typeface="+mn-cs"/>
              </a:rPr>
              <a:t>DML</a:t>
            </a:r>
            <a:r>
              <a:rPr lang="es-CO" sz="1200" b="0" i="0" u="none" strike="noStrike" kern="1200" baseline="0" dirty="0" smtClean="0">
                <a:solidFill>
                  <a:schemeClr val="tx1"/>
                </a:solidFill>
                <a:effectLst/>
                <a:latin typeface="+mn-lt"/>
                <a:ea typeface="+mn-ea"/>
                <a:cs typeface="+mn-cs"/>
              </a:rPr>
              <a:t> </a:t>
            </a:r>
            <a:r>
              <a:rPr lang="es-CO" sz="1200" b="0" i="0" kern="1200" dirty="0" smtClean="0">
                <a:solidFill>
                  <a:schemeClr val="tx1"/>
                </a:solidFill>
                <a:effectLst/>
                <a:latin typeface="+mn-lt"/>
                <a:ea typeface="+mn-ea"/>
                <a:cs typeface="+mn-cs"/>
              </a:rPr>
              <a:t>Data </a:t>
            </a:r>
            <a:r>
              <a:rPr lang="es-CO" sz="1200" b="0" i="0" kern="1200" dirty="0" err="1" smtClean="0">
                <a:solidFill>
                  <a:schemeClr val="tx1"/>
                </a:solidFill>
                <a:effectLst/>
                <a:latin typeface="+mn-lt"/>
                <a:ea typeface="+mn-ea"/>
                <a:cs typeface="+mn-cs"/>
              </a:rPr>
              <a:t>Manipulation</a:t>
            </a:r>
            <a:r>
              <a:rPr lang="es-CO" sz="1200" b="0" i="0" kern="1200" dirty="0" smtClean="0">
                <a:solidFill>
                  <a:schemeClr val="tx1"/>
                </a:solidFill>
                <a:effectLst/>
                <a:latin typeface="+mn-lt"/>
                <a:ea typeface="+mn-ea"/>
                <a:cs typeface="+mn-cs"/>
              </a:rPr>
              <a:t> </a:t>
            </a:r>
            <a:r>
              <a:rPr lang="es-CO" sz="1200" b="0" i="0" kern="1200" dirty="0" err="1" smtClean="0">
                <a:solidFill>
                  <a:schemeClr val="tx1"/>
                </a:solidFill>
                <a:effectLst/>
                <a:latin typeface="+mn-lt"/>
                <a:ea typeface="+mn-ea"/>
                <a:cs typeface="+mn-cs"/>
              </a:rPr>
              <a:t>Language</a:t>
            </a:r>
            <a:endParaRPr lang="es-CO" sz="1200" b="0" i="0" kern="1200" dirty="0" smtClean="0">
              <a:solidFill>
                <a:schemeClr val="tx1"/>
              </a:solidFill>
              <a:effectLst/>
              <a:latin typeface="+mn-lt"/>
              <a:ea typeface="+mn-ea"/>
              <a:cs typeface="+mn-cs"/>
            </a:endParaRPr>
          </a:p>
          <a:p>
            <a:r>
              <a:rPr lang="es-CO" dirty="0" err="1" smtClean="0"/>
              <a:t>Select</a:t>
            </a:r>
            <a:r>
              <a:rPr lang="es-CO" dirty="0" smtClean="0"/>
              <a:t>, </a:t>
            </a:r>
            <a:r>
              <a:rPr lang="es-CO" dirty="0" err="1" smtClean="0"/>
              <a:t>Insert</a:t>
            </a:r>
            <a:r>
              <a:rPr lang="es-CO" dirty="0" smtClean="0"/>
              <a:t>,</a:t>
            </a:r>
            <a:r>
              <a:rPr lang="es-CO" baseline="0" dirty="0" smtClean="0"/>
              <a:t> </a:t>
            </a:r>
            <a:r>
              <a:rPr lang="es-CO" baseline="0" dirty="0" err="1" smtClean="0"/>
              <a:t>update</a:t>
            </a:r>
            <a:r>
              <a:rPr lang="es-CO" baseline="0" dirty="0" smtClean="0"/>
              <a:t>, </a:t>
            </a:r>
            <a:r>
              <a:rPr lang="es-CO" baseline="0" dirty="0" err="1" smtClean="0"/>
              <a:t>delete</a:t>
            </a:r>
            <a:endParaRPr lang="es-CO" dirty="0"/>
          </a:p>
        </p:txBody>
      </p:sp>
      <p:sp>
        <p:nvSpPr>
          <p:cNvPr id="4" name="Marcador de número de diapositiva 3"/>
          <p:cNvSpPr>
            <a:spLocks noGrp="1"/>
          </p:cNvSpPr>
          <p:nvPr>
            <p:ph type="sldNum" sz="quarter" idx="10"/>
          </p:nvPr>
        </p:nvSpPr>
        <p:spPr/>
        <p:txBody>
          <a:bodyPr/>
          <a:lstStyle/>
          <a:p>
            <a:fld id="{392B7A38-678F-442A-9883-0D6E011AFA49}" type="slidenum">
              <a:rPr lang="es-CO" smtClean="0"/>
              <a:t>8</a:t>
            </a:fld>
            <a:endParaRPr lang="es-CO"/>
          </a:p>
        </p:txBody>
      </p:sp>
    </p:spTree>
    <p:extLst>
      <p:ext uri="{BB962C8B-B14F-4D97-AF65-F5344CB8AC3E}">
        <p14:creationId xmlns:p14="http://schemas.microsoft.com/office/powerpoint/2010/main" val="30812020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171450" indent="-171450">
              <a:buFontTx/>
              <a:buChar char="-"/>
            </a:pPr>
            <a:r>
              <a:rPr lang="es-CO" sz="1200" b="0" i="0" kern="1200" dirty="0" smtClean="0">
                <a:solidFill>
                  <a:schemeClr val="tx1"/>
                </a:solidFill>
                <a:effectLst/>
                <a:latin typeface="+mn-lt"/>
                <a:ea typeface="+mn-ea"/>
                <a:cs typeface="+mn-cs"/>
              </a:rPr>
              <a:t>cuando se combina información de varias tablas, es necesario especificar qué registro de una tabla se combinará con qué registro de la otra tabla, con "</a:t>
            </a:r>
            <a:r>
              <a:rPr lang="es-CO" sz="1200" b="0" i="0" kern="1200" dirty="0" err="1" smtClean="0">
                <a:solidFill>
                  <a:schemeClr val="tx1"/>
                </a:solidFill>
                <a:effectLst/>
                <a:latin typeface="+mn-lt"/>
                <a:ea typeface="+mn-ea"/>
                <a:cs typeface="+mn-cs"/>
              </a:rPr>
              <a:t>on</a:t>
            </a:r>
            <a:r>
              <a:rPr lang="es-CO" sz="1200" b="0" i="0" kern="1200" dirty="0" smtClean="0">
                <a:solidFill>
                  <a:schemeClr val="tx1"/>
                </a:solidFill>
                <a:effectLst/>
                <a:latin typeface="+mn-lt"/>
                <a:ea typeface="+mn-ea"/>
                <a:cs typeface="+mn-cs"/>
              </a:rPr>
              <a:t>". Se debe especificar la condición para enlazarlas, es decir, el campo por el cual se combinarán, que tienen en común.</a:t>
            </a:r>
            <a:r>
              <a:rPr lang="es-CO" dirty="0" smtClean="0"/>
              <a:t/>
            </a:r>
            <a:br>
              <a:rPr lang="es-CO" dirty="0" smtClean="0"/>
            </a:br>
            <a:r>
              <a:rPr lang="es-CO" sz="1200" b="0" i="0" kern="1200" dirty="0" smtClean="0">
                <a:solidFill>
                  <a:schemeClr val="tx1"/>
                </a:solidFill>
                <a:effectLst/>
                <a:latin typeface="+mn-lt"/>
                <a:ea typeface="+mn-ea"/>
                <a:cs typeface="+mn-cs"/>
              </a:rPr>
              <a:t>"</a:t>
            </a:r>
            <a:r>
              <a:rPr lang="es-CO" sz="1200" b="0" i="0" kern="1200" dirty="0" err="1" smtClean="0">
                <a:solidFill>
                  <a:schemeClr val="tx1"/>
                </a:solidFill>
                <a:effectLst/>
                <a:latin typeface="+mn-lt"/>
                <a:ea typeface="+mn-ea"/>
                <a:cs typeface="+mn-cs"/>
              </a:rPr>
              <a:t>on</a:t>
            </a:r>
            <a:r>
              <a:rPr lang="es-CO" sz="1200" b="0" i="0" kern="1200" dirty="0" smtClean="0">
                <a:solidFill>
                  <a:schemeClr val="tx1"/>
                </a:solidFill>
                <a:effectLst/>
                <a:latin typeface="+mn-lt"/>
                <a:ea typeface="+mn-ea"/>
                <a:cs typeface="+mn-cs"/>
              </a:rPr>
              <a:t>" hace coincidir registros de ambas tablas basándose en el valor de tal campo, en el ejemplo, el campo "</a:t>
            </a:r>
            <a:r>
              <a:rPr lang="es-CO" sz="1200" b="0" i="0" kern="1200" dirty="0" err="1" smtClean="0">
                <a:solidFill>
                  <a:schemeClr val="tx1"/>
                </a:solidFill>
                <a:effectLst/>
                <a:latin typeface="+mn-lt"/>
                <a:ea typeface="+mn-ea"/>
                <a:cs typeface="+mn-cs"/>
              </a:rPr>
              <a:t>codigoeditorial</a:t>
            </a:r>
            <a:r>
              <a:rPr lang="es-CO" sz="1200" b="0" i="0" kern="1200" dirty="0" smtClean="0">
                <a:solidFill>
                  <a:schemeClr val="tx1"/>
                </a:solidFill>
                <a:effectLst/>
                <a:latin typeface="+mn-lt"/>
                <a:ea typeface="+mn-ea"/>
                <a:cs typeface="+mn-cs"/>
              </a:rPr>
              <a:t>" de "libros" y el campo "</a:t>
            </a:r>
            <a:r>
              <a:rPr lang="es-CO" sz="1200" b="0" i="0" kern="1200" dirty="0" err="1" smtClean="0">
                <a:solidFill>
                  <a:schemeClr val="tx1"/>
                </a:solidFill>
                <a:effectLst/>
                <a:latin typeface="+mn-lt"/>
                <a:ea typeface="+mn-ea"/>
                <a:cs typeface="+mn-cs"/>
              </a:rPr>
              <a:t>codigo</a:t>
            </a:r>
            <a:r>
              <a:rPr lang="es-CO" sz="1200" b="0" i="0" kern="1200" dirty="0" smtClean="0">
                <a:solidFill>
                  <a:schemeClr val="tx1"/>
                </a:solidFill>
                <a:effectLst/>
                <a:latin typeface="+mn-lt"/>
                <a:ea typeface="+mn-ea"/>
                <a:cs typeface="+mn-cs"/>
              </a:rPr>
              <a:t>" de "editoriales" son los que enlazarán ambas tablas. Se emplean campos comunes, que deben tener tipos de datos iguales o similares.</a:t>
            </a:r>
          </a:p>
          <a:p>
            <a:pPr marL="171450" indent="-171450">
              <a:buFontTx/>
              <a:buChar char="-"/>
            </a:pPr>
            <a:endParaRPr lang="es-CO" sz="1200" b="0" i="0" kern="1200" dirty="0" smtClean="0">
              <a:solidFill>
                <a:schemeClr val="tx1"/>
              </a:solidFill>
              <a:effectLst/>
              <a:latin typeface="+mn-lt"/>
              <a:ea typeface="+mn-ea"/>
              <a:cs typeface="+mn-cs"/>
            </a:endParaRPr>
          </a:p>
          <a:p>
            <a:pPr marL="171450" indent="-171450">
              <a:buFontTx/>
              <a:buChar char="-"/>
            </a:pPr>
            <a:endParaRPr lang="es-CO" sz="1200" b="0" i="0" kern="1200" dirty="0" smtClean="0">
              <a:solidFill>
                <a:schemeClr val="tx1"/>
              </a:solidFill>
              <a:effectLst/>
              <a:latin typeface="+mn-lt"/>
              <a:ea typeface="+mn-ea"/>
              <a:cs typeface="+mn-cs"/>
            </a:endParaRPr>
          </a:p>
          <a:p>
            <a:pPr marL="171450" indent="-171450">
              <a:buFontTx/>
              <a:buChar char="-"/>
            </a:pPr>
            <a:endParaRPr lang="es-CO" sz="1200" b="0" i="0" kern="1200" dirty="0" smtClean="0">
              <a:solidFill>
                <a:schemeClr val="tx1"/>
              </a:solidFill>
              <a:effectLst/>
              <a:latin typeface="+mn-lt"/>
              <a:ea typeface="+mn-ea"/>
              <a:cs typeface="+mn-cs"/>
            </a:endParaRPr>
          </a:p>
          <a:p>
            <a:pPr marL="171450" indent="-171450">
              <a:buFontTx/>
              <a:buChar char="-"/>
            </a:pPr>
            <a:r>
              <a:rPr lang="es-CO" sz="1200" b="0" i="0" kern="1200" dirty="0" smtClean="0">
                <a:solidFill>
                  <a:schemeClr val="tx1"/>
                </a:solidFill>
                <a:effectLst/>
                <a:latin typeface="+mn-lt"/>
                <a:ea typeface="+mn-ea"/>
                <a:cs typeface="+mn-cs"/>
              </a:rPr>
              <a:t>En consultas en las cuales empleamos varios "</a:t>
            </a:r>
            <a:r>
              <a:rPr lang="es-CO" sz="1200" b="0" i="0" kern="1200" dirty="0" err="1" smtClean="0">
                <a:solidFill>
                  <a:schemeClr val="tx1"/>
                </a:solidFill>
                <a:effectLst/>
                <a:latin typeface="+mn-lt"/>
                <a:ea typeface="+mn-ea"/>
                <a:cs typeface="+mn-cs"/>
              </a:rPr>
              <a:t>join</a:t>
            </a:r>
            <a:r>
              <a:rPr lang="es-CO" sz="1200" b="0" i="0" kern="1200" dirty="0" smtClean="0">
                <a:solidFill>
                  <a:schemeClr val="tx1"/>
                </a:solidFill>
                <a:effectLst/>
                <a:latin typeface="+mn-lt"/>
                <a:ea typeface="+mn-ea"/>
                <a:cs typeface="+mn-cs"/>
              </a:rPr>
              <a:t>" es importante tener en cuenta el orden de las tablas y los tipos de "</a:t>
            </a:r>
            <a:r>
              <a:rPr lang="es-CO" sz="1200" b="0" i="0" kern="1200" dirty="0" err="1" smtClean="0">
                <a:solidFill>
                  <a:schemeClr val="tx1"/>
                </a:solidFill>
                <a:effectLst/>
                <a:latin typeface="+mn-lt"/>
                <a:ea typeface="+mn-ea"/>
                <a:cs typeface="+mn-cs"/>
              </a:rPr>
              <a:t>join</a:t>
            </a:r>
            <a:r>
              <a:rPr lang="es-CO" sz="1200" b="0" i="0" kern="1200" dirty="0" smtClean="0">
                <a:solidFill>
                  <a:schemeClr val="tx1"/>
                </a:solidFill>
                <a:effectLst/>
                <a:latin typeface="+mn-lt"/>
                <a:ea typeface="+mn-ea"/>
                <a:cs typeface="+mn-cs"/>
              </a:rPr>
              <a:t>"; recuerde que la tabla resultado del primer </a:t>
            </a:r>
            <a:r>
              <a:rPr lang="es-CO" sz="1200" b="0" i="0" kern="1200" dirty="0" err="1" smtClean="0">
                <a:solidFill>
                  <a:schemeClr val="tx1"/>
                </a:solidFill>
                <a:effectLst/>
                <a:latin typeface="+mn-lt"/>
                <a:ea typeface="+mn-ea"/>
                <a:cs typeface="+mn-cs"/>
              </a:rPr>
              <a:t>join</a:t>
            </a:r>
            <a:r>
              <a:rPr lang="es-CO" sz="1200" b="0" i="0" kern="1200" dirty="0" smtClean="0">
                <a:solidFill>
                  <a:schemeClr val="tx1"/>
                </a:solidFill>
                <a:effectLst/>
                <a:latin typeface="+mn-lt"/>
                <a:ea typeface="+mn-ea"/>
                <a:cs typeface="+mn-cs"/>
              </a:rPr>
              <a:t> es la que se combina con el segundo </a:t>
            </a:r>
            <a:r>
              <a:rPr lang="es-CO" sz="1200" b="0" i="0" kern="1200" dirty="0" err="1" smtClean="0">
                <a:solidFill>
                  <a:schemeClr val="tx1"/>
                </a:solidFill>
                <a:effectLst/>
                <a:latin typeface="+mn-lt"/>
                <a:ea typeface="+mn-ea"/>
                <a:cs typeface="+mn-cs"/>
              </a:rPr>
              <a:t>join</a:t>
            </a:r>
            <a:r>
              <a:rPr lang="es-CO" sz="1200" b="0" i="0" kern="1200" dirty="0" smtClean="0">
                <a:solidFill>
                  <a:schemeClr val="tx1"/>
                </a:solidFill>
                <a:effectLst/>
                <a:latin typeface="+mn-lt"/>
                <a:ea typeface="+mn-ea"/>
                <a:cs typeface="+mn-cs"/>
              </a:rPr>
              <a:t>, no la segunda tabla nombrada</a:t>
            </a:r>
            <a:endParaRPr lang="es-CO" dirty="0"/>
          </a:p>
        </p:txBody>
      </p:sp>
      <p:sp>
        <p:nvSpPr>
          <p:cNvPr id="4" name="Marcador de número de diapositiva 3"/>
          <p:cNvSpPr>
            <a:spLocks noGrp="1"/>
          </p:cNvSpPr>
          <p:nvPr>
            <p:ph type="sldNum" sz="quarter" idx="10"/>
          </p:nvPr>
        </p:nvSpPr>
        <p:spPr/>
        <p:txBody>
          <a:bodyPr/>
          <a:lstStyle/>
          <a:p>
            <a:fld id="{392B7A38-678F-442A-9883-0D6E011AFA49}" type="slidenum">
              <a:rPr lang="es-CO" smtClean="0"/>
              <a:t>71</a:t>
            </a:fld>
            <a:endParaRPr lang="es-CO"/>
          </a:p>
        </p:txBody>
      </p:sp>
    </p:spTree>
    <p:extLst>
      <p:ext uri="{BB962C8B-B14F-4D97-AF65-F5344CB8AC3E}">
        <p14:creationId xmlns:p14="http://schemas.microsoft.com/office/powerpoint/2010/main" val="111031934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171450" indent="-171450">
              <a:buFontTx/>
              <a:buChar char="-"/>
            </a:pPr>
            <a:r>
              <a:rPr lang="es-CO" sz="1200" b="0" i="0" kern="1200" dirty="0" smtClean="0">
                <a:solidFill>
                  <a:schemeClr val="tx1"/>
                </a:solidFill>
                <a:effectLst/>
                <a:latin typeface="+mn-lt"/>
                <a:ea typeface="+mn-ea"/>
                <a:cs typeface="+mn-cs"/>
              </a:rPr>
              <a:t>cuando se combina información de varias tablas, es necesario especificar qué registro de una tabla se combinará con qué registro de la otra tabla, con "</a:t>
            </a:r>
            <a:r>
              <a:rPr lang="es-CO" sz="1200" b="0" i="0" kern="1200" dirty="0" err="1" smtClean="0">
                <a:solidFill>
                  <a:schemeClr val="tx1"/>
                </a:solidFill>
                <a:effectLst/>
                <a:latin typeface="+mn-lt"/>
                <a:ea typeface="+mn-ea"/>
                <a:cs typeface="+mn-cs"/>
              </a:rPr>
              <a:t>on</a:t>
            </a:r>
            <a:r>
              <a:rPr lang="es-CO" sz="1200" b="0" i="0" kern="1200" dirty="0" smtClean="0">
                <a:solidFill>
                  <a:schemeClr val="tx1"/>
                </a:solidFill>
                <a:effectLst/>
                <a:latin typeface="+mn-lt"/>
                <a:ea typeface="+mn-ea"/>
                <a:cs typeface="+mn-cs"/>
              </a:rPr>
              <a:t>". Se debe especificar la condición para enlazarlas, es decir, el campo por el cual se combinarán, que tienen en común.</a:t>
            </a:r>
            <a:r>
              <a:rPr lang="es-CO" dirty="0" smtClean="0"/>
              <a:t/>
            </a:r>
            <a:br>
              <a:rPr lang="es-CO" dirty="0" smtClean="0"/>
            </a:br>
            <a:r>
              <a:rPr lang="es-CO" sz="1200" b="0" i="0" kern="1200" dirty="0" smtClean="0">
                <a:solidFill>
                  <a:schemeClr val="tx1"/>
                </a:solidFill>
                <a:effectLst/>
                <a:latin typeface="+mn-lt"/>
                <a:ea typeface="+mn-ea"/>
                <a:cs typeface="+mn-cs"/>
              </a:rPr>
              <a:t>"</a:t>
            </a:r>
            <a:r>
              <a:rPr lang="es-CO" sz="1200" b="0" i="0" kern="1200" dirty="0" err="1" smtClean="0">
                <a:solidFill>
                  <a:schemeClr val="tx1"/>
                </a:solidFill>
                <a:effectLst/>
                <a:latin typeface="+mn-lt"/>
                <a:ea typeface="+mn-ea"/>
                <a:cs typeface="+mn-cs"/>
              </a:rPr>
              <a:t>on</a:t>
            </a:r>
            <a:r>
              <a:rPr lang="es-CO" sz="1200" b="0" i="0" kern="1200" dirty="0" smtClean="0">
                <a:solidFill>
                  <a:schemeClr val="tx1"/>
                </a:solidFill>
                <a:effectLst/>
                <a:latin typeface="+mn-lt"/>
                <a:ea typeface="+mn-ea"/>
                <a:cs typeface="+mn-cs"/>
              </a:rPr>
              <a:t>" hace coincidir registros de ambas tablas basándose en el valor de tal campo, en el ejemplo, el campo "</a:t>
            </a:r>
            <a:r>
              <a:rPr lang="es-CO" sz="1200" b="0" i="0" kern="1200" dirty="0" err="1" smtClean="0">
                <a:solidFill>
                  <a:schemeClr val="tx1"/>
                </a:solidFill>
                <a:effectLst/>
                <a:latin typeface="+mn-lt"/>
                <a:ea typeface="+mn-ea"/>
                <a:cs typeface="+mn-cs"/>
              </a:rPr>
              <a:t>codigoeditorial</a:t>
            </a:r>
            <a:r>
              <a:rPr lang="es-CO" sz="1200" b="0" i="0" kern="1200" dirty="0" smtClean="0">
                <a:solidFill>
                  <a:schemeClr val="tx1"/>
                </a:solidFill>
                <a:effectLst/>
                <a:latin typeface="+mn-lt"/>
                <a:ea typeface="+mn-ea"/>
                <a:cs typeface="+mn-cs"/>
              </a:rPr>
              <a:t>" de "libros" y el campo "</a:t>
            </a:r>
            <a:r>
              <a:rPr lang="es-CO" sz="1200" b="0" i="0" kern="1200" dirty="0" err="1" smtClean="0">
                <a:solidFill>
                  <a:schemeClr val="tx1"/>
                </a:solidFill>
                <a:effectLst/>
                <a:latin typeface="+mn-lt"/>
                <a:ea typeface="+mn-ea"/>
                <a:cs typeface="+mn-cs"/>
              </a:rPr>
              <a:t>codigo</a:t>
            </a:r>
            <a:r>
              <a:rPr lang="es-CO" sz="1200" b="0" i="0" kern="1200" dirty="0" smtClean="0">
                <a:solidFill>
                  <a:schemeClr val="tx1"/>
                </a:solidFill>
                <a:effectLst/>
                <a:latin typeface="+mn-lt"/>
                <a:ea typeface="+mn-ea"/>
                <a:cs typeface="+mn-cs"/>
              </a:rPr>
              <a:t>" de "editoriales" son los que enlazarán ambas tablas. Se emplean campos comunes, que deben tener tipos de datos iguales o similares.</a:t>
            </a:r>
          </a:p>
          <a:p>
            <a:pPr marL="171450" indent="-171450">
              <a:buFontTx/>
              <a:buChar char="-"/>
            </a:pPr>
            <a:endParaRPr lang="es-CO" sz="1200" b="0" i="0" kern="1200" dirty="0" smtClean="0">
              <a:solidFill>
                <a:schemeClr val="tx1"/>
              </a:solidFill>
              <a:effectLst/>
              <a:latin typeface="+mn-lt"/>
              <a:ea typeface="+mn-ea"/>
              <a:cs typeface="+mn-cs"/>
            </a:endParaRPr>
          </a:p>
          <a:p>
            <a:pPr marL="171450" indent="-171450">
              <a:buFontTx/>
              <a:buChar char="-"/>
            </a:pPr>
            <a:endParaRPr lang="es-CO" sz="1200" b="0" i="0" kern="1200" dirty="0" smtClean="0">
              <a:solidFill>
                <a:schemeClr val="tx1"/>
              </a:solidFill>
              <a:effectLst/>
              <a:latin typeface="+mn-lt"/>
              <a:ea typeface="+mn-ea"/>
              <a:cs typeface="+mn-cs"/>
            </a:endParaRPr>
          </a:p>
          <a:p>
            <a:pPr marL="171450" indent="-171450">
              <a:buFontTx/>
              <a:buChar char="-"/>
            </a:pPr>
            <a:endParaRPr lang="es-CO" sz="1200" b="0" i="0" kern="1200" dirty="0" smtClean="0">
              <a:solidFill>
                <a:schemeClr val="tx1"/>
              </a:solidFill>
              <a:effectLst/>
              <a:latin typeface="+mn-lt"/>
              <a:ea typeface="+mn-ea"/>
              <a:cs typeface="+mn-cs"/>
            </a:endParaRPr>
          </a:p>
          <a:p>
            <a:pPr marL="171450" indent="-171450">
              <a:buFontTx/>
              <a:buChar char="-"/>
            </a:pPr>
            <a:r>
              <a:rPr lang="es-CO" sz="1200" b="0" i="0" kern="1200" dirty="0" smtClean="0">
                <a:solidFill>
                  <a:schemeClr val="tx1"/>
                </a:solidFill>
                <a:effectLst/>
                <a:latin typeface="+mn-lt"/>
                <a:ea typeface="+mn-ea"/>
                <a:cs typeface="+mn-cs"/>
              </a:rPr>
              <a:t>En consultas en las cuales empleamos varios "</a:t>
            </a:r>
            <a:r>
              <a:rPr lang="es-CO" sz="1200" b="0" i="0" kern="1200" dirty="0" err="1" smtClean="0">
                <a:solidFill>
                  <a:schemeClr val="tx1"/>
                </a:solidFill>
                <a:effectLst/>
                <a:latin typeface="+mn-lt"/>
                <a:ea typeface="+mn-ea"/>
                <a:cs typeface="+mn-cs"/>
              </a:rPr>
              <a:t>join</a:t>
            </a:r>
            <a:r>
              <a:rPr lang="es-CO" sz="1200" b="0" i="0" kern="1200" dirty="0" smtClean="0">
                <a:solidFill>
                  <a:schemeClr val="tx1"/>
                </a:solidFill>
                <a:effectLst/>
                <a:latin typeface="+mn-lt"/>
                <a:ea typeface="+mn-ea"/>
                <a:cs typeface="+mn-cs"/>
              </a:rPr>
              <a:t>" es importante tener en cuenta el orden de las tablas y los tipos de "</a:t>
            </a:r>
            <a:r>
              <a:rPr lang="es-CO" sz="1200" b="0" i="0" kern="1200" dirty="0" err="1" smtClean="0">
                <a:solidFill>
                  <a:schemeClr val="tx1"/>
                </a:solidFill>
                <a:effectLst/>
                <a:latin typeface="+mn-lt"/>
                <a:ea typeface="+mn-ea"/>
                <a:cs typeface="+mn-cs"/>
              </a:rPr>
              <a:t>join</a:t>
            </a:r>
            <a:r>
              <a:rPr lang="es-CO" sz="1200" b="0" i="0" kern="1200" dirty="0" smtClean="0">
                <a:solidFill>
                  <a:schemeClr val="tx1"/>
                </a:solidFill>
                <a:effectLst/>
                <a:latin typeface="+mn-lt"/>
                <a:ea typeface="+mn-ea"/>
                <a:cs typeface="+mn-cs"/>
              </a:rPr>
              <a:t>"; recuerde que la tabla resultado del primer </a:t>
            </a:r>
            <a:r>
              <a:rPr lang="es-CO" sz="1200" b="0" i="0" kern="1200" dirty="0" err="1" smtClean="0">
                <a:solidFill>
                  <a:schemeClr val="tx1"/>
                </a:solidFill>
                <a:effectLst/>
                <a:latin typeface="+mn-lt"/>
                <a:ea typeface="+mn-ea"/>
                <a:cs typeface="+mn-cs"/>
              </a:rPr>
              <a:t>join</a:t>
            </a:r>
            <a:r>
              <a:rPr lang="es-CO" sz="1200" b="0" i="0" kern="1200" dirty="0" smtClean="0">
                <a:solidFill>
                  <a:schemeClr val="tx1"/>
                </a:solidFill>
                <a:effectLst/>
                <a:latin typeface="+mn-lt"/>
                <a:ea typeface="+mn-ea"/>
                <a:cs typeface="+mn-cs"/>
              </a:rPr>
              <a:t> es la que se combina con el segundo </a:t>
            </a:r>
            <a:r>
              <a:rPr lang="es-CO" sz="1200" b="0" i="0" kern="1200" dirty="0" err="1" smtClean="0">
                <a:solidFill>
                  <a:schemeClr val="tx1"/>
                </a:solidFill>
                <a:effectLst/>
                <a:latin typeface="+mn-lt"/>
                <a:ea typeface="+mn-ea"/>
                <a:cs typeface="+mn-cs"/>
              </a:rPr>
              <a:t>join</a:t>
            </a:r>
            <a:r>
              <a:rPr lang="es-CO" sz="1200" b="0" i="0" kern="1200" dirty="0" smtClean="0">
                <a:solidFill>
                  <a:schemeClr val="tx1"/>
                </a:solidFill>
                <a:effectLst/>
                <a:latin typeface="+mn-lt"/>
                <a:ea typeface="+mn-ea"/>
                <a:cs typeface="+mn-cs"/>
              </a:rPr>
              <a:t>, no la segunda tabla nombrada</a:t>
            </a:r>
            <a:endParaRPr lang="es-CO" dirty="0"/>
          </a:p>
        </p:txBody>
      </p:sp>
      <p:sp>
        <p:nvSpPr>
          <p:cNvPr id="4" name="Marcador de número de diapositiva 3"/>
          <p:cNvSpPr>
            <a:spLocks noGrp="1"/>
          </p:cNvSpPr>
          <p:nvPr>
            <p:ph type="sldNum" sz="quarter" idx="10"/>
          </p:nvPr>
        </p:nvSpPr>
        <p:spPr/>
        <p:txBody>
          <a:bodyPr/>
          <a:lstStyle/>
          <a:p>
            <a:fld id="{392B7A38-678F-442A-9883-0D6E011AFA49}" type="slidenum">
              <a:rPr lang="es-CO" smtClean="0"/>
              <a:t>72</a:t>
            </a:fld>
            <a:endParaRPr lang="es-CO"/>
          </a:p>
        </p:txBody>
      </p:sp>
    </p:spTree>
    <p:extLst>
      <p:ext uri="{BB962C8B-B14F-4D97-AF65-F5344CB8AC3E}">
        <p14:creationId xmlns:p14="http://schemas.microsoft.com/office/powerpoint/2010/main" val="231331910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sz="1200" b="0" i="0" kern="1200" dirty="0" smtClean="0">
                <a:solidFill>
                  <a:schemeClr val="tx1"/>
                </a:solidFill>
                <a:effectLst/>
                <a:latin typeface="+mn-lt"/>
                <a:ea typeface="+mn-ea"/>
                <a:cs typeface="+mn-cs"/>
              </a:rPr>
              <a:t>Este tipo de combinación se emplea cuando se necesita una lista completa de los datos de una de las tablas y la información que cumple con la condición. Las combinaciones externas se realizan solamente entre 2 tablas.</a:t>
            </a:r>
            <a:endParaRPr lang="es-CO" dirty="0"/>
          </a:p>
        </p:txBody>
      </p:sp>
      <p:sp>
        <p:nvSpPr>
          <p:cNvPr id="4" name="Marcador de número de diapositiva 3"/>
          <p:cNvSpPr>
            <a:spLocks noGrp="1"/>
          </p:cNvSpPr>
          <p:nvPr>
            <p:ph type="sldNum" sz="quarter" idx="10"/>
          </p:nvPr>
        </p:nvSpPr>
        <p:spPr/>
        <p:txBody>
          <a:bodyPr/>
          <a:lstStyle/>
          <a:p>
            <a:fld id="{392B7A38-678F-442A-9883-0D6E011AFA49}" type="slidenum">
              <a:rPr lang="es-CO" smtClean="0"/>
              <a:t>73</a:t>
            </a:fld>
            <a:endParaRPr lang="es-CO"/>
          </a:p>
        </p:txBody>
      </p:sp>
    </p:spTree>
    <p:extLst>
      <p:ext uri="{BB962C8B-B14F-4D97-AF65-F5344CB8AC3E}">
        <p14:creationId xmlns:p14="http://schemas.microsoft.com/office/powerpoint/2010/main" val="391974507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sz="1200" b="0" i="0" kern="1200" dirty="0" smtClean="0">
                <a:solidFill>
                  <a:schemeClr val="tx1"/>
                </a:solidFill>
                <a:effectLst/>
                <a:latin typeface="+mn-lt"/>
                <a:ea typeface="+mn-ea"/>
                <a:cs typeface="+mn-cs"/>
              </a:rPr>
              <a:t>Es FUNDAMENTAL tener en cuenta la posición en que se colocan las tablas en los "</a:t>
            </a:r>
            <a:r>
              <a:rPr lang="es-CO" sz="1200" b="0" i="0" kern="1200" dirty="0" err="1" smtClean="0">
                <a:solidFill>
                  <a:schemeClr val="tx1"/>
                </a:solidFill>
                <a:effectLst/>
                <a:latin typeface="+mn-lt"/>
                <a:ea typeface="+mn-ea"/>
                <a:cs typeface="+mn-cs"/>
              </a:rPr>
              <a:t>outer</a:t>
            </a:r>
            <a:r>
              <a:rPr lang="es-CO" sz="1200" b="0" i="0" kern="1200" dirty="0" smtClean="0">
                <a:solidFill>
                  <a:schemeClr val="tx1"/>
                </a:solidFill>
                <a:effectLst/>
                <a:latin typeface="+mn-lt"/>
                <a:ea typeface="+mn-ea"/>
                <a:cs typeface="+mn-cs"/>
              </a:rPr>
              <a:t> </a:t>
            </a:r>
            <a:r>
              <a:rPr lang="es-CO" sz="1200" b="0" i="0" kern="1200" dirty="0" err="1" smtClean="0">
                <a:solidFill>
                  <a:schemeClr val="tx1"/>
                </a:solidFill>
                <a:effectLst/>
                <a:latin typeface="+mn-lt"/>
                <a:ea typeface="+mn-ea"/>
                <a:cs typeface="+mn-cs"/>
              </a:rPr>
              <a:t>join</a:t>
            </a:r>
            <a:r>
              <a:rPr lang="es-CO" sz="1200" b="0" i="0" kern="1200" dirty="0" smtClean="0">
                <a:solidFill>
                  <a:schemeClr val="tx1"/>
                </a:solidFill>
                <a:effectLst/>
                <a:latin typeface="+mn-lt"/>
                <a:ea typeface="+mn-ea"/>
                <a:cs typeface="+mn-cs"/>
              </a:rPr>
              <a:t>". En un "</a:t>
            </a:r>
            <a:r>
              <a:rPr lang="es-CO" sz="1200" b="0" i="0" kern="1200" dirty="0" err="1" smtClean="0">
                <a:solidFill>
                  <a:schemeClr val="tx1"/>
                </a:solidFill>
                <a:effectLst/>
                <a:latin typeface="+mn-lt"/>
                <a:ea typeface="+mn-ea"/>
                <a:cs typeface="+mn-cs"/>
              </a:rPr>
              <a:t>left</a:t>
            </a:r>
            <a:r>
              <a:rPr lang="es-CO" sz="1200" b="0" i="0" kern="1200" dirty="0" smtClean="0">
                <a:solidFill>
                  <a:schemeClr val="tx1"/>
                </a:solidFill>
                <a:effectLst/>
                <a:latin typeface="+mn-lt"/>
                <a:ea typeface="+mn-ea"/>
                <a:cs typeface="+mn-cs"/>
              </a:rPr>
              <a:t> </a:t>
            </a:r>
            <a:r>
              <a:rPr lang="es-CO" sz="1200" b="0" i="0" kern="1200" dirty="0" err="1" smtClean="0">
                <a:solidFill>
                  <a:schemeClr val="tx1"/>
                </a:solidFill>
                <a:effectLst/>
                <a:latin typeface="+mn-lt"/>
                <a:ea typeface="+mn-ea"/>
                <a:cs typeface="+mn-cs"/>
              </a:rPr>
              <a:t>join</a:t>
            </a:r>
            <a:r>
              <a:rPr lang="es-CO" sz="1200" b="0" i="0" kern="1200" dirty="0" smtClean="0">
                <a:solidFill>
                  <a:schemeClr val="tx1"/>
                </a:solidFill>
                <a:effectLst/>
                <a:latin typeface="+mn-lt"/>
                <a:ea typeface="+mn-ea"/>
                <a:cs typeface="+mn-cs"/>
              </a:rPr>
              <a:t>" la primera tabla (izquierda) es la que busca coincidencias en la segunda tabla (derecha); en el "</a:t>
            </a:r>
            <a:r>
              <a:rPr lang="es-CO" sz="1200" b="0" i="0" kern="1200" dirty="0" err="1" smtClean="0">
                <a:solidFill>
                  <a:schemeClr val="tx1"/>
                </a:solidFill>
                <a:effectLst/>
                <a:latin typeface="+mn-lt"/>
                <a:ea typeface="+mn-ea"/>
                <a:cs typeface="+mn-cs"/>
              </a:rPr>
              <a:t>right</a:t>
            </a:r>
            <a:r>
              <a:rPr lang="es-CO" sz="1200" b="0" i="0" kern="1200" dirty="0" smtClean="0">
                <a:solidFill>
                  <a:schemeClr val="tx1"/>
                </a:solidFill>
                <a:effectLst/>
                <a:latin typeface="+mn-lt"/>
                <a:ea typeface="+mn-ea"/>
                <a:cs typeface="+mn-cs"/>
              </a:rPr>
              <a:t> </a:t>
            </a:r>
            <a:r>
              <a:rPr lang="es-CO" sz="1200" b="0" i="0" kern="1200" dirty="0" err="1" smtClean="0">
                <a:solidFill>
                  <a:schemeClr val="tx1"/>
                </a:solidFill>
                <a:effectLst/>
                <a:latin typeface="+mn-lt"/>
                <a:ea typeface="+mn-ea"/>
                <a:cs typeface="+mn-cs"/>
              </a:rPr>
              <a:t>join</a:t>
            </a:r>
            <a:r>
              <a:rPr lang="es-CO" sz="1200" b="0" i="0" kern="1200" dirty="0" smtClean="0">
                <a:solidFill>
                  <a:schemeClr val="tx1"/>
                </a:solidFill>
                <a:effectLst/>
                <a:latin typeface="+mn-lt"/>
                <a:ea typeface="+mn-ea"/>
                <a:cs typeface="+mn-cs"/>
              </a:rPr>
              <a:t>" la segunda tabla (derecha) es la que busca coincidencias en la primera tabla (izquierda).</a:t>
            </a:r>
          </a:p>
          <a:p>
            <a:endParaRPr lang="es-CO" sz="1200" b="0" i="0" kern="1200" dirty="0" smtClean="0">
              <a:solidFill>
                <a:schemeClr val="tx1"/>
              </a:solidFill>
              <a:effectLst/>
              <a:latin typeface="+mn-lt"/>
              <a:ea typeface="+mn-ea"/>
              <a:cs typeface="+mn-cs"/>
            </a:endParaRPr>
          </a:p>
          <a:p>
            <a:r>
              <a:rPr lang="es-CO" dirty="0" err="1" smtClean="0"/>
              <a:t>select</a:t>
            </a:r>
            <a:r>
              <a:rPr lang="es-CO" dirty="0" smtClean="0"/>
              <a:t> </a:t>
            </a:r>
            <a:r>
              <a:rPr lang="es-CO" dirty="0" err="1" smtClean="0"/>
              <a:t>titulo,nombre</a:t>
            </a:r>
            <a:r>
              <a:rPr lang="es-CO" dirty="0" smtClean="0"/>
              <a:t> </a:t>
            </a:r>
            <a:r>
              <a:rPr lang="es-CO" dirty="0" err="1" smtClean="0"/>
              <a:t>from</a:t>
            </a:r>
            <a:r>
              <a:rPr lang="es-CO" dirty="0" smtClean="0"/>
              <a:t> editoriales as e </a:t>
            </a:r>
            <a:r>
              <a:rPr lang="es-CO" dirty="0" err="1" smtClean="0"/>
              <a:t>left</a:t>
            </a:r>
            <a:r>
              <a:rPr lang="es-CO" dirty="0" smtClean="0"/>
              <a:t> </a:t>
            </a:r>
            <a:r>
              <a:rPr lang="es-CO" dirty="0" err="1" smtClean="0"/>
              <a:t>join</a:t>
            </a:r>
            <a:r>
              <a:rPr lang="es-CO" dirty="0" smtClean="0"/>
              <a:t> libros as l </a:t>
            </a:r>
            <a:r>
              <a:rPr lang="es-CO" dirty="0" err="1" smtClean="0"/>
              <a:t>on</a:t>
            </a:r>
            <a:r>
              <a:rPr lang="es-CO" dirty="0" smtClean="0"/>
              <a:t> </a:t>
            </a:r>
            <a:r>
              <a:rPr lang="es-CO" dirty="0" err="1" smtClean="0"/>
              <a:t>codigoeditorial</a:t>
            </a:r>
            <a:r>
              <a:rPr lang="es-CO" dirty="0" smtClean="0"/>
              <a:t> = </a:t>
            </a:r>
            <a:r>
              <a:rPr lang="es-CO" dirty="0" err="1" smtClean="0"/>
              <a:t>e.codigo</a:t>
            </a:r>
            <a:r>
              <a:rPr lang="es-CO" dirty="0" smtClean="0"/>
              <a:t>;</a:t>
            </a:r>
          </a:p>
          <a:p>
            <a:endParaRPr lang="es-CO" dirty="0" smtClean="0"/>
          </a:p>
          <a:p>
            <a:r>
              <a:rPr lang="es-CO" dirty="0" err="1" smtClean="0"/>
              <a:t>select</a:t>
            </a:r>
            <a:r>
              <a:rPr lang="es-CO" dirty="0" smtClean="0"/>
              <a:t> CAMPOS </a:t>
            </a:r>
            <a:r>
              <a:rPr lang="es-CO" dirty="0" err="1" smtClean="0"/>
              <a:t>from</a:t>
            </a:r>
            <a:r>
              <a:rPr lang="es-CO" dirty="0" smtClean="0"/>
              <a:t> TABLAIZQUIERDA </a:t>
            </a:r>
            <a:r>
              <a:rPr lang="es-CO" dirty="0" err="1" smtClean="0"/>
              <a:t>right</a:t>
            </a:r>
            <a:r>
              <a:rPr lang="es-CO" dirty="0" smtClean="0"/>
              <a:t> </a:t>
            </a:r>
            <a:r>
              <a:rPr lang="es-CO" dirty="0" err="1" smtClean="0"/>
              <a:t>join</a:t>
            </a:r>
            <a:r>
              <a:rPr lang="es-CO" dirty="0" smtClean="0"/>
              <a:t> TABLADERECHA </a:t>
            </a:r>
            <a:r>
              <a:rPr lang="es-CO" dirty="0" err="1" smtClean="0"/>
              <a:t>on</a:t>
            </a:r>
            <a:r>
              <a:rPr lang="es-CO" dirty="0" smtClean="0"/>
              <a:t> CONDICION;</a:t>
            </a:r>
            <a:endParaRPr lang="es-CO" dirty="0"/>
          </a:p>
        </p:txBody>
      </p:sp>
      <p:sp>
        <p:nvSpPr>
          <p:cNvPr id="4" name="Marcador de número de diapositiva 3"/>
          <p:cNvSpPr>
            <a:spLocks noGrp="1"/>
          </p:cNvSpPr>
          <p:nvPr>
            <p:ph type="sldNum" sz="quarter" idx="10"/>
          </p:nvPr>
        </p:nvSpPr>
        <p:spPr/>
        <p:txBody>
          <a:bodyPr/>
          <a:lstStyle/>
          <a:p>
            <a:fld id="{392B7A38-678F-442A-9883-0D6E011AFA49}" type="slidenum">
              <a:rPr lang="es-CO" smtClean="0"/>
              <a:t>74</a:t>
            </a:fld>
            <a:endParaRPr lang="es-CO"/>
          </a:p>
        </p:txBody>
      </p:sp>
    </p:spTree>
    <p:extLst>
      <p:ext uri="{BB962C8B-B14F-4D97-AF65-F5344CB8AC3E}">
        <p14:creationId xmlns:p14="http://schemas.microsoft.com/office/powerpoint/2010/main" val="249284818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indent="0">
              <a:buFontTx/>
              <a:buNone/>
            </a:pPr>
            <a:endParaRPr lang="es-CO" dirty="0"/>
          </a:p>
        </p:txBody>
      </p:sp>
      <p:sp>
        <p:nvSpPr>
          <p:cNvPr id="4" name="Marcador de número de diapositiva 3"/>
          <p:cNvSpPr>
            <a:spLocks noGrp="1"/>
          </p:cNvSpPr>
          <p:nvPr>
            <p:ph type="sldNum" sz="quarter" idx="10"/>
          </p:nvPr>
        </p:nvSpPr>
        <p:spPr/>
        <p:txBody>
          <a:bodyPr/>
          <a:lstStyle/>
          <a:p>
            <a:fld id="{392B7A38-678F-442A-9883-0D6E011AFA49}" type="slidenum">
              <a:rPr lang="es-CO" smtClean="0"/>
              <a:t>75</a:t>
            </a:fld>
            <a:endParaRPr lang="es-CO"/>
          </a:p>
        </p:txBody>
      </p:sp>
    </p:spTree>
    <p:extLst>
      <p:ext uri="{BB962C8B-B14F-4D97-AF65-F5344CB8AC3E}">
        <p14:creationId xmlns:p14="http://schemas.microsoft.com/office/powerpoint/2010/main" val="129202342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10"/>
          </p:nvPr>
        </p:nvSpPr>
        <p:spPr/>
        <p:txBody>
          <a:bodyPr/>
          <a:lstStyle/>
          <a:p>
            <a:fld id="{392B7A38-678F-442A-9883-0D6E011AFA49}" type="slidenum">
              <a:rPr lang="es-CO" smtClean="0"/>
              <a:t>76</a:t>
            </a:fld>
            <a:endParaRPr lang="es-CO"/>
          </a:p>
        </p:txBody>
      </p:sp>
    </p:spTree>
    <p:extLst>
      <p:ext uri="{BB962C8B-B14F-4D97-AF65-F5344CB8AC3E}">
        <p14:creationId xmlns:p14="http://schemas.microsoft.com/office/powerpoint/2010/main" val="279966020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10"/>
          </p:nvPr>
        </p:nvSpPr>
        <p:spPr/>
        <p:txBody>
          <a:bodyPr/>
          <a:lstStyle/>
          <a:p>
            <a:fld id="{392B7A38-678F-442A-9883-0D6E011AFA49}" type="slidenum">
              <a:rPr lang="es-CO" smtClean="0"/>
              <a:t>77</a:t>
            </a:fld>
            <a:endParaRPr lang="es-CO"/>
          </a:p>
        </p:txBody>
      </p:sp>
    </p:spTree>
    <p:extLst>
      <p:ext uri="{BB962C8B-B14F-4D97-AF65-F5344CB8AC3E}">
        <p14:creationId xmlns:p14="http://schemas.microsoft.com/office/powerpoint/2010/main" val="96142006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sz="1200" b="0" i="0" kern="1200" dirty="0" smtClean="0">
                <a:solidFill>
                  <a:schemeClr val="tx1"/>
                </a:solidFill>
                <a:effectLst/>
                <a:latin typeface="+mn-lt"/>
                <a:ea typeface="+mn-ea"/>
                <a:cs typeface="+mn-cs"/>
              </a:rPr>
              <a:t>Se usa cuando los datos que se quieren obtener pertenecen a distintas tablas y no se puede acceder a ellos con una sola consulta.</a:t>
            </a:r>
          </a:p>
          <a:p>
            <a:endParaRPr lang="es-CO" sz="1200" b="0" i="0" kern="1200" dirty="0" smtClean="0">
              <a:solidFill>
                <a:schemeClr val="tx1"/>
              </a:solidFill>
              <a:effectLst/>
              <a:latin typeface="+mn-lt"/>
              <a:ea typeface="+mn-ea"/>
              <a:cs typeface="+mn-cs"/>
            </a:endParaRPr>
          </a:p>
          <a:p>
            <a:r>
              <a:rPr lang="es-CO" sz="1200" b="0" i="0" kern="1200" dirty="0" smtClean="0">
                <a:solidFill>
                  <a:schemeClr val="tx1"/>
                </a:solidFill>
                <a:effectLst/>
                <a:latin typeface="+mn-lt"/>
                <a:ea typeface="+mn-ea"/>
                <a:cs typeface="+mn-cs"/>
              </a:rPr>
              <a:t>Puede emplear la cláusula "</a:t>
            </a:r>
            <a:r>
              <a:rPr lang="es-CO" sz="1200" b="0" i="0" kern="1200" dirty="0" err="1" smtClean="0">
                <a:solidFill>
                  <a:schemeClr val="tx1"/>
                </a:solidFill>
                <a:effectLst/>
                <a:latin typeface="+mn-lt"/>
                <a:ea typeface="+mn-ea"/>
                <a:cs typeface="+mn-cs"/>
              </a:rPr>
              <a:t>order</a:t>
            </a:r>
            <a:r>
              <a:rPr lang="es-CO" sz="1200" b="0" i="0" kern="1200" dirty="0" smtClean="0">
                <a:solidFill>
                  <a:schemeClr val="tx1"/>
                </a:solidFill>
                <a:effectLst/>
                <a:latin typeface="+mn-lt"/>
                <a:ea typeface="+mn-ea"/>
                <a:cs typeface="+mn-cs"/>
              </a:rPr>
              <a:t> </a:t>
            </a:r>
            <a:r>
              <a:rPr lang="es-CO" sz="1200" b="0" i="0" kern="1200" dirty="0" err="1" smtClean="0">
                <a:solidFill>
                  <a:schemeClr val="tx1"/>
                </a:solidFill>
                <a:effectLst/>
                <a:latin typeface="+mn-lt"/>
                <a:ea typeface="+mn-ea"/>
                <a:cs typeface="+mn-cs"/>
              </a:rPr>
              <a:t>by</a:t>
            </a:r>
            <a:r>
              <a:rPr lang="es-CO" sz="1200" b="0" i="0" kern="1200" dirty="0" smtClean="0">
                <a:solidFill>
                  <a:schemeClr val="tx1"/>
                </a:solidFill>
                <a:effectLst/>
                <a:latin typeface="+mn-lt"/>
                <a:ea typeface="+mn-ea"/>
                <a:cs typeface="+mn-cs"/>
              </a:rPr>
              <a:t>".</a:t>
            </a:r>
          </a:p>
          <a:p>
            <a:r>
              <a:rPr lang="es-CO" sz="1200" b="0" i="0" kern="1200" dirty="0" smtClean="0">
                <a:solidFill>
                  <a:schemeClr val="tx1"/>
                </a:solidFill>
                <a:effectLst/>
                <a:latin typeface="+mn-lt"/>
                <a:ea typeface="+mn-ea"/>
                <a:cs typeface="+mn-cs"/>
              </a:rPr>
              <a:t>Puede dividir una consulta compleja en varias consultas "</a:t>
            </a:r>
            <a:r>
              <a:rPr lang="es-CO" sz="1200" b="0" i="0" kern="1200" dirty="0" err="1" smtClean="0">
                <a:solidFill>
                  <a:schemeClr val="tx1"/>
                </a:solidFill>
                <a:effectLst/>
                <a:latin typeface="+mn-lt"/>
                <a:ea typeface="+mn-ea"/>
                <a:cs typeface="+mn-cs"/>
              </a:rPr>
              <a:t>select</a:t>
            </a:r>
            <a:r>
              <a:rPr lang="es-CO" sz="1200" b="0" i="0" kern="1200" dirty="0" smtClean="0">
                <a:solidFill>
                  <a:schemeClr val="tx1"/>
                </a:solidFill>
                <a:effectLst/>
                <a:latin typeface="+mn-lt"/>
                <a:ea typeface="+mn-ea"/>
                <a:cs typeface="+mn-cs"/>
              </a:rPr>
              <a:t>" y luego emplear el operador "</a:t>
            </a:r>
            <a:r>
              <a:rPr lang="es-CO" sz="1200" b="0" i="0" kern="1200" dirty="0" err="1" smtClean="0">
                <a:solidFill>
                  <a:schemeClr val="tx1"/>
                </a:solidFill>
                <a:effectLst/>
                <a:latin typeface="+mn-lt"/>
                <a:ea typeface="+mn-ea"/>
                <a:cs typeface="+mn-cs"/>
              </a:rPr>
              <a:t>union</a:t>
            </a:r>
            <a:r>
              <a:rPr lang="es-CO" sz="1200" b="0" i="0" kern="1200" dirty="0" smtClean="0">
                <a:solidFill>
                  <a:schemeClr val="tx1"/>
                </a:solidFill>
                <a:effectLst/>
                <a:latin typeface="+mn-lt"/>
                <a:ea typeface="+mn-ea"/>
                <a:cs typeface="+mn-cs"/>
              </a:rPr>
              <a:t>" para combinarlas.</a:t>
            </a:r>
          </a:p>
          <a:p>
            <a:endParaRPr lang="es-CO" dirty="0"/>
          </a:p>
        </p:txBody>
      </p:sp>
      <p:sp>
        <p:nvSpPr>
          <p:cNvPr id="4" name="Marcador de número de diapositiva 3"/>
          <p:cNvSpPr>
            <a:spLocks noGrp="1"/>
          </p:cNvSpPr>
          <p:nvPr>
            <p:ph type="sldNum" sz="quarter" idx="10"/>
          </p:nvPr>
        </p:nvSpPr>
        <p:spPr/>
        <p:txBody>
          <a:bodyPr/>
          <a:lstStyle/>
          <a:p>
            <a:fld id="{392B7A38-678F-442A-9883-0D6E011AFA49}" type="slidenum">
              <a:rPr lang="es-CO" smtClean="0"/>
              <a:t>78</a:t>
            </a:fld>
            <a:endParaRPr lang="es-CO"/>
          </a:p>
        </p:txBody>
      </p:sp>
    </p:spTree>
    <p:extLst>
      <p:ext uri="{BB962C8B-B14F-4D97-AF65-F5344CB8AC3E}">
        <p14:creationId xmlns:p14="http://schemas.microsoft.com/office/powerpoint/2010/main" val="175999412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392B7A38-678F-442A-9883-0D6E011AFA49}" type="slidenum">
              <a:rPr lang="es-CO" smtClean="0"/>
              <a:t>79</a:t>
            </a:fld>
            <a:endParaRPr lang="es-CO"/>
          </a:p>
        </p:txBody>
      </p:sp>
    </p:spTree>
    <p:extLst>
      <p:ext uri="{BB962C8B-B14F-4D97-AF65-F5344CB8AC3E}">
        <p14:creationId xmlns:p14="http://schemas.microsoft.com/office/powerpoint/2010/main" val="405156910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sz="1200" b="0" i="0" kern="1200" dirty="0" smtClean="0">
                <a:solidFill>
                  <a:schemeClr val="tx1"/>
                </a:solidFill>
                <a:effectLst/>
                <a:latin typeface="+mn-lt"/>
                <a:ea typeface="+mn-ea"/>
                <a:cs typeface="+mn-cs"/>
              </a:rPr>
              <a:t> "</a:t>
            </a:r>
            <a:r>
              <a:rPr lang="es-CO" sz="1200" b="0" i="0" kern="1200" dirty="0" err="1" smtClean="0">
                <a:solidFill>
                  <a:schemeClr val="tx1"/>
                </a:solidFill>
                <a:effectLst/>
                <a:latin typeface="+mn-lt"/>
                <a:ea typeface="+mn-ea"/>
                <a:cs typeface="+mn-cs"/>
              </a:rPr>
              <a:t>sp_columns</a:t>
            </a:r>
            <a:r>
              <a:rPr lang="es-CO" sz="1200" b="0" i="0" kern="1200" dirty="0" smtClean="0">
                <a:solidFill>
                  <a:schemeClr val="tx1"/>
                </a:solidFill>
                <a:effectLst/>
                <a:latin typeface="+mn-lt"/>
                <a:ea typeface="+mn-ea"/>
                <a:cs typeface="+mn-cs"/>
              </a:rPr>
              <a:t>".</a:t>
            </a:r>
          </a:p>
          <a:p>
            <a:r>
              <a:rPr lang="es-CO" sz="1200" b="0" i="0" kern="1200" dirty="0" smtClean="0">
                <a:solidFill>
                  <a:schemeClr val="tx1"/>
                </a:solidFill>
                <a:effectLst/>
                <a:latin typeface="+mn-lt"/>
                <a:ea typeface="+mn-ea"/>
                <a:cs typeface="+mn-cs"/>
              </a:rPr>
              <a:t>"</a:t>
            </a:r>
            <a:r>
              <a:rPr lang="es-CO" sz="1200" b="0" i="0" kern="1200" dirty="0" err="1" smtClean="0">
                <a:solidFill>
                  <a:schemeClr val="tx1"/>
                </a:solidFill>
                <a:effectLst/>
                <a:latin typeface="+mn-lt"/>
                <a:ea typeface="+mn-ea"/>
                <a:cs typeface="+mn-cs"/>
              </a:rPr>
              <a:t>sp_helpconstraint</a:t>
            </a:r>
            <a:r>
              <a:rPr lang="es-CO" sz="1200" b="0" i="0" kern="1200" dirty="0" smtClean="0">
                <a:solidFill>
                  <a:schemeClr val="tx1"/>
                </a:solidFill>
                <a:effectLst/>
                <a:latin typeface="+mn-lt"/>
                <a:ea typeface="+mn-ea"/>
                <a:cs typeface="+mn-cs"/>
              </a:rPr>
              <a:t>“</a:t>
            </a:r>
          </a:p>
          <a:p>
            <a:r>
              <a:rPr lang="es-CO" sz="1200" b="0" i="0" kern="1200" dirty="0" smtClean="0">
                <a:solidFill>
                  <a:schemeClr val="tx1"/>
                </a:solidFill>
                <a:effectLst/>
                <a:latin typeface="+mn-lt"/>
                <a:ea typeface="+mn-ea"/>
                <a:cs typeface="+mn-cs"/>
              </a:rPr>
              <a:t>Al agregar un campo puede especificarse que sea "</a:t>
            </a:r>
            <a:r>
              <a:rPr lang="es-CO" sz="1200" b="0" i="0" kern="1200" dirty="0" err="1" smtClean="0">
                <a:solidFill>
                  <a:schemeClr val="tx1"/>
                </a:solidFill>
                <a:effectLst/>
                <a:latin typeface="+mn-lt"/>
                <a:ea typeface="+mn-ea"/>
                <a:cs typeface="+mn-cs"/>
              </a:rPr>
              <a:t>identity</a:t>
            </a:r>
            <a:r>
              <a:rPr lang="es-CO" sz="1200" b="0" i="0" kern="1200" dirty="0" smtClean="0">
                <a:solidFill>
                  <a:schemeClr val="tx1"/>
                </a:solidFill>
                <a:effectLst/>
                <a:latin typeface="+mn-lt"/>
                <a:ea typeface="+mn-ea"/>
                <a:cs typeface="+mn-cs"/>
              </a:rPr>
              <a:t>" (siempre que no exista otro campo </a:t>
            </a:r>
            <a:r>
              <a:rPr lang="es-CO" sz="1200" b="0" i="0" kern="1200" dirty="0" err="1" smtClean="0">
                <a:solidFill>
                  <a:schemeClr val="tx1"/>
                </a:solidFill>
                <a:effectLst/>
                <a:latin typeface="+mn-lt"/>
                <a:ea typeface="+mn-ea"/>
                <a:cs typeface="+mn-cs"/>
              </a:rPr>
              <a:t>identity</a:t>
            </a:r>
            <a:r>
              <a:rPr lang="es-CO" sz="1200" b="0" i="0" kern="1200" dirty="0" smtClean="0">
                <a:solidFill>
                  <a:schemeClr val="tx1"/>
                </a:solidFill>
                <a:effectLst/>
                <a:latin typeface="+mn-lt"/>
                <a:ea typeface="+mn-ea"/>
                <a:cs typeface="+mn-cs"/>
              </a:rPr>
              <a:t>).</a:t>
            </a:r>
          </a:p>
          <a:p>
            <a:endParaRPr lang="es-CO" sz="1200" b="0" i="0" kern="1200" dirty="0" smtClean="0">
              <a:solidFill>
                <a:schemeClr val="tx1"/>
              </a:solidFill>
              <a:effectLst/>
              <a:latin typeface="+mn-lt"/>
              <a:ea typeface="+mn-ea"/>
              <a:cs typeface="+mn-cs"/>
            </a:endParaRPr>
          </a:p>
          <a:p>
            <a:r>
              <a:rPr lang="es-CO" sz="1200" b="0" i="0" kern="1200" dirty="0" smtClean="0">
                <a:solidFill>
                  <a:schemeClr val="tx1"/>
                </a:solidFill>
                <a:effectLst/>
                <a:latin typeface="+mn-lt"/>
                <a:ea typeface="+mn-ea"/>
                <a:cs typeface="+mn-cs"/>
              </a:rPr>
              <a:t>No pueden eliminarse los campos que son usados por un índice o tengan restricciones. No puede eliminarse un campo si es el único en la tabla.</a:t>
            </a:r>
          </a:p>
          <a:p>
            <a:r>
              <a:rPr lang="es-CO" sz="1200" b="0" i="0" kern="1200" dirty="0" smtClean="0">
                <a:solidFill>
                  <a:schemeClr val="tx1"/>
                </a:solidFill>
                <a:effectLst/>
                <a:latin typeface="+mn-lt"/>
                <a:ea typeface="+mn-ea"/>
                <a:cs typeface="+mn-cs"/>
              </a:rPr>
              <a:t>Podemos eliminar varios campos en una sola sentencia:</a:t>
            </a:r>
          </a:p>
          <a:p>
            <a:r>
              <a:rPr lang="es-CO" dirty="0" smtClean="0"/>
              <a:t>alter </a:t>
            </a:r>
            <a:r>
              <a:rPr lang="es-CO" dirty="0" err="1" smtClean="0"/>
              <a:t>table</a:t>
            </a:r>
            <a:r>
              <a:rPr lang="es-CO" dirty="0" smtClean="0"/>
              <a:t> libros </a:t>
            </a:r>
            <a:r>
              <a:rPr lang="es-CO" dirty="0" err="1" smtClean="0"/>
              <a:t>drop</a:t>
            </a:r>
            <a:r>
              <a:rPr lang="es-CO" dirty="0" smtClean="0"/>
              <a:t> </a:t>
            </a:r>
            <a:r>
              <a:rPr lang="es-CO" dirty="0" err="1" smtClean="0"/>
              <a:t>column</a:t>
            </a:r>
            <a:r>
              <a:rPr lang="es-CO" dirty="0" smtClean="0"/>
              <a:t> </a:t>
            </a:r>
            <a:r>
              <a:rPr lang="es-CO" dirty="0" err="1" smtClean="0"/>
              <a:t>editorial,edicion</a:t>
            </a:r>
            <a:r>
              <a:rPr lang="es-CO" dirty="0" smtClean="0"/>
              <a:t>;</a:t>
            </a:r>
            <a:endParaRPr lang="es-CO" dirty="0"/>
          </a:p>
        </p:txBody>
      </p:sp>
      <p:sp>
        <p:nvSpPr>
          <p:cNvPr id="4" name="Marcador de número de diapositiva 3"/>
          <p:cNvSpPr>
            <a:spLocks noGrp="1"/>
          </p:cNvSpPr>
          <p:nvPr>
            <p:ph type="sldNum" sz="quarter" idx="10"/>
          </p:nvPr>
        </p:nvSpPr>
        <p:spPr/>
        <p:txBody>
          <a:bodyPr/>
          <a:lstStyle/>
          <a:p>
            <a:fld id="{392B7A38-678F-442A-9883-0D6E011AFA49}" type="slidenum">
              <a:rPr lang="es-CO" smtClean="0"/>
              <a:t>80</a:t>
            </a:fld>
            <a:endParaRPr lang="es-CO"/>
          </a:p>
        </p:txBody>
      </p:sp>
    </p:spTree>
    <p:extLst>
      <p:ext uri="{BB962C8B-B14F-4D97-AF65-F5344CB8AC3E}">
        <p14:creationId xmlns:p14="http://schemas.microsoft.com/office/powerpoint/2010/main" val="19808520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sz="1200" kern="1200" dirty="0" smtClean="0">
                <a:solidFill>
                  <a:schemeClr val="tx1"/>
                </a:solidFill>
                <a:effectLst/>
                <a:latin typeface="+mn-lt"/>
                <a:ea typeface="+mn-ea"/>
                <a:cs typeface="+mn-cs"/>
              </a:rPr>
              <a:t>.</a:t>
            </a:r>
            <a:r>
              <a:rPr lang="es-CO" dirty="0" smtClean="0"/>
              <a:t> Modelo entidad relación, diagrama entidad-relación,  o ERD, es un método que permite representar abstracciones y realizar diagramas que buscan ilustrar cómo “Entidades” u “objetos” se relacionan entre sí dentro de un sistema, incorporando una representación visual conocida como diagrama entidad-relación.</a:t>
            </a:r>
          </a:p>
          <a:p>
            <a:endParaRPr lang="es-CO" dirty="0" smtClean="0"/>
          </a:p>
          <a:p>
            <a:r>
              <a:rPr lang="es-CO" dirty="0" smtClean="0"/>
              <a:t>Se utilizan para diseñar bases de datos relacionales, solución de problemas, sistema de información empresarial, </a:t>
            </a:r>
            <a:r>
              <a:rPr lang="es-CO" dirty="0" err="1" smtClean="0"/>
              <a:t>Reingenieria</a:t>
            </a:r>
            <a:r>
              <a:rPr lang="es-CO" dirty="0" smtClean="0"/>
              <a:t> de procesos de negocios, investigación.</a:t>
            </a:r>
          </a:p>
          <a:p>
            <a:endParaRPr lang="es-CO" dirty="0"/>
          </a:p>
        </p:txBody>
      </p:sp>
      <p:sp>
        <p:nvSpPr>
          <p:cNvPr id="4" name="Marcador de número de diapositiva 3"/>
          <p:cNvSpPr>
            <a:spLocks noGrp="1"/>
          </p:cNvSpPr>
          <p:nvPr>
            <p:ph type="sldNum" sz="quarter" idx="10"/>
          </p:nvPr>
        </p:nvSpPr>
        <p:spPr/>
        <p:txBody>
          <a:bodyPr/>
          <a:lstStyle/>
          <a:p>
            <a:fld id="{392B7A38-678F-442A-9883-0D6E011AFA49}" type="slidenum">
              <a:rPr lang="es-CO" smtClean="0"/>
              <a:t>9</a:t>
            </a:fld>
            <a:endParaRPr lang="es-CO"/>
          </a:p>
        </p:txBody>
      </p:sp>
    </p:spTree>
    <p:extLst>
      <p:ext uri="{BB962C8B-B14F-4D97-AF65-F5344CB8AC3E}">
        <p14:creationId xmlns:p14="http://schemas.microsoft.com/office/powerpoint/2010/main" val="3292371928"/>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sz="1200" b="0" i="0" kern="1200" dirty="0" smtClean="0">
                <a:solidFill>
                  <a:schemeClr val="tx1"/>
                </a:solidFill>
                <a:effectLst/>
                <a:latin typeface="+mn-lt"/>
                <a:ea typeface="+mn-ea"/>
                <a:cs typeface="+mn-cs"/>
              </a:rPr>
              <a:t> Puede haber </a:t>
            </a:r>
            <a:r>
              <a:rPr lang="es-CO" sz="1200" b="0" i="0" kern="1200" dirty="0" err="1" smtClean="0">
                <a:solidFill>
                  <a:schemeClr val="tx1"/>
                </a:solidFill>
                <a:effectLst/>
                <a:latin typeface="+mn-lt"/>
                <a:ea typeface="+mn-ea"/>
                <a:cs typeface="+mn-cs"/>
              </a:rPr>
              <a:t>subconsultas</a:t>
            </a:r>
            <a:r>
              <a:rPr lang="es-CO" sz="1200" b="0" i="0" kern="1200" dirty="0" smtClean="0">
                <a:solidFill>
                  <a:schemeClr val="tx1"/>
                </a:solidFill>
                <a:effectLst/>
                <a:latin typeface="+mn-lt"/>
                <a:ea typeface="+mn-ea"/>
                <a:cs typeface="+mn-cs"/>
              </a:rPr>
              <a:t> dentro de </a:t>
            </a:r>
            <a:r>
              <a:rPr lang="es-CO" sz="1200" b="0" i="0" kern="1200" dirty="0" err="1" smtClean="0">
                <a:solidFill>
                  <a:schemeClr val="tx1"/>
                </a:solidFill>
                <a:effectLst/>
                <a:latin typeface="+mn-lt"/>
                <a:ea typeface="+mn-ea"/>
                <a:cs typeface="+mn-cs"/>
              </a:rPr>
              <a:t>subconsultas</a:t>
            </a:r>
            <a:r>
              <a:rPr lang="es-CO" sz="1200" b="0" i="0" kern="1200" dirty="0" smtClean="0">
                <a:solidFill>
                  <a:schemeClr val="tx1"/>
                </a:solidFill>
                <a:effectLst/>
                <a:latin typeface="+mn-lt"/>
                <a:ea typeface="+mn-ea"/>
                <a:cs typeface="+mn-cs"/>
              </a:rPr>
              <a:t>, se admiten hasta 32 niveles de anidación</a:t>
            </a:r>
          </a:p>
          <a:p>
            <a:r>
              <a:rPr lang="es-CO" sz="1200" b="0" i="0" kern="1200" dirty="0" smtClean="0">
                <a:solidFill>
                  <a:schemeClr val="tx1"/>
                </a:solidFill>
                <a:effectLst/>
                <a:latin typeface="+mn-lt"/>
                <a:ea typeface="+mn-ea"/>
                <a:cs typeface="+mn-cs"/>
              </a:rPr>
              <a:t>Las </a:t>
            </a:r>
            <a:r>
              <a:rPr lang="es-CO" sz="1200" b="0" i="0" kern="1200" dirty="0" err="1" smtClean="0">
                <a:solidFill>
                  <a:schemeClr val="tx1"/>
                </a:solidFill>
                <a:effectLst/>
                <a:latin typeface="+mn-lt"/>
                <a:ea typeface="+mn-ea"/>
                <a:cs typeface="+mn-cs"/>
              </a:rPr>
              <a:t>subconsultas</a:t>
            </a:r>
            <a:r>
              <a:rPr lang="es-CO" sz="1200" b="0" i="0" kern="1200" dirty="0" smtClean="0">
                <a:solidFill>
                  <a:schemeClr val="tx1"/>
                </a:solidFill>
                <a:effectLst/>
                <a:latin typeface="+mn-lt"/>
                <a:ea typeface="+mn-ea"/>
                <a:cs typeface="+mn-cs"/>
              </a:rPr>
              <a:t> se emplean cuando una consulta es muy compleja, entonces se la divide en varios pasos lógicos y se obtiene el resultado con una única instrucción y cuando la consulta depende de los resultados de otra consulta.</a:t>
            </a:r>
          </a:p>
          <a:p>
            <a:r>
              <a:rPr lang="es-CO" sz="1200" b="0" i="0" kern="1200" dirty="0" smtClean="0">
                <a:solidFill>
                  <a:schemeClr val="tx1"/>
                </a:solidFill>
                <a:effectLst/>
                <a:latin typeface="+mn-lt"/>
                <a:ea typeface="+mn-ea"/>
                <a:cs typeface="+mn-cs"/>
              </a:rPr>
              <a:t>Generalmente, una </a:t>
            </a:r>
            <a:r>
              <a:rPr lang="es-CO" sz="1200" b="0" i="0" kern="1200" dirty="0" err="1" smtClean="0">
                <a:solidFill>
                  <a:schemeClr val="tx1"/>
                </a:solidFill>
                <a:effectLst/>
                <a:latin typeface="+mn-lt"/>
                <a:ea typeface="+mn-ea"/>
                <a:cs typeface="+mn-cs"/>
              </a:rPr>
              <a:t>subconsulta</a:t>
            </a:r>
            <a:r>
              <a:rPr lang="es-CO" sz="1200" b="0" i="0" kern="1200" dirty="0" smtClean="0">
                <a:solidFill>
                  <a:schemeClr val="tx1"/>
                </a:solidFill>
                <a:effectLst/>
                <a:latin typeface="+mn-lt"/>
                <a:ea typeface="+mn-ea"/>
                <a:cs typeface="+mn-cs"/>
              </a:rPr>
              <a:t> se puede reemplazar por combinaciones y estas últimas son más eficientes.</a:t>
            </a:r>
          </a:p>
          <a:p>
            <a:endParaRPr lang="es-CO" sz="1200" b="0" i="0" kern="1200" dirty="0" smtClean="0">
              <a:solidFill>
                <a:schemeClr val="tx1"/>
              </a:solidFill>
              <a:effectLst/>
              <a:latin typeface="+mn-lt"/>
              <a:ea typeface="+mn-ea"/>
              <a:cs typeface="+mn-cs"/>
            </a:endParaRPr>
          </a:p>
          <a:p>
            <a:endParaRPr lang="es-CO" sz="1200" b="0" i="0" kern="1200" dirty="0" smtClean="0">
              <a:solidFill>
                <a:schemeClr val="tx1"/>
              </a:solidFill>
              <a:effectLst/>
              <a:latin typeface="+mn-lt"/>
              <a:ea typeface="+mn-ea"/>
              <a:cs typeface="+mn-cs"/>
            </a:endParaRPr>
          </a:p>
          <a:p>
            <a:r>
              <a:rPr lang="es-CO" sz="1200" b="0" i="0" kern="1200" dirty="0" smtClean="0">
                <a:solidFill>
                  <a:schemeClr val="tx1"/>
                </a:solidFill>
                <a:effectLst/>
                <a:latin typeface="+mn-lt"/>
                <a:ea typeface="+mn-ea"/>
                <a:cs typeface="+mn-cs"/>
              </a:rPr>
              <a:t>Para actualizar un registro empleando </a:t>
            </a:r>
            <a:r>
              <a:rPr lang="es-CO" sz="1200" b="0" i="0" kern="1200" dirty="0" err="1" smtClean="0">
                <a:solidFill>
                  <a:schemeClr val="tx1"/>
                </a:solidFill>
                <a:effectLst/>
                <a:latin typeface="+mn-lt"/>
                <a:ea typeface="+mn-ea"/>
                <a:cs typeface="+mn-cs"/>
              </a:rPr>
              <a:t>subconsulta</a:t>
            </a:r>
            <a:r>
              <a:rPr lang="es-CO" sz="1200" b="0" i="0" kern="1200" dirty="0" smtClean="0">
                <a:solidFill>
                  <a:schemeClr val="tx1"/>
                </a:solidFill>
                <a:effectLst/>
                <a:latin typeface="+mn-lt"/>
                <a:ea typeface="+mn-ea"/>
                <a:cs typeface="+mn-cs"/>
              </a:rPr>
              <a:t> la sintaxis básica es la siguiente:</a:t>
            </a:r>
          </a:p>
          <a:p>
            <a:r>
              <a:rPr lang="es-CO" dirty="0" err="1" smtClean="0"/>
              <a:t>update</a:t>
            </a:r>
            <a:r>
              <a:rPr lang="es-CO" dirty="0" smtClean="0"/>
              <a:t> TABLA set CAMPO=NUEVOVALOR </a:t>
            </a:r>
            <a:r>
              <a:rPr lang="es-CO" dirty="0" err="1" smtClean="0"/>
              <a:t>where</a:t>
            </a:r>
            <a:r>
              <a:rPr lang="es-CO" dirty="0" smtClean="0"/>
              <a:t> CAMPO= (SUBCONSULTA); </a:t>
            </a:r>
            <a:r>
              <a:rPr lang="es-CO" sz="1200" b="0" i="0" kern="1200" dirty="0" smtClean="0">
                <a:solidFill>
                  <a:schemeClr val="tx1"/>
                </a:solidFill>
                <a:effectLst/>
                <a:latin typeface="+mn-lt"/>
                <a:ea typeface="+mn-ea"/>
                <a:cs typeface="+mn-cs"/>
              </a:rPr>
              <a:t>Para eliminar registros empleando </a:t>
            </a:r>
            <a:r>
              <a:rPr lang="es-CO" sz="1200" b="0" i="0" kern="1200" dirty="0" err="1" smtClean="0">
                <a:solidFill>
                  <a:schemeClr val="tx1"/>
                </a:solidFill>
                <a:effectLst/>
                <a:latin typeface="+mn-lt"/>
                <a:ea typeface="+mn-ea"/>
                <a:cs typeface="+mn-cs"/>
              </a:rPr>
              <a:t>subconsulta</a:t>
            </a:r>
            <a:r>
              <a:rPr lang="es-CO" sz="1200" b="0" i="0" kern="1200" dirty="0" smtClean="0">
                <a:solidFill>
                  <a:schemeClr val="tx1"/>
                </a:solidFill>
                <a:effectLst/>
                <a:latin typeface="+mn-lt"/>
                <a:ea typeface="+mn-ea"/>
                <a:cs typeface="+mn-cs"/>
              </a:rPr>
              <a:t> empleamos la siguiente sintaxis básica:</a:t>
            </a:r>
          </a:p>
          <a:p>
            <a:r>
              <a:rPr lang="es-CO" dirty="0" err="1" smtClean="0"/>
              <a:t>delete</a:t>
            </a:r>
            <a:r>
              <a:rPr lang="es-CO" dirty="0" smtClean="0"/>
              <a:t> </a:t>
            </a:r>
            <a:r>
              <a:rPr lang="es-CO" dirty="0" err="1" smtClean="0"/>
              <a:t>from</a:t>
            </a:r>
            <a:r>
              <a:rPr lang="es-CO" dirty="0" smtClean="0"/>
              <a:t> TABLA </a:t>
            </a:r>
            <a:r>
              <a:rPr lang="es-CO" dirty="0" err="1" smtClean="0"/>
              <a:t>where</a:t>
            </a:r>
            <a:r>
              <a:rPr lang="es-CO" dirty="0" smtClean="0"/>
              <a:t> CAMPO=(SUBCONSULTA); </a:t>
            </a:r>
            <a:r>
              <a:rPr lang="es-CO" sz="1200" b="0" i="0" kern="1200" dirty="0" smtClean="0">
                <a:solidFill>
                  <a:schemeClr val="tx1"/>
                </a:solidFill>
                <a:effectLst/>
                <a:latin typeface="+mn-lt"/>
                <a:ea typeface="+mn-ea"/>
                <a:cs typeface="+mn-cs"/>
              </a:rPr>
              <a:t>Recuerde que la lista de selección de una </a:t>
            </a:r>
            <a:r>
              <a:rPr lang="es-CO" sz="1200" b="0" i="0" kern="1200" dirty="0" err="1" smtClean="0">
                <a:solidFill>
                  <a:schemeClr val="tx1"/>
                </a:solidFill>
                <a:effectLst/>
                <a:latin typeface="+mn-lt"/>
                <a:ea typeface="+mn-ea"/>
                <a:cs typeface="+mn-cs"/>
              </a:rPr>
              <a:t>subconsulta</a:t>
            </a:r>
            <a:r>
              <a:rPr lang="es-CO" sz="1200" b="0" i="0" kern="1200" dirty="0" smtClean="0">
                <a:solidFill>
                  <a:schemeClr val="tx1"/>
                </a:solidFill>
                <a:effectLst/>
                <a:latin typeface="+mn-lt"/>
                <a:ea typeface="+mn-ea"/>
                <a:cs typeface="+mn-cs"/>
              </a:rPr>
              <a:t> que va luego de un operador de comparación puede incluir sólo una expresión o campo (excepto si se emplea "</a:t>
            </a:r>
            <a:r>
              <a:rPr lang="es-CO" sz="1200" b="0" i="0" kern="1200" dirty="0" err="1" smtClean="0">
                <a:solidFill>
                  <a:schemeClr val="tx1"/>
                </a:solidFill>
                <a:effectLst/>
                <a:latin typeface="+mn-lt"/>
                <a:ea typeface="+mn-ea"/>
                <a:cs typeface="+mn-cs"/>
              </a:rPr>
              <a:t>exists</a:t>
            </a:r>
            <a:r>
              <a:rPr lang="es-CO" sz="1200" b="0" i="0" kern="1200" dirty="0" smtClean="0">
                <a:solidFill>
                  <a:schemeClr val="tx1"/>
                </a:solidFill>
                <a:effectLst/>
                <a:latin typeface="+mn-lt"/>
                <a:ea typeface="+mn-ea"/>
                <a:cs typeface="+mn-cs"/>
              </a:rPr>
              <a:t>" o "in").</a:t>
            </a:r>
          </a:p>
          <a:p>
            <a:r>
              <a:rPr lang="es-CO" sz="1200" b="0" i="0" kern="1200" dirty="0" smtClean="0">
                <a:solidFill>
                  <a:schemeClr val="tx1"/>
                </a:solidFill>
                <a:effectLst/>
                <a:latin typeface="+mn-lt"/>
                <a:ea typeface="+mn-ea"/>
                <a:cs typeface="+mn-cs"/>
              </a:rPr>
              <a:t>No olvide que las </a:t>
            </a:r>
            <a:r>
              <a:rPr lang="es-CO" sz="1200" b="0" i="0" kern="1200" dirty="0" err="1" smtClean="0">
                <a:solidFill>
                  <a:schemeClr val="tx1"/>
                </a:solidFill>
                <a:effectLst/>
                <a:latin typeface="+mn-lt"/>
                <a:ea typeface="+mn-ea"/>
                <a:cs typeface="+mn-cs"/>
              </a:rPr>
              <a:t>subconsultas</a:t>
            </a:r>
            <a:r>
              <a:rPr lang="es-CO" sz="1200" b="0" i="0" kern="1200" dirty="0" smtClean="0">
                <a:solidFill>
                  <a:schemeClr val="tx1"/>
                </a:solidFill>
                <a:effectLst/>
                <a:latin typeface="+mn-lt"/>
                <a:ea typeface="+mn-ea"/>
                <a:cs typeface="+mn-cs"/>
              </a:rPr>
              <a:t> luego de un operador de comparación (que no es seguido por "</a:t>
            </a:r>
            <a:r>
              <a:rPr lang="es-CO" sz="1200" b="0" i="0" kern="1200" dirty="0" err="1" smtClean="0">
                <a:solidFill>
                  <a:schemeClr val="tx1"/>
                </a:solidFill>
                <a:effectLst/>
                <a:latin typeface="+mn-lt"/>
                <a:ea typeface="+mn-ea"/>
                <a:cs typeface="+mn-cs"/>
              </a:rPr>
              <a:t>any</a:t>
            </a:r>
            <a:r>
              <a:rPr lang="es-CO" sz="1200" b="0" i="0" kern="1200" dirty="0" smtClean="0">
                <a:solidFill>
                  <a:schemeClr val="tx1"/>
                </a:solidFill>
                <a:effectLst/>
                <a:latin typeface="+mn-lt"/>
                <a:ea typeface="+mn-ea"/>
                <a:cs typeface="+mn-cs"/>
              </a:rPr>
              <a:t>" o "</a:t>
            </a:r>
            <a:r>
              <a:rPr lang="es-CO" sz="1200" b="0" i="0" kern="1200" dirty="0" err="1" smtClean="0">
                <a:solidFill>
                  <a:schemeClr val="tx1"/>
                </a:solidFill>
                <a:effectLst/>
                <a:latin typeface="+mn-lt"/>
                <a:ea typeface="+mn-ea"/>
                <a:cs typeface="+mn-cs"/>
              </a:rPr>
              <a:t>all</a:t>
            </a:r>
            <a:r>
              <a:rPr lang="es-CO" sz="1200" b="0" i="0" kern="1200" dirty="0" smtClean="0">
                <a:solidFill>
                  <a:schemeClr val="tx1"/>
                </a:solidFill>
                <a:effectLst/>
                <a:latin typeface="+mn-lt"/>
                <a:ea typeface="+mn-ea"/>
                <a:cs typeface="+mn-cs"/>
              </a:rPr>
              <a:t>") no pueden incluir cláusulas "</a:t>
            </a:r>
            <a:r>
              <a:rPr lang="es-CO" sz="1200" b="0" i="0" kern="1200" dirty="0" err="1" smtClean="0">
                <a:solidFill>
                  <a:schemeClr val="tx1"/>
                </a:solidFill>
                <a:effectLst/>
                <a:latin typeface="+mn-lt"/>
                <a:ea typeface="+mn-ea"/>
                <a:cs typeface="+mn-cs"/>
              </a:rPr>
              <a:t>group</a:t>
            </a:r>
            <a:r>
              <a:rPr lang="es-CO" sz="1200" b="0" i="0" kern="1200" dirty="0" smtClean="0">
                <a:solidFill>
                  <a:schemeClr val="tx1"/>
                </a:solidFill>
                <a:effectLst/>
                <a:latin typeface="+mn-lt"/>
                <a:ea typeface="+mn-ea"/>
                <a:cs typeface="+mn-cs"/>
              </a:rPr>
              <a:t> </a:t>
            </a:r>
            <a:r>
              <a:rPr lang="es-CO" sz="1200" b="0" i="0" kern="1200" dirty="0" err="1" smtClean="0">
                <a:solidFill>
                  <a:schemeClr val="tx1"/>
                </a:solidFill>
                <a:effectLst/>
                <a:latin typeface="+mn-lt"/>
                <a:ea typeface="+mn-ea"/>
                <a:cs typeface="+mn-cs"/>
              </a:rPr>
              <a:t>by</a:t>
            </a:r>
            <a:r>
              <a:rPr lang="es-CO" sz="1200" b="0" i="0" kern="1200" dirty="0" smtClean="0">
                <a:solidFill>
                  <a:schemeClr val="tx1"/>
                </a:solidFill>
                <a:effectLst/>
                <a:latin typeface="+mn-lt"/>
                <a:ea typeface="+mn-ea"/>
                <a:cs typeface="+mn-cs"/>
              </a:rPr>
              <a:t>".</a:t>
            </a:r>
          </a:p>
          <a:p>
            <a:endParaRPr lang="es-CO" sz="1200" b="0" i="0" kern="1200" dirty="0" smtClean="0">
              <a:solidFill>
                <a:schemeClr val="tx1"/>
              </a:solidFill>
              <a:effectLst/>
              <a:latin typeface="+mn-lt"/>
              <a:ea typeface="+mn-ea"/>
              <a:cs typeface="+mn-cs"/>
            </a:endParaRPr>
          </a:p>
          <a:p>
            <a:endParaRPr lang="es-CO" dirty="0"/>
          </a:p>
        </p:txBody>
      </p:sp>
      <p:sp>
        <p:nvSpPr>
          <p:cNvPr id="4" name="Marcador de número de diapositiva 3"/>
          <p:cNvSpPr>
            <a:spLocks noGrp="1"/>
          </p:cNvSpPr>
          <p:nvPr>
            <p:ph type="sldNum" sz="quarter" idx="10"/>
          </p:nvPr>
        </p:nvSpPr>
        <p:spPr/>
        <p:txBody>
          <a:bodyPr/>
          <a:lstStyle/>
          <a:p>
            <a:fld id="{392B7A38-678F-442A-9883-0D6E011AFA49}" type="slidenum">
              <a:rPr lang="es-CO" smtClean="0"/>
              <a:t>81</a:t>
            </a:fld>
            <a:endParaRPr lang="es-CO"/>
          </a:p>
        </p:txBody>
      </p:sp>
    </p:spTree>
    <p:extLst>
      <p:ext uri="{BB962C8B-B14F-4D97-AF65-F5344CB8AC3E}">
        <p14:creationId xmlns:p14="http://schemas.microsoft.com/office/powerpoint/2010/main" val="413957288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sz="1200" b="0" i="0" kern="1200" dirty="0" smtClean="0">
                <a:solidFill>
                  <a:schemeClr val="tx1"/>
                </a:solidFill>
                <a:effectLst/>
                <a:latin typeface="+mn-lt"/>
                <a:ea typeface="+mn-ea"/>
                <a:cs typeface="+mn-cs"/>
              </a:rPr>
              <a:t> Podemos reemplazar por un "</a:t>
            </a:r>
            <a:r>
              <a:rPr lang="es-CO" sz="1200" b="0" i="0" kern="1200" dirty="0" err="1" smtClean="0">
                <a:solidFill>
                  <a:schemeClr val="tx1"/>
                </a:solidFill>
                <a:effectLst/>
                <a:latin typeface="+mn-lt"/>
                <a:ea typeface="+mn-ea"/>
                <a:cs typeface="+mn-cs"/>
              </a:rPr>
              <a:t>join</a:t>
            </a:r>
            <a:r>
              <a:rPr lang="es-CO" sz="1200" b="0" i="0" kern="1200" dirty="0" smtClean="0">
                <a:solidFill>
                  <a:schemeClr val="tx1"/>
                </a:solidFill>
                <a:effectLst/>
                <a:latin typeface="+mn-lt"/>
                <a:ea typeface="+mn-ea"/>
                <a:cs typeface="+mn-cs"/>
              </a:rPr>
              <a:t>" la consulta anterior:</a:t>
            </a:r>
          </a:p>
          <a:p>
            <a:r>
              <a:rPr lang="es-CO" dirty="0" err="1" smtClean="0"/>
              <a:t>select</a:t>
            </a:r>
            <a:r>
              <a:rPr lang="es-CO" dirty="0" smtClean="0"/>
              <a:t> </a:t>
            </a:r>
            <a:r>
              <a:rPr lang="es-CO" dirty="0" err="1" smtClean="0"/>
              <a:t>distinct</a:t>
            </a:r>
            <a:r>
              <a:rPr lang="es-CO" dirty="0" smtClean="0"/>
              <a:t> nombre </a:t>
            </a:r>
            <a:r>
              <a:rPr lang="es-CO" dirty="0" err="1" smtClean="0"/>
              <a:t>from</a:t>
            </a:r>
            <a:r>
              <a:rPr lang="es-CO" dirty="0" smtClean="0"/>
              <a:t> editoriales as e </a:t>
            </a:r>
            <a:r>
              <a:rPr lang="es-CO" dirty="0" err="1" smtClean="0"/>
              <a:t>join</a:t>
            </a:r>
            <a:r>
              <a:rPr lang="es-CO" dirty="0" smtClean="0"/>
              <a:t> libros </a:t>
            </a:r>
            <a:r>
              <a:rPr lang="es-CO" dirty="0" err="1" smtClean="0"/>
              <a:t>on</a:t>
            </a:r>
            <a:r>
              <a:rPr lang="es-CO" dirty="0" smtClean="0"/>
              <a:t> </a:t>
            </a:r>
            <a:r>
              <a:rPr lang="es-CO" dirty="0" err="1" smtClean="0"/>
              <a:t>codigoeditorial</a:t>
            </a:r>
            <a:r>
              <a:rPr lang="es-CO" dirty="0" smtClean="0"/>
              <a:t>=</a:t>
            </a:r>
            <a:r>
              <a:rPr lang="es-CO" dirty="0" err="1" smtClean="0"/>
              <a:t>e.codigo</a:t>
            </a:r>
            <a:r>
              <a:rPr lang="es-CO" dirty="0" smtClean="0"/>
              <a:t> </a:t>
            </a:r>
            <a:r>
              <a:rPr lang="es-CO" dirty="0" err="1" smtClean="0"/>
              <a:t>where</a:t>
            </a:r>
            <a:r>
              <a:rPr lang="es-CO" dirty="0" smtClean="0"/>
              <a:t> autor='Richard Bach'; </a:t>
            </a:r>
            <a:r>
              <a:rPr lang="es-CO" sz="1200" b="0" i="0" kern="1200" dirty="0" smtClean="0">
                <a:solidFill>
                  <a:schemeClr val="tx1"/>
                </a:solidFill>
                <a:effectLst/>
                <a:latin typeface="+mn-lt"/>
                <a:ea typeface="+mn-ea"/>
                <a:cs typeface="+mn-cs"/>
              </a:rPr>
              <a:t>Una combinación (</a:t>
            </a:r>
            <a:r>
              <a:rPr lang="es-CO" sz="1200" b="0" i="0" kern="1200" dirty="0" err="1" smtClean="0">
                <a:solidFill>
                  <a:schemeClr val="tx1"/>
                </a:solidFill>
                <a:effectLst/>
                <a:latin typeface="+mn-lt"/>
                <a:ea typeface="+mn-ea"/>
                <a:cs typeface="+mn-cs"/>
              </a:rPr>
              <a:t>join</a:t>
            </a:r>
            <a:r>
              <a:rPr lang="es-CO" sz="1200" b="0" i="0" kern="1200" dirty="0" smtClean="0">
                <a:solidFill>
                  <a:schemeClr val="tx1"/>
                </a:solidFill>
                <a:effectLst/>
                <a:latin typeface="+mn-lt"/>
                <a:ea typeface="+mn-ea"/>
                <a:cs typeface="+mn-cs"/>
              </a:rPr>
              <a:t>) siempre puede ser expresada como una </a:t>
            </a:r>
            <a:r>
              <a:rPr lang="es-CO" sz="1200" b="0" i="0" kern="1200" dirty="0" err="1" smtClean="0">
                <a:solidFill>
                  <a:schemeClr val="tx1"/>
                </a:solidFill>
                <a:effectLst/>
                <a:latin typeface="+mn-lt"/>
                <a:ea typeface="+mn-ea"/>
                <a:cs typeface="+mn-cs"/>
              </a:rPr>
              <a:t>subconsulta</a:t>
            </a:r>
            <a:r>
              <a:rPr lang="es-CO" sz="1200" b="0" i="0" kern="1200" dirty="0" smtClean="0">
                <a:solidFill>
                  <a:schemeClr val="tx1"/>
                </a:solidFill>
                <a:effectLst/>
                <a:latin typeface="+mn-lt"/>
                <a:ea typeface="+mn-ea"/>
                <a:cs typeface="+mn-cs"/>
              </a:rPr>
              <a:t>; pero una </a:t>
            </a:r>
            <a:r>
              <a:rPr lang="es-CO" sz="1200" b="0" i="0" kern="1200" dirty="0" err="1" smtClean="0">
                <a:solidFill>
                  <a:schemeClr val="tx1"/>
                </a:solidFill>
                <a:effectLst/>
                <a:latin typeface="+mn-lt"/>
                <a:ea typeface="+mn-ea"/>
                <a:cs typeface="+mn-cs"/>
              </a:rPr>
              <a:t>subconsulta</a:t>
            </a:r>
            <a:r>
              <a:rPr lang="es-CO" sz="1200" b="0" i="0" kern="1200" dirty="0" smtClean="0">
                <a:solidFill>
                  <a:schemeClr val="tx1"/>
                </a:solidFill>
                <a:effectLst/>
                <a:latin typeface="+mn-lt"/>
                <a:ea typeface="+mn-ea"/>
                <a:cs typeface="+mn-cs"/>
              </a:rPr>
              <a:t> no siempre puede reemplazarse por una combinación que retorne el mismo resultado. Si es posible, es aconsejable emplear combinaciones en lugar de </a:t>
            </a:r>
            <a:r>
              <a:rPr lang="es-CO" sz="1200" b="0" i="0" kern="1200" dirty="0" err="1" smtClean="0">
                <a:solidFill>
                  <a:schemeClr val="tx1"/>
                </a:solidFill>
                <a:effectLst/>
                <a:latin typeface="+mn-lt"/>
                <a:ea typeface="+mn-ea"/>
                <a:cs typeface="+mn-cs"/>
              </a:rPr>
              <a:t>subconsultas</a:t>
            </a:r>
            <a:r>
              <a:rPr lang="es-CO" sz="1200" b="0" i="0" kern="1200" dirty="0" smtClean="0">
                <a:solidFill>
                  <a:schemeClr val="tx1"/>
                </a:solidFill>
                <a:effectLst/>
                <a:latin typeface="+mn-lt"/>
                <a:ea typeface="+mn-ea"/>
                <a:cs typeface="+mn-cs"/>
              </a:rPr>
              <a:t>, son más eficientes.</a:t>
            </a:r>
          </a:p>
          <a:p>
            <a:endParaRPr lang="es-CO" dirty="0" smtClean="0"/>
          </a:p>
          <a:p>
            <a:endParaRPr lang="es-CO" dirty="0" smtClean="0"/>
          </a:p>
          <a:p>
            <a:r>
              <a:rPr lang="es-CO" sz="1200" b="0" i="0" kern="1200" dirty="0" smtClean="0">
                <a:solidFill>
                  <a:schemeClr val="tx1"/>
                </a:solidFill>
                <a:effectLst/>
                <a:latin typeface="+mn-lt"/>
                <a:ea typeface="+mn-ea"/>
                <a:cs typeface="+mn-cs"/>
              </a:rPr>
              <a:t>"</a:t>
            </a:r>
            <a:r>
              <a:rPr lang="es-CO" sz="1200" b="0" i="0" kern="1200" dirty="0" err="1" smtClean="0">
                <a:solidFill>
                  <a:schemeClr val="tx1"/>
                </a:solidFill>
                <a:effectLst/>
                <a:latin typeface="+mn-lt"/>
                <a:ea typeface="+mn-ea"/>
                <a:cs typeface="+mn-cs"/>
              </a:rPr>
              <a:t>any</a:t>
            </a:r>
            <a:r>
              <a:rPr lang="es-CO" sz="1200" b="0" i="0" kern="1200" dirty="0" smtClean="0">
                <a:solidFill>
                  <a:schemeClr val="tx1"/>
                </a:solidFill>
                <a:effectLst/>
                <a:latin typeface="+mn-lt"/>
                <a:ea typeface="+mn-ea"/>
                <a:cs typeface="+mn-cs"/>
              </a:rPr>
              <a:t>" y "</a:t>
            </a:r>
            <a:r>
              <a:rPr lang="es-CO" sz="1200" b="0" i="0" kern="1200" dirty="0" err="1" smtClean="0">
                <a:solidFill>
                  <a:schemeClr val="tx1"/>
                </a:solidFill>
                <a:effectLst/>
                <a:latin typeface="+mn-lt"/>
                <a:ea typeface="+mn-ea"/>
                <a:cs typeface="+mn-cs"/>
              </a:rPr>
              <a:t>some</a:t>
            </a:r>
            <a:r>
              <a:rPr lang="es-CO" sz="1200" b="0" i="0" kern="1200" dirty="0" smtClean="0">
                <a:solidFill>
                  <a:schemeClr val="tx1"/>
                </a:solidFill>
                <a:effectLst/>
                <a:latin typeface="+mn-lt"/>
                <a:ea typeface="+mn-ea"/>
                <a:cs typeface="+mn-cs"/>
              </a:rPr>
              <a:t>" son sinónimos. Chequean si alguna fila de la lista resultado de una </a:t>
            </a:r>
            <a:r>
              <a:rPr lang="es-CO" sz="1200" b="0" i="0" kern="1200" dirty="0" err="1" smtClean="0">
                <a:solidFill>
                  <a:schemeClr val="tx1"/>
                </a:solidFill>
                <a:effectLst/>
                <a:latin typeface="+mn-lt"/>
                <a:ea typeface="+mn-ea"/>
                <a:cs typeface="+mn-cs"/>
              </a:rPr>
              <a:t>subconsulta</a:t>
            </a:r>
            <a:r>
              <a:rPr lang="es-CO" sz="1200" b="0" i="0" kern="1200" dirty="0" smtClean="0">
                <a:solidFill>
                  <a:schemeClr val="tx1"/>
                </a:solidFill>
                <a:effectLst/>
                <a:latin typeface="+mn-lt"/>
                <a:ea typeface="+mn-ea"/>
                <a:cs typeface="+mn-cs"/>
              </a:rPr>
              <a:t> se encuentra el valor especificado en la condición.</a:t>
            </a:r>
          </a:p>
          <a:p>
            <a:r>
              <a:rPr lang="es-CO" sz="1200" b="0" i="0" kern="1200" dirty="0" smtClean="0">
                <a:solidFill>
                  <a:schemeClr val="tx1"/>
                </a:solidFill>
                <a:effectLst/>
                <a:latin typeface="+mn-lt"/>
                <a:ea typeface="+mn-ea"/>
                <a:cs typeface="+mn-cs"/>
              </a:rPr>
              <a:t>Compara un valor escalar con los valores de un campo y devuelven "true" si la comparación con cada valor de la lista de la </a:t>
            </a:r>
            <a:r>
              <a:rPr lang="es-CO" sz="1200" b="0" i="0" kern="1200" dirty="0" err="1" smtClean="0">
                <a:solidFill>
                  <a:schemeClr val="tx1"/>
                </a:solidFill>
                <a:effectLst/>
                <a:latin typeface="+mn-lt"/>
                <a:ea typeface="+mn-ea"/>
                <a:cs typeface="+mn-cs"/>
              </a:rPr>
              <a:t>subconsulta</a:t>
            </a:r>
            <a:r>
              <a:rPr lang="es-CO" sz="1200" b="0" i="0" kern="1200" dirty="0" smtClean="0">
                <a:solidFill>
                  <a:schemeClr val="tx1"/>
                </a:solidFill>
                <a:effectLst/>
                <a:latin typeface="+mn-lt"/>
                <a:ea typeface="+mn-ea"/>
                <a:cs typeface="+mn-cs"/>
              </a:rPr>
              <a:t> es verdadera, sino "false".</a:t>
            </a:r>
          </a:p>
          <a:p>
            <a:r>
              <a:rPr lang="es-CO" sz="1200" b="0" i="0" kern="1200" dirty="0" smtClean="0">
                <a:solidFill>
                  <a:schemeClr val="tx1"/>
                </a:solidFill>
                <a:effectLst/>
                <a:latin typeface="+mn-lt"/>
                <a:ea typeface="+mn-ea"/>
                <a:cs typeface="+mn-cs"/>
              </a:rPr>
              <a:t>El tipo de datos que se comparan deben ser compatibles.</a:t>
            </a:r>
          </a:p>
          <a:p>
            <a:r>
              <a:rPr lang="es-CO" sz="1200" b="0" i="0" kern="1200" dirty="0" smtClean="0">
                <a:solidFill>
                  <a:schemeClr val="tx1"/>
                </a:solidFill>
                <a:effectLst/>
                <a:latin typeface="+mn-lt"/>
                <a:ea typeface="+mn-ea"/>
                <a:cs typeface="+mn-cs"/>
              </a:rPr>
              <a:t>La sintaxis básica es:</a:t>
            </a:r>
          </a:p>
          <a:p>
            <a:r>
              <a:rPr lang="es-CO" dirty="0" smtClean="0"/>
              <a:t>...VALORESCALAR OPERADORDECOMPARACION ANY (SUBCONSULTA);</a:t>
            </a:r>
            <a:endParaRPr lang="es-CO" dirty="0"/>
          </a:p>
        </p:txBody>
      </p:sp>
      <p:sp>
        <p:nvSpPr>
          <p:cNvPr id="4" name="Marcador de número de diapositiva 3"/>
          <p:cNvSpPr>
            <a:spLocks noGrp="1"/>
          </p:cNvSpPr>
          <p:nvPr>
            <p:ph type="sldNum" sz="quarter" idx="10"/>
          </p:nvPr>
        </p:nvSpPr>
        <p:spPr/>
        <p:txBody>
          <a:bodyPr/>
          <a:lstStyle/>
          <a:p>
            <a:fld id="{392B7A38-678F-442A-9883-0D6E011AFA49}" type="slidenum">
              <a:rPr lang="es-CO" smtClean="0"/>
              <a:t>82</a:t>
            </a:fld>
            <a:endParaRPr lang="es-CO"/>
          </a:p>
        </p:txBody>
      </p:sp>
    </p:spTree>
    <p:extLst>
      <p:ext uri="{BB962C8B-B14F-4D97-AF65-F5344CB8AC3E}">
        <p14:creationId xmlns:p14="http://schemas.microsoft.com/office/powerpoint/2010/main" val="172576760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10"/>
          </p:nvPr>
        </p:nvSpPr>
        <p:spPr/>
        <p:txBody>
          <a:bodyPr/>
          <a:lstStyle/>
          <a:p>
            <a:fld id="{392B7A38-678F-442A-9883-0D6E011AFA49}" type="slidenum">
              <a:rPr lang="es-CO" smtClean="0"/>
              <a:t>83</a:t>
            </a:fld>
            <a:endParaRPr lang="es-CO"/>
          </a:p>
        </p:txBody>
      </p:sp>
    </p:spTree>
    <p:extLst>
      <p:ext uri="{BB962C8B-B14F-4D97-AF65-F5344CB8AC3E}">
        <p14:creationId xmlns:p14="http://schemas.microsoft.com/office/powerpoint/2010/main" val="5755603"/>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sz="1200" b="0" i="0" kern="1200" dirty="0" smtClean="0">
                <a:solidFill>
                  <a:schemeClr val="tx1"/>
                </a:solidFill>
                <a:effectLst/>
                <a:latin typeface="+mn-lt"/>
                <a:ea typeface="+mn-ea"/>
                <a:cs typeface="+mn-cs"/>
              </a:rPr>
              <a:t>os nombres para vistas deben seguir las mismas reglas que cualquier identificador. Para distinguir una tabla de una vista podemos fijar una convención para darle nombres, por ejemplo, colocar el sufijo ?vista? y luego el nombre de las tablas consultadas en ellas.</a:t>
            </a:r>
          </a:p>
          <a:p>
            <a:r>
              <a:rPr lang="es-CO" sz="1200" b="0" i="0" kern="1200" dirty="0" smtClean="0">
                <a:solidFill>
                  <a:schemeClr val="tx1"/>
                </a:solidFill>
                <a:effectLst/>
                <a:latin typeface="+mn-lt"/>
                <a:ea typeface="+mn-ea"/>
                <a:cs typeface="+mn-cs"/>
              </a:rPr>
              <a:t>Los campos y expresiones de la consulta que define una vista DEBEN tener un nombre. Se debe colocar nombre de campo cuando es un campo calculado o si hay 2 campos con el mismo nombre. Note que en el ejemplo, al concatenar los campos "apellido" y "nombre" colocamos un alias; si no lo hubiésemos hecho aparecería un mensaje de error porque dicha expresión DEBE tener un encabezado, SQL Server no lo coloca por defecto.</a:t>
            </a:r>
          </a:p>
          <a:p>
            <a:r>
              <a:rPr lang="es-CO" sz="1200" b="0" i="0" kern="1200" dirty="0" smtClean="0">
                <a:solidFill>
                  <a:schemeClr val="tx1"/>
                </a:solidFill>
                <a:effectLst/>
                <a:latin typeface="+mn-lt"/>
                <a:ea typeface="+mn-ea"/>
                <a:cs typeface="+mn-cs"/>
              </a:rPr>
              <a:t>Los nombres de los campos y expresiones de la consulta que define una vista DEBEN ser únicos (no puede haber dos campos o encabezados con igual nombre). Note que en la vista definida en el ejemplo, al campo "</a:t>
            </a:r>
            <a:r>
              <a:rPr lang="es-CO" sz="1200" b="0" i="0" kern="1200" dirty="0" err="1" smtClean="0">
                <a:solidFill>
                  <a:schemeClr val="tx1"/>
                </a:solidFill>
                <a:effectLst/>
                <a:latin typeface="+mn-lt"/>
                <a:ea typeface="+mn-ea"/>
                <a:cs typeface="+mn-cs"/>
              </a:rPr>
              <a:t>s.nombre</a:t>
            </a:r>
            <a:r>
              <a:rPr lang="es-CO" sz="1200" b="0" i="0" kern="1200" dirty="0" smtClean="0">
                <a:solidFill>
                  <a:schemeClr val="tx1"/>
                </a:solidFill>
                <a:effectLst/>
                <a:latin typeface="+mn-lt"/>
                <a:ea typeface="+mn-ea"/>
                <a:cs typeface="+mn-cs"/>
              </a:rPr>
              <a:t>" le colocamos un alias porque ya había un encabezado (el alias de la concatenación) llamado "nombre" y no pueden repetirse, si sucediera, aparecería un mensaje de error.</a:t>
            </a:r>
          </a:p>
          <a:p>
            <a:endParaRPr lang="es-CO" dirty="0" smtClean="0"/>
          </a:p>
          <a:p>
            <a:endParaRPr lang="es-CO" dirty="0" smtClean="0"/>
          </a:p>
          <a:p>
            <a:r>
              <a:rPr lang="es-CO" sz="1200" b="0" i="0" kern="1200" dirty="0" smtClean="0">
                <a:solidFill>
                  <a:schemeClr val="tx1"/>
                </a:solidFill>
                <a:effectLst/>
                <a:latin typeface="+mn-lt"/>
                <a:ea typeface="+mn-ea"/>
                <a:cs typeface="+mn-cs"/>
              </a:rPr>
              <a:t>Existen algunas restricciones para el uso de "</a:t>
            </a:r>
            <a:r>
              <a:rPr lang="es-CO" sz="1200" b="0" i="0" kern="1200" dirty="0" err="1" smtClean="0">
                <a:solidFill>
                  <a:schemeClr val="tx1"/>
                </a:solidFill>
                <a:effectLst/>
                <a:latin typeface="+mn-lt"/>
                <a:ea typeface="+mn-ea"/>
                <a:cs typeface="+mn-cs"/>
              </a:rPr>
              <a:t>create</a:t>
            </a:r>
            <a:r>
              <a:rPr lang="es-CO" sz="1200" b="0" i="0" kern="1200" dirty="0" smtClean="0">
                <a:solidFill>
                  <a:schemeClr val="tx1"/>
                </a:solidFill>
                <a:effectLst/>
                <a:latin typeface="+mn-lt"/>
                <a:ea typeface="+mn-ea"/>
                <a:cs typeface="+mn-cs"/>
              </a:rPr>
              <a:t> </a:t>
            </a:r>
            <a:r>
              <a:rPr lang="es-CO" sz="1200" b="0" i="0" kern="1200" dirty="0" err="1" smtClean="0">
                <a:solidFill>
                  <a:schemeClr val="tx1"/>
                </a:solidFill>
                <a:effectLst/>
                <a:latin typeface="+mn-lt"/>
                <a:ea typeface="+mn-ea"/>
                <a:cs typeface="+mn-cs"/>
              </a:rPr>
              <a:t>view</a:t>
            </a:r>
            <a:r>
              <a:rPr lang="es-CO" sz="1200" b="0" i="0" kern="1200" dirty="0" smtClean="0">
                <a:solidFill>
                  <a:schemeClr val="tx1"/>
                </a:solidFill>
                <a:effectLst/>
                <a:latin typeface="+mn-lt"/>
                <a:ea typeface="+mn-ea"/>
                <a:cs typeface="+mn-cs"/>
              </a:rPr>
              <a:t>", a saber:</a:t>
            </a:r>
          </a:p>
          <a:p>
            <a:r>
              <a:rPr lang="es-CO" sz="1200" b="0" i="0" kern="1200" dirty="0" smtClean="0">
                <a:solidFill>
                  <a:schemeClr val="tx1"/>
                </a:solidFill>
                <a:effectLst/>
                <a:latin typeface="+mn-lt"/>
                <a:ea typeface="+mn-ea"/>
                <a:cs typeface="+mn-cs"/>
              </a:rPr>
              <a:t>- no puede incluir las cláusulas "compute" ni "compute </a:t>
            </a:r>
            <a:r>
              <a:rPr lang="es-CO" sz="1200" b="0" i="0" kern="1200" dirty="0" err="1" smtClean="0">
                <a:solidFill>
                  <a:schemeClr val="tx1"/>
                </a:solidFill>
                <a:effectLst/>
                <a:latin typeface="+mn-lt"/>
                <a:ea typeface="+mn-ea"/>
                <a:cs typeface="+mn-cs"/>
              </a:rPr>
              <a:t>by</a:t>
            </a:r>
            <a:r>
              <a:rPr lang="es-CO" sz="1200" b="0" i="0" kern="1200" dirty="0" smtClean="0">
                <a:solidFill>
                  <a:schemeClr val="tx1"/>
                </a:solidFill>
                <a:effectLst/>
                <a:latin typeface="+mn-lt"/>
                <a:ea typeface="+mn-ea"/>
                <a:cs typeface="+mn-cs"/>
              </a:rPr>
              <a:t>" ni la palabra clave "</a:t>
            </a:r>
            <a:r>
              <a:rPr lang="es-CO" sz="1200" b="0" i="0" kern="1200" dirty="0" err="1" smtClean="0">
                <a:solidFill>
                  <a:schemeClr val="tx1"/>
                </a:solidFill>
                <a:effectLst/>
                <a:latin typeface="+mn-lt"/>
                <a:ea typeface="+mn-ea"/>
                <a:cs typeface="+mn-cs"/>
              </a:rPr>
              <a:t>into</a:t>
            </a:r>
            <a:r>
              <a:rPr lang="es-CO" sz="1200" b="0" i="0" kern="1200" dirty="0" smtClean="0">
                <a:solidFill>
                  <a:schemeClr val="tx1"/>
                </a:solidFill>
                <a:effectLst/>
                <a:latin typeface="+mn-lt"/>
                <a:ea typeface="+mn-ea"/>
                <a:cs typeface="+mn-cs"/>
              </a:rPr>
              <a:t>";</a:t>
            </a:r>
          </a:p>
          <a:p>
            <a:r>
              <a:rPr lang="es-CO" sz="1200" b="0" i="0" kern="1200" dirty="0" smtClean="0">
                <a:solidFill>
                  <a:schemeClr val="tx1"/>
                </a:solidFill>
                <a:effectLst/>
                <a:latin typeface="+mn-lt"/>
                <a:ea typeface="+mn-ea"/>
                <a:cs typeface="+mn-cs"/>
              </a:rPr>
              <a:t>- no se pueden crear vistas temporales ni crear vistas sobre tablas temporales.</a:t>
            </a:r>
          </a:p>
          <a:p>
            <a:r>
              <a:rPr lang="es-CO" sz="1200" b="0" i="0" kern="1200" dirty="0" smtClean="0">
                <a:solidFill>
                  <a:schemeClr val="tx1"/>
                </a:solidFill>
                <a:effectLst/>
                <a:latin typeface="+mn-lt"/>
                <a:ea typeface="+mn-ea"/>
                <a:cs typeface="+mn-cs"/>
              </a:rPr>
              <a:t>- no se pueden asociar reglas ni valores por defecto a las vistas.</a:t>
            </a:r>
          </a:p>
          <a:p>
            <a:r>
              <a:rPr lang="es-CO" sz="1200" b="0" i="0" kern="1200" dirty="0" smtClean="0">
                <a:solidFill>
                  <a:schemeClr val="tx1"/>
                </a:solidFill>
                <a:effectLst/>
                <a:latin typeface="+mn-lt"/>
                <a:ea typeface="+mn-ea"/>
                <a:cs typeface="+mn-cs"/>
              </a:rPr>
              <a:t>- no puede combinarse con otras instrucciones en un mismo lote.</a:t>
            </a:r>
          </a:p>
          <a:p>
            <a:r>
              <a:rPr lang="es-CO" sz="1200" b="0" i="0" kern="1200" dirty="0" smtClean="0">
                <a:solidFill>
                  <a:schemeClr val="tx1"/>
                </a:solidFill>
                <a:effectLst/>
                <a:latin typeface="+mn-lt"/>
                <a:ea typeface="+mn-ea"/>
                <a:cs typeface="+mn-cs"/>
              </a:rPr>
              <a:t>Se pueden construir vistas sobre otras vistas.</a:t>
            </a:r>
          </a:p>
          <a:p>
            <a:endParaRPr lang="es-CO" dirty="0"/>
          </a:p>
        </p:txBody>
      </p:sp>
      <p:sp>
        <p:nvSpPr>
          <p:cNvPr id="4" name="Marcador de número de diapositiva 3"/>
          <p:cNvSpPr>
            <a:spLocks noGrp="1"/>
          </p:cNvSpPr>
          <p:nvPr>
            <p:ph type="sldNum" sz="quarter" idx="10"/>
          </p:nvPr>
        </p:nvSpPr>
        <p:spPr/>
        <p:txBody>
          <a:bodyPr/>
          <a:lstStyle/>
          <a:p>
            <a:fld id="{392B7A38-678F-442A-9883-0D6E011AFA49}" type="slidenum">
              <a:rPr lang="es-CO" smtClean="0"/>
              <a:t>84</a:t>
            </a:fld>
            <a:endParaRPr lang="es-CO"/>
          </a:p>
        </p:txBody>
      </p:sp>
    </p:spTree>
    <p:extLst>
      <p:ext uri="{BB962C8B-B14F-4D97-AF65-F5344CB8AC3E}">
        <p14:creationId xmlns:p14="http://schemas.microsoft.com/office/powerpoint/2010/main" val="2445662639"/>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sz="1200" b="0" i="0" kern="1200" dirty="0" smtClean="0">
                <a:solidFill>
                  <a:schemeClr val="tx1"/>
                </a:solidFill>
                <a:effectLst/>
                <a:latin typeface="+mn-lt"/>
                <a:ea typeface="+mn-ea"/>
                <a:cs typeface="+mn-cs"/>
              </a:rPr>
              <a:t>Las funciones definidas por el usuario no permiten parámetros de salida.</a:t>
            </a:r>
          </a:p>
          <a:p>
            <a:r>
              <a:rPr lang="es-CO" sz="1200" b="0" i="0" kern="1200" dirty="0" smtClean="0">
                <a:solidFill>
                  <a:schemeClr val="tx1"/>
                </a:solidFill>
                <a:effectLst/>
                <a:latin typeface="+mn-lt"/>
                <a:ea typeface="+mn-ea"/>
                <a:cs typeface="+mn-cs"/>
              </a:rPr>
              <a:t>No todas las sentencias SQL son válidas dentro de una función. NO es posible emplear en ellas funciones no determinadas (como </a:t>
            </a:r>
            <a:r>
              <a:rPr lang="es-CO" sz="1200" b="0" i="0" kern="1200" dirty="0" err="1" smtClean="0">
                <a:solidFill>
                  <a:schemeClr val="tx1"/>
                </a:solidFill>
                <a:effectLst/>
                <a:latin typeface="+mn-lt"/>
                <a:ea typeface="+mn-ea"/>
                <a:cs typeface="+mn-cs"/>
              </a:rPr>
              <a:t>getdate</a:t>
            </a:r>
            <a:r>
              <a:rPr lang="es-CO" sz="1200" b="0" i="0" kern="1200" dirty="0" smtClean="0">
                <a:solidFill>
                  <a:schemeClr val="tx1"/>
                </a:solidFill>
                <a:effectLst/>
                <a:latin typeface="+mn-lt"/>
                <a:ea typeface="+mn-ea"/>
                <a:cs typeface="+mn-cs"/>
              </a:rPr>
              <a:t>()) ni sentencias de modificación o actualización de tablas o vistas. Si podemos emplear sentencias de asignación, de control de flujo (</a:t>
            </a:r>
            <a:r>
              <a:rPr lang="es-CO" sz="1200" b="0" i="0" kern="1200" dirty="0" err="1" smtClean="0">
                <a:solidFill>
                  <a:schemeClr val="tx1"/>
                </a:solidFill>
                <a:effectLst/>
                <a:latin typeface="+mn-lt"/>
                <a:ea typeface="+mn-ea"/>
                <a:cs typeface="+mn-cs"/>
              </a:rPr>
              <a:t>if</a:t>
            </a:r>
            <a:r>
              <a:rPr lang="es-CO" sz="1200" b="0" i="0" kern="1200" dirty="0" smtClean="0">
                <a:solidFill>
                  <a:schemeClr val="tx1"/>
                </a:solidFill>
                <a:effectLst/>
                <a:latin typeface="+mn-lt"/>
                <a:ea typeface="+mn-ea"/>
                <a:cs typeface="+mn-cs"/>
              </a:rPr>
              <a:t>), de modificación y eliminación de variables locales.</a:t>
            </a:r>
          </a:p>
          <a:p>
            <a:endParaRPr lang="es-CO" dirty="0"/>
          </a:p>
        </p:txBody>
      </p:sp>
      <p:sp>
        <p:nvSpPr>
          <p:cNvPr id="4" name="Marcador de número de diapositiva 3"/>
          <p:cNvSpPr>
            <a:spLocks noGrp="1"/>
          </p:cNvSpPr>
          <p:nvPr>
            <p:ph type="sldNum" sz="quarter" idx="10"/>
          </p:nvPr>
        </p:nvSpPr>
        <p:spPr/>
        <p:txBody>
          <a:bodyPr/>
          <a:lstStyle/>
          <a:p>
            <a:fld id="{392B7A38-678F-442A-9883-0D6E011AFA49}" type="slidenum">
              <a:rPr lang="es-CO" smtClean="0"/>
              <a:t>85</a:t>
            </a:fld>
            <a:endParaRPr lang="es-CO"/>
          </a:p>
        </p:txBody>
      </p:sp>
    </p:spTree>
    <p:extLst>
      <p:ext uri="{BB962C8B-B14F-4D97-AF65-F5344CB8AC3E}">
        <p14:creationId xmlns:p14="http://schemas.microsoft.com/office/powerpoint/2010/main" val="116702594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sz="1200" b="0" i="0" kern="1200" dirty="0" smtClean="0">
                <a:solidFill>
                  <a:schemeClr val="tx1"/>
                </a:solidFill>
                <a:effectLst/>
                <a:latin typeface="+mn-lt"/>
                <a:ea typeface="+mn-ea"/>
                <a:cs typeface="+mn-cs"/>
              </a:rPr>
              <a:t>Las funciones definidas por el usuario no permiten parámetros de salida.</a:t>
            </a:r>
          </a:p>
          <a:p>
            <a:r>
              <a:rPr lang="es-CO" sz="1200" b="0" i="0" kern="1200" dirty="0" smtClean="0">
                <a:solidFill>
                  <a:schemeClr val="tx1"/>
                </a:solidFill>
                <a:effectLst/>
                <a:latin typeface="+mn-lt"/>
                <a:ea typeface="+mn-ea"/>
                <a:cs typeface="+mn-cs"/>
              </a:rPr>
              <a:t>No todas las sentencias SQL son válidas dentro de una función. NO es posible emplear en ellas funciones no determinadas (como </a:t>
            </a:r>
            <a:r>
              <a:rPr lang="es-CO" sz="1200" b="0" i="0" kern="1200" dirty="0" err="1" smtClean="0">
                <a:solidFill>
                  <a:schemeClr val="tx1"/>
                </a:solidFill>
                <a:effectLst/>
                <a:latin typeface="+mn-lt"/>
                <a:ea typeface="+mn-ea"/>
                <a:cs typeface="+mn-cs"/>
              </a:rPr>
              <a:t>getdate</a:t>
            </a:r>
            <a:r>
              <a:rPr lang="es-CO" sz="1200" b="0" i="0" kern="1200" dirty="0" smtClean="0">
                <a:solidFill>
                  <a:schemeClr val="tx1"/>
                </a:solidFill>
                <a:effectLst/>
                <a:latin typeface="+mn-lt"/>
                <a:ea typeface="+mn-ea"/>
                <a:cs typeface="+mn-cs"/>
              </a:rPr>
              <a:t>()) ni sentencias de modificación o actualización de tablas o vistas. Si podemos emplear sentencias de asignación, de control de flujo (</a:t>
            </a:r>
            <a:r>
              <a:rPr lang="es-CO" sz="1200" b="0" i="0" kern="1200" dirty="0" err="1" smtClean="0">
                <a:solidFill>
                  <a:schemeClr val="tx1"/>
                </a:solidFill>
                <a:effectLst/>
                <a:latin typeface="+mn-lt"/>
                <a:ea typeface="+mn-ea"/>
                <a:cs typeface="+mn-cs"/>
              </a:rPr>
              <a:t>if</a:t>
            </a:r>
            <a:r>
              <a:rPr lang="es-CO" sz="1200" b="0" i="0" kern="1200" smtClean="0">
                <a:solidFill>
                  <a:schemeClr val="tx1"/>
                </a:solidFill>
                <a:effectLst/>
                <a:latin typeface="+mn-lt"/>
                <a:ea typeface="+mn-ea"/>
                <a:cs typeface="+mn-cs"/>
              </a:rPr>
              <a:t>), de modificación y eliminación de variables locales.</a:t>
            </a:r>
          </a:p>
          <a:p>
            <a:endParaRPr lang="es-CO" dirty="0"/>
          </a:p>
        </p:txBody>
      </p:sp>
      <p:sp>
        <p:nvSpPr>
          <p:cNvPr id="4" name="Marcador de número de diapositiva 3"/>
          <p:cNvSpPr>
            <a:spLocks noGrp="1"/>
          </p:cNvSpPr>
          <p:nvPr>
            <p:ph type="sldNum" sz="quarter" idx="10"/>
          </p:nvPr>
        </p:nvSpPr>
        <p:spPr/>
        <p:txBody>
          <a:bodyPr/>
          <a:lstStyle/>
          <a:p>
            <a:fld id="{392B7A38-678F-442A-9883-0D6E011AFA49}" type="slidenum">
              <a:rPr lang="es-CO" smtClean="0"/>
              <a:t>86</a:t>
            </a:fld>
            <a:endParaRPr lang="es-CO"/>
          </a:p>
        </p:txBody>
      </p:sp>
    </p:spTree>
    <p:extLst>
      <p:ext uri="{BB962C8B-B14F-4D97-AF65-F5344CB8AC3E}">
        <p14:creationId xmlns:p14="http://schemas.microsoft.com/office/powerpoint/2010/main" val="2231898522"/>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sz="1200" b="0" i="0" kern="1200" dirty="0" smtClean="0">
                <a:solidFill>
                  <a:schemeClr val="tx1"/>
                </a:solidFill>
                <a:effectLst/>
                <a:latin typeface="+mn-lt"/>
                <a:ea typeface="+mn-ea"/>
                <a:cs typeface="+mn-cs"/>
              </a:rPr>
              <a:t>Las funciones definidas por el usuario no permiten parámetros de salida.</a:t>
            </a:r>
          </a:p>
          <a:p>
            <a:r>
              <a:rPr lang="es-CO" sz="1200" b="0" i="0" kern="1200" dirty="0" smtClean="0">
                <a:solidFill>
                  <a:schemeClr val="tx1"/>
                </a:solidFill>
                <a:effectLst/>
                <a:latin typeface="+mn-lt"/>
                <a:ea typeface="+mn-ea"/>
                <a:cs typeface="+mn-cs"/>
              </a:rPr>
              <a:t>No todas las sentencias SQL son válidas dentro de una función. NO es posible emplear en ellas funciones no determinadas (como </a:t>
            </a:r>
            <a:r>
              <a:rPr lang="es-CO" sz="1200" b="0" i="0" kern="1200" dirty="0" err="1" smtClean="0">
                <a:solidFill>
                  <a:schemeClr val="tx1"/>
                </a:solidFill>
                <a:effectLst/>
                <a:latin typeface="+mn-lt"/>
                <a:ea typeface="+mn-ea"/>
                <a:cs typeface="+mn-cs"/>
              </a:rPr>
              <a:t>getdate</a:t>
            </a:r>
            <a:r>
              <a:rPr lang="es-CO" sz="1200" b="0" i="0" kern="1200" dirty="0" smtClean="0">
                <a:solidFill>
                  <a:schemeClr val="tx1"/>
                </a:solidFill>
                <a:effectLst/>
                <a:latin typeface="+mn-lt"/>
                <a:ea typeface="+mn-ea"/>
                <a:cs typeface="+mn-cs"/>
              </a:rPr>
              <a:t>()) ni sentencias de modificación o actualización de tablas o vistas. Si podemos emplear sentencias de asignación, de control de flujo (</a:t>
            </a:r>
            <a:r>
              <a:rPr lang="es-CO" sz="1200" b="0" i="0" kern="1200" dirty="0" err="1" smtClean="0">
                <a:solidFill>
                  <a:schemeClr val="tx1"/>
                </a:solidFill>
                <a:effectLst/>
                <a:latin typeface="+mn-lt"/>
                <a:ea typeface="+mn-ea"/>
                <a:cs typeface="+mn-cs"/>
              </a:rPr>
              <a:t>if</a:t>
            </a:r>
            <a:r>
              <a:rPr lang="es-CO" sz="1200" b="0" i="0" kern="1200" smtClean="0">
                <a:solidFill>
                  <a:schemeClr val="tx1"/>
                </a:solidFill>
                <a:effectLst/>
                <a:latin typeface="+mn-lt"/>
                <a:ea typeface="+mn-ea"/>
                <a:cs typeface="+mn-cs"/>
              </a:rPr>
              <a:t>), de modificación y eliminación de variables locales.</a:t>
            </a:r>
          </a:p>
          <a:p>
            <a:endParaRPr lang="es-CO" dirty="0"/>
          </a:p>
        </p:txBody>
      </p:sp>
      <p:sp>
        <p:nvSpPr>
          <p:cNvPr id="4" name="Marcador de número de diapositiva 3"/>
          <p:cNvSpPr>
            <a:spLocks noGrp="1"/>
          </p:cNvSpPr>
          <p:nvPr>
            <p:ph type="sldNum" sz="quarter" idx="10"/>
          </p:nvPr>
        </p:nvSpPr>
        <p:spPr/>
        <p:txBody>
          <a:bodyPr/>
          <a:lstStyle/>
          <a:p>
            <a:fld id="{392B7A38-678F-442A-9883-0D6E011AFA49}" type="slidenum">
              <a:rPr lang="es-CO" smtClean="0"/>
              <a:t>87</a:t>
            </a:fld>
            <a:endParaRPr lang="es-CO"/>
          </a:p>
        </p:txBody>
      </p:sp>
    </p:spTree>
    <p:extLst>
      <p:ext uri="{BB962C8B-B14F-4D97-AF65-F5344CB8AC3E}">
        <p14:creationId xmlns:p14="http://schemas.microsoft.com/office/powerpoint/2010/main" val="4180477435"/>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sz="1200" b="0" i="0" kern="1200" dirty="0" smtClean="0">
                <a:solidFill>
                  <a:schemeClr val="tx1"/>
                </a:solidFill>
                <a:effectLst/>
                <a:latin typeface="+mn-lt"/>
                <a:ea typeface="+mn-ea"/>
                <a:cs typeface="+mn-cs"/>
              </a:rPr>
              <a:t>Las funciones definidas por el usuario no permiten parámetros de salida.</a:t>
            </a:r>
          </a:p>
          <a:p>
            <a:r>
              <a:rPr lang="es-CO" sz="1200" b="0" i="0" kern="1200" dirty="0" smtClean="0">
                <a:solidFill>
                  <a:schemeClr val="tx1"/>
                </a:solidFill>
                <a:effectLst/>
                <a:latin typeface="+mn-lt"/>
                <a:ea typeface="+mn-ea"/>
                <a:cs typeface="+mn-cs"/>
              </a:rPr>
              <a:t>No todas las sentencias SQL son válidas dentro de una función. NO es posible emplear en ellas funciones no determinadas (como </a:t>
            </a:r>
            <a:r>
              <a:rPr lang="es-CO" sz="1200" b="0" i="0" kern="1200" dirty="0" err="1" smtClean="0">
                <a:solidFill>
                  <a:schemeClr val="tx1"/>
                </a:solidFill>
                <a:effectLst/>
                <a:latin typeface="+mn-lt"/>
                <a:ea typeface="+mn-ea"/>
                <a:cs typeface="+mn-cs"/>
              </a:rPr>
              <a:t>getdate</a:t>
            </a:r>
            <a:r>
              <a:rPr lang="es-CO" sz="1200" b="0" i="0" kern="1200" dirty="0" smtClean="0">
                <a:solidFill>
                  <a:schemeClr val="tx1"/>
                </a:solidFill>
                <a:effectLst/>
                <a:latin typeface="+mn-lt"/>
                <a:ea typeface="+mn-ea"/>
                <a:cs typeface="+mn-cs"/>
              </a:rPr>
              <a:t>()) ni sentencias de modificación o actualización de tablas o vistas. Si podemos emplear sentencias de asignación, de control de flujo (</a:t>
            </a:r>
            <a:r>
              <a:rPr lang="es-CO" sz="1200" b="0" i="0" kern="1200" dirty="0" err="1" smtClean="0">
                <a:solidFill>
                  <a:schemeClr val="tx1"/>
                </a:solidFill>
                <a:effectLst/>
                <a:latin typeface="+mn-lt"/>
                <a:ea typeface="+mn-ea"/>
                <a:cs typeface="+mn-cs"/>
              </a:rPr>
              <a:t>if</a:t>
            </a:r>
            <a:r>
              <a:rPr lang="es-CO" sz="1200" b="0" i="0" kern="1200" dirty="0" smtClean="0">
                <a:solidFill>
                  <a:schemeClr val="tx1"/>
                </a:solidFill>
                <a:effectLst/>
                <a:latin typeface="+mn-lt"/>
                <a:ea typeface="+mn-ea"/>
                <a:cs typeface="+mn-cs"/>
              </a:rPr>
              <a:t>), de modificación y eliminación de variables locales.</a:t>
            </a:r>
          </a:p>
          <a:p>
            <a:endParaRPr lang="es-CO" dirty="0"/>
          </a:p>
        </p:txBody>
      </p:sp>
      <p:sp>
        <p:nvSpPr>
          <p:cNvPr id="4" name="Marcador de número de diapositiva 3"/>
          <p:cNvSpPr>
            <a:spLocks noGrp="1"/>
          </p:cNvSpPr>
          <p:nvPr>
            <p:ph type="sldNum" sz="quarter" idx="10"/>
          </p:nvPr>
        </p:nvSpPr>
        <p:spPr/>
        <p:txBody>
          <a:bodyPr/>
          <a:lstStyle/>
          <a:p>
            <a:fld id="{392B7A38-678F-442A-9883-0D6E011AFA49}" type="slidenum">
              <a:rPr lang="es-CO" smtClean="0"/>
              <a:t>88</a:t>
            </a:fld>
            <a:endParaRPr lang="es-CO"/>
          </a:p>
        </p:txBody>
      </p:sp>
    </p:spTree>
    <p:extLst>
      <p:ext uri="{BB962C8B-B14F-4D97-AF65-F5344CB8AC3E}">
        <p14:creationId xmlns:p14="http://schemas.microsoft.com/office/powerpoint/2010/main" val="4262195186"/>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392B7A38-678F-442A-9883-0D6E011AFA49}" type="slidenum">
              <a:rPr lang="es-CO" smtClean="0"/>
              <a:t>89</a:t>
            </a:fld>
            <a:endParaRPr lang="es-CO"/>
          </a:p>
        </p:txBody>
      </p:sp>
    </p:spTree>
    <p:extLst>
      <p:ext uri="{BB962C8B-B14F-4D97-AF65-F5344CB8AC3E}">
        <p14:creationId xmlns:p14="http://schemas.microsoft.com/office/powerpoint/2010/main" val="2278614949"/>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392B7A38-678F-442A-9883-0D6E011AFA49}" type="slidenum">
              <a:rPr lang="es-CO" smtClean="0"/>
              <a:t>90</a:t>
            </a:fld>
            <a:endParaRPr lang="es-CO"/>
          </a:p>
        </p:txBody>
      </p:sp>
    </p:spTree>
    <p:extLst>
      <p:ext uri="{BB962C8B-B14F-4D97-AF65-F5344CB8AC3E}">
        <p14:creationId xmlns:p14="http://schemas.microsoft.com/office/powerpoint/2010/main" val="13489669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sz="1200" kern="1200" dirty="0" smtClean="0">
                <a:solidFill>
                  <a:schemeClr val="tx1"/>
                </a:solidFill>
                <a:effectLst/>
                <a:latin typeface="+mn-lt"/>
                <a:ea typeface="+mn-ea"/>
                <a:cs typeface="+mn-cs"/>
              </a:rPr>
              <a:t>.</a:t>
            </a:r>
            <a:endParaRPr lang="es-CO" dirty="0"/>
          </a:p>
        </p:txBody>
      </p:sp>
      <p:sp>
        <p:nvSpPr>
          <p:cNvPr id="4" name="Marcador de número de diapositiva 3"/>
          <p:cNvSpPr>
            <a:spLocks noGrp="1"/>
          </p:cNvSpPr>
          <p:nvPr>
            <p:ph type="sldNum" sz="quarter" idx="10"/>
          </p:nvPr>
        </p:nvSpPr>
        <p:spPr/>
        <p:txBody>
          <a:bodyPr/>
          <a:lstStyle/>
          <a:p>
            <a:fld id="{392B7A38-678F-442A-9883-0D6E011AFA49}" type="slidenum">
              <a:rPr lang="es-CO" smtClean="0"/>
              <a:t>10</a:t>
            </a:fld>
            <a:endParaRPr lang="es-CO"/>
          </a:p>
        </p:txBody>
      </p:sp>
    </p:spTree>
    <p:extLst>
      <p:ext uri="{BB962C8B-B14F-4D97-AF65-F5344CB8AC3E}">
        <p14:creationId xmlns:p14="http://schemas.microsoft.com/office/powerpoint/2010/main" val="4127311467"/>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sz="1200" kern="1200" dirty="0" smtClean="0">
                <a:solidFill>
                  <a:schemeClr val="tx1"/>
                </a:solidFill>
                <a:effectLst/>
                <a:latin typeface="+mn-lt"/>
                <a:ea typeface="+mn-ea"/>
                <a:cs typeface="+mn-cs"/>
              </a:rPr>
              <a:t>.</a:t>
            </a:r>
            <a:endParaRPr lang="es-CO" dirty="0"/>
          </a:p>
        </p:txBody>
      </p:sp>
      <p:sp>
        <p:nvSpPr>
          <p:cNvPr id="4" name="Marcador de número de diapositiva 3"/>
          <p:cNvSpPr>
            <a:spLocks noGrp="1"/>
          </p:cNvSpPr>
          <p:nvPr>
            <p:ph type="sldNum" sz="quarter" idx="10"/>
          </p:nvPr>
        </p:nvSpPr>
        <p:spPr/>
        <p:txBody>
          <a:bodyPr/>
          <a:lstStyle/>
          <a:p>
            <a:fld id="{392B7A38-678F-442A-9883-0D6E011AFA49}" type="slidenum">
              <a:rPr lang="es-CO" smtClean="0"/>
              <a:t>91</a:t>
            </a:fld>
            <a:endParaRPr lang="es-CO"/>
          </a:p>
        </p:txBody>
      </p:sp>
    </p:spTree>
    <p:extLst>
      <p:ext uri="{BB962C8B-B14F-4D97-AF65-F5344CB8AC3E}">
        <p14:creationId xmlns:p14="http://schemas.microsoft.com/office/powerpoint/2010/main" val="785377552"/>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dirty="0" smtClean="0"/>
              <a:t>Qué es una base de datos</a:t>
            </a:r>
          </a:p>
          <a:p>
            <a:r>
              <a:rPr lang="es-CO" dirty="0" smtClean="0"/>
              <a:t>Qué es un motor de bases de datos?</a:t>
            </a:r>
          </a:p>
          <a:p>
            <a:r>
              <a:rPr lang="es-CO" dirty="0" smtClean="0"/>
              <a:t>Conceptos generales Modelo Entidad Relación</a:t>
            </a:r>
          </a:p>
          <a:p>
            <a:r>
              <a:rPr lang="es-CO" dirty="0" smtClean="0"/>
              <a:t>Ejercicio Modelo Entidad/Relación</a:t>
            </a:r>
          </a:p>
          <a:p>
            <a:r>
              <a:rPr lang="es-CO" dirty="0" smtClean="0"/>
              <a:t>Crear una base de datos - Parámetros generales</a:t>
            </a:r>
          </a:p>
          <a:p>
            <a:r>
              <a:rPr lang="es-CO" dirty="0" smtClean="0"/>
              <a:t>Conocer la estructura básica de una base de datos</a:t>
            </a:r>
          </a:p>
          <a:p>
            <a:endParaRPr lang="es-CO" dirty="0"/>
          </a:p>
        </p:txBody>
      </p:sp>
      <p:sp>
        <p:nvSpPr>
          <p:cNvPr id="4" name="Marcador de número de diapositiva 3"/>
          <p:cNvSpPr>
            <a:spLocks noGrp="1"/>
          </p:cNvSpPr>
          <p:nvPr>
            <p:ph type="sldNum" sz="quarter" idx="10"/>
          </p:nvPr>
        </p:nvSpPr>
        <p:spPr/>
        <p:txBody>
          <a:bodyPr/>
          <a:lstStyle/>
          <a:p>
            <a:fld id="{392B7A38-678F-442A-9883-0D6E011AFA49}" type="slidenum">
              <a:rPr lang="es-CO" smtClean="0"/>
              <a:t>92</a:t>
            </a:fld>
            <a:endParaRPr lang="es-CO"/>
          </a:p>
        </p:txBody>
      </p:sp>
    </p:spTree>
    <p:extLst>
      <p:ext uri="{BB962C8B-B14F-4D97-AF65-F5344CB8AC3E}">
        <p14:creationId xmlns:p14="http://schemas.microsoft.com/office/powerpoint/2010/main" val="2341662861"/>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10"/>
          </p:nvPr>
        </p:nvSpPr>
        <p:spPr/>
        <p:txBody>
          <a:bodyPr/>
          <a:lstStyle/>
          <a:p>
            <a:fld id="{392B7A38-678F-442A-9883-0D6E011AFA49}" type="slidenum">
              <a:rPr lang="es-CO" smtClean="0"/>
              <a:t>93</a:t>
            </a:fld>
            <a:endParaRPr lang="es-CO"/>
          </a:p>
        </p:txBody>
      </p:sp>
    </p:spTree>
    <p:extLst>
      <p:ext uri="{BB962C8B-B14F-4D97-AF65-F5344CB8AC3E}">
        <p14:creationId xmlns:p14="http://schemas.microsoft.com/office/powerpoint/2010/main" val="125965753"/>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sz="1200" b="0" i="0" kern="1200" dirty="0" smtClean="0">
                <a:solidFill>
                  <a:schemeClr val="tx1"/>
                </a:solidFill>
                <a:effectLst/>
                <a:latin typeface="+mn-lt"/>
                <a:ea typeface="+mn-ea"/>
                <a:cs typeface="+mn-cs"/>
              </a:rPr>
              <a:t>Note que si la condición es verdadera, se deben ejecutar 2 sentencias. Por lo tanto, se deben encerrar en un bloque "</a:t>
            </a:r>
            <a:r>
              <a:rPr lang="es-CO" sz="1200" b="0" i="0" kern="1200" dirty="0" err="1" smtClean="0">
                <a:solidFill>
                  <a:schemeClr val="tx1"/>
                </a:solidFill>
                <a:effectLst/>
                <a:latin typeface="+mn-lt"/>
                <a:ea typeface="+mn-ea"/>
                <a:cs typeface="+mn-cs"/>
              </a:rPr>
              <a:t>begin</a:t>
            </a:r>
            <a:r>
              <a:rPr lang="es-CO" sz="1200" b="0" i="0" kern="1200" dirty="0" smtClean="0">
                <a:solidFill>
                  <a:schemeClr val="tx1"/>
                </a:solidFill>
                <a:effectLst/>
                <a:latin typeface="+mn-lt"/>
                <a:ea typeface="+mn-ea"/>
                <a:cs typeface="+mn-cs"/>
              </a:rPr>
              <a:t>...</a:t>
            </a:r>
            <a:r>
              <a:rPr lang="es-CO" sz="1200" b="0" i="0" kern="1200" dirty="0" err="1" smtClean="0">
                <a:solidFill>
                  <a:schemeClr val="tx1"/>
                </a:solidFill>
                <a:effectLst/>
                <a:latin typeface="+mn-lt"/>
                <a:ea typeface="+mn-ea"/>
                <a:cs typeface="+mn-cs"/>
              </a:rPr>
              <a:t>end</a:t>
            </a:r>
            <a:r>
              <a:rPr lang="es-CO" sz="1200" b="0" i="0" kern="1200" dirty="0" smtClean="0">
                <a:solidFill>
                  <a:schemeClr val="tx1"/>
                </a:solidFill>
                <a:effectLst/>
                <a:latin typeface="+mn-lt"/>
                <a:ea typeface="+mn-ea"/>
                <a:cs typeface="+mn-cs"/>
              </a:rPr>
              <a:t>".</a:t>
            </a:r>
            <a:endParaRPr lang="es-CO" dirty="0"/>
          </a:p>
        </p:txBody>
      </p:sp>
      <p:sp>
        <p:nvSpPr>
          <p:cNvPr id="4" name="Marcador de número de diapositiva 3"/>
          <p:cNvSpPr>
            <a:spLocks noGrp="1"/>
          </p:cNvSpPr>
          <p:nvPr>
            <p:ph type="sldNum" sz="quarter" idx="10"/>
          </p:nvPr>
        </p:nvSpPr>
        <p:spPr/>
        <p:txBody>
          <a:bodyPr/>
          <a:lstStyle/>
          <a:p>
            <a:fld id="{392B7A38-678F-442A-9883-0D6E011AFA49}" type="slidenum">
              <a:rPr lang="es-CO" smtClean="0"/>
              <a:t>94</a:t>
            </a:fld>
            <a:endParaRPr lang="es-CO"/>
          </a:p>
        </p:txBody>
      </p:sp>
    </p:spTree>
    <p:extLst>
      <p:ext uri="{BB962C8B-B14F-4D97-AF65-F5344CB8AC3E}">
        <p14:creationId xmlns:p14="http://schemas.microsoft.com/office/powerpoint/2010/main" val="4198102462"/>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sz="1200" b="0" i="0" kern="1200" dirty="0" smtClean="0">
                <a:solidFill>
                  <a:schemeClr val="tx1"/>
                </a:solidFill>
                <a:effectLst/>
                <a:latin typeface="+mn-lt"/>
                <a:ea typeface="+mn-ea"/>
                <a:cs typeface="+mn-cs"/>
              </a:rPr>
              <a:t>Note que si la condición es verdadera, se deben ejecutar 2 sentencias. Por lo tanto, se deben encerrar en un bloque "</a:t>
            </a:r>
            <a:r>
              <a:rPr lang="es-CO" sz="1200" b="0" i="0" kern="1200" dirty="0" err="1" smtClean="0">
                <a:solidFill>
                  <a:schemeClr val="tx1"/>
                </a:solidFill>
                <a:effectLst/>
                <a:latin typeface="+mn-lt"/>
                <a:ea typeface="+mn-ea"/>
                <a:cs typeface="+mn-cs"/>
              </a:rPr>
              <a:t>begin</a:t>
            </a:r>
            <a:r>
              <a:rPr lang="es-CO" sz="1200" b="0" i="0" kern="1200" dirty="0" smtClean="0">
                <a:solidFill>
                  <a:schemeClr val="tx1"/>
                </a:solidFill>
                <a:effectLst/>
                <a:latin typeface="+mn-lt"/>
                <a:ea typeface="+mn-ea"/>
                <a:cs typeface="+mn-cs"/>
              </a:rPr>
              <a:t>...</a:t>
            </a:r>
            <a:r>
              <a:rPr lang="es-CO" sz="1200" b="0" i="0" kern="1200" dirty="0" err="1" smtClean="0">
                <a:solidFill>
                  <a:schemeClr val="tx1"/>
                </a:solidFill>
                <a:effectLst/>
                <a:latin typeface="+mn-lt"/>
                <a:ea typeface="+mn-ea"/>
                <a:cs typeface="+mn-cs"/>
              </a:rPr>
              <a:t>end</a:t>
            </a:r>
            <a:r>
              <a:rPr lang="es-CO" sz="1200" b="0" i="0" kern="1200" dirty="0" smtClean="0">
                <a:solidFill>
                  <a:schemeClr val="tx1"/>
                </a:solidFill>
                <a:effectLst/>
                <a:latin typeface="+mn-lt"/>
                <a:ea typeface="+mn-ea"/>
                <a:cs typeface="+mn-cs"/>
              </a:rPr>
              <a:t>".</a:t>
            </a:r>
          </a:p>
          <a:p>
            <a:endParaRPr lang="es-CO" sz="1200" b="0" i="0" kern="1200" dirty="0" smtClean="0">
              <a:solidFill>
                <a:schemeClr val="tx1"/>
              </a:solidFill>
              <a:effectLst/>
              <a:latin typeface="+mn-lt"/>
              <a:ea typeface="+mn-ea"/>
              <a:cs typeface="+mn-cs"/>
            </a:endParaRPr>
          </a:p>
          <a:p>
            <a:r>
              <a:rPr lang="es-CO" sz="1200" b="0" i="0" kern="1200" dirty="0" smtClean="0">
                <a:solidFill>
                  <a:schemeClr val="tx1"/>
                </a:solidFill>
                <a:effectLst/>
                <a:latin typeface="+mn-lt"/>
                <a:ea typeface="+mn-ea"/>
                <a:cs typeface="+mn-cs"/>
              </a:rPr>
              <a:t>Por cada valor hay un "</a:t>
            </a:r>
            <a:r>
              <a:rPr lang="es-CO" sz="1200" b="0" i="0" kern="1200" dirty="0" err="1" smtClean="0">
                <a:solidFill>
                  <a:schemeClr val="tx1"/>
                </a:solidFill>
                <a:effectLst/>
                <a:latin typeface="+mn-lt"/>
                <a:ea typeface="+mn-ea"/>
                <a:cs typeface="+mn-cs"/>
              </a:rPr>
              <a:t>when</a:t>
            </a:r>
            <a:r>
              <a:rPr lang="es-CO" sz="1200" b="0" i="0" kern="1200" dirty="0" smtClean="0">
                <a:solidFill>
                  <a:schemeClr val="tx1"/>
                </a:solidFill>
                <a:effectLst/>
                <a:latin typeface="+mn-lt"/>
                <a:ea typeface="+mn-ea"/>
                <a:cs typeface="+mn-cs"/>
              </a:rPr>
              <a:t>" y un "</a:t>
            </a:r>
            <a:r>
              <a:rPr lang="es-CO" sz="1200" b="0" i="0" kern="1200" dirty="0" err="1" smtClean="0">
                <a:solidFill>
                  <a:schemeClr val="tx1"/>
                </a:solidFill>
                <a:effectLst/>
                <a:latin typeface="+mn-lt"/>
                <a:ea typeface="+mn-ea"/>
                <a:cs typeface="+mn-cs"/>
              </a:rPr>
              <a:t>then</a:t>
            </a:r>
            <a:r>
              <a:rPr lang="es-CO" sz="1200" b="0" i="0" kern="1200" dirty="0" smtClean="0">
                <a:solidFill>
                  <a:schemeClr val="tx1"/>
                </a:solidFill>
                <a:effectLst/>
                <a:latin typeface="+mn-lt"/>
                <a:ea typeface="+mn-ea"/>
                <a:cs typeface="+mn-cs"/>
              </a:rPr>
              <a:t>"; si encuentra un valor coincidente en algún "</a:t>
            </a:r>
            <a:r>
              <a:rPr lang="es-CO" sz="1200" b="0" i="0" kern="1200" dirty="0" err="1" smtClean="0">
                <a:solidFill>
                  <a:schemeClr val="tx1"/>
                </a:solidFill>
                <a:effectLst/>
                <a:latin typeface="+mn-lt"/>
                <a:ea typeface="+mn-ea"/>
                <a:cs typeface="+mn-cs"/>
              </a:rPr>
              <a:t>where</a:t>
            </a:r>
            <a:r>
              <a:rPr lang="es-CO" sz="1200" b="0" i="0" kern="1200" dirty="0" smtClean="0">
                <a:solidFill>
                  <a:schemeClr val="tx1"/>
                </a:solidFill>
                <a:effectLst/>
                <a:latin typeface="+mn-lt"/>
                <a:ea typeface="+mn-ea"/>
                <a:cs typeface="+mn-cs"/>
              </a:rPr>
              <a:t>" ejecuta el "</a:t>
            </a:r>
            <a:r>
              <a:rPr lang="es-CO" sz="1200" b="0" i="0" kern="1200" dirty="0" err="1" smtClean="0">
                <a:solidFill>
                  <a:schemeClr val="tx1"/>
                </a:solidFill>
                <a:effectLst/>
                <a:latin typeface="+mn-lt"/>
                <a:ea typeface="+mn-ea"/>
                <a:cs typeface="+mn-cs"/>
              </a:rPr>
              <a:t>then</a:t>
            </a:r>
            <a:r>
              <a:rPr lang="es-CO" sz="1200" b="0" i="0" kern="1200" dirty="0" smtClean="0">
                <a:solidFill>
                  <a:schemeClr val="tx1"/>
                </a:solidFill>
                <a:effectLst/>
                <a:latin typeface="+mn-lt"/>
                <a:ea typeface="+mn-ea"/>
                <a:cs typeface="+mn-cs"/>
              </a:rPr>
              <a:t>" correspondiente a ese "</a:t>
            </a:r>
            <a:r>
              <a:rPr lang="es-CO" sz="1200" b="0" i="0" kern="1200" dirty="0" err="1" smtClean="0">
                <a:solidFill>
                  <a:schemeClr val="tx1"/>
                </a:solidFill>
                <a:effectLst/>
                <a:latin typeface="+mn-lt"/>
                <a:ea typeface="+mn-ea"/>
                <a:cs typeface="+mn-cs"/>
              </a:rPr>
              <a:t>where</a:t>
            </a:r>
            <a:r>
              <a:rPr lang="es-CO" sz="1200" b="0" i="0" kern="1200" dirty="0" smtClean="0">
                <a:solidFill>
                  <a:schemeClr val="tx1"/>
                </a:solidFill>
                <a:effectLst/>
                <a:latin typeface="+mn-lt"/>
                <a:ea typeface="+mn-ea"/>
                <a:cs typeface="+mn-cs"/>
              </a:rPr>
              <a:t>", si no encuentra ninguna coincidencia, se ejecuta el "</a:t>
            </a:r>
            <a:r>
              <a:rPr lang="es-CO" sz="1200" b="0" i="0" kern="1200" dirty="0" err="1" smtClean="0">
                <a:solidFill>
                  <a:schemeClr val="tx1"/>
                </a:solidFill>
                <a:effectLst/>
                <a:latin typeface="+mn-lt"/>
                <a:ea typeface="+mn-ea"/>
                <a:cs typeface="+mn-cs"/>
              </a:rPr>
              <a:t>else</a:t>
            </a:r>
            <a:r>
              <a:rPr lang="es-CO" sz="1200" b="0" i="0" kern="1200" dirty="0" smtClean="0">
                <a:solidFill>
                  <a:schemeClr val="tx1"/>
                </a:solidFill>
                <a:effectLst/>
                <a:latin typeface="+mn-lt"/>
                <a:ea typeface="+mn-ea"/>
                <a:cs typeface="+mn-cs"/>
              </a:rPr>
              <a:t>"; si no hay parte "</a:t>
            </a:r>
            <a:r>
              <a:rPr lang="es-CO" sz="1200" b="0" i="0" kern="1200" dirty="0" err="1" smtClean="0">
                <a:solidFill>
                  <a:schemeClr val="tx1"/>
                </a:solidFill>
                <a:effectLst/>
                <a:latin typeface="+mn-lt"/>
                <a:ea typeface="+mn-ea"/>
                <a:cs typeface="+mn-cs"/>
              </a:rPr>
              <a:t>else</a:t>
            </a:r>
            <a:r>
              <a:rPr lang="es-CO" sz="1200" b="0" i="0" kern="1200" dirty="0" smtClean="0">
                <a:solidFill>
                  <a:schemeClr val="tx1"/>
                </a:solidFill>
                <a:effectLst/>
                <a:latin typeface="+mn-lt"/>
                <a:ea typeface="+mn-ea"/>
                <a:cs typeface="+mn-cs"/>
              </a:rPr>
              <a:t>" retorna "</a:t>
            </a:r>
            <a:r>
              <a:rPr lang="es-CO" sz="1200" b="0" i="0" kern="1200" dirty="0" err="1" smtClean="0">
                <a:solidFill>
                  <a:schemeClr val="tx1"/>
                </a:solidFill>
                <a:effectLst/>
                <a:latin typeface="+mn-lt"/>
                <a:ea typeface="+mn-ea"/>
                <a:cs typeface="+mn-cs"/>
              </a:rPr>
              <a:t>null</a:t>
            </a:r>
            <a:r>
              <a:rPr lang="es-CO" sz="1200" b="0" i="0" kern="1200" dirty="0" smtClean="0">
                <a:solidFill>
                  <a:schemeClr val="tx1"/>
                </a:solidFill>
                <a:effectLst/>
                <a:latin typeface="+mn-lt"/>
                <a:ea typeface="+mn-ea"/>
                <a:cs typeface="+mn-cs"/>
              </a:rPr>
              <a:t>". Finalmente se coloca "</a:t>
            </a:r>
            <a:r>
              <a:rPr lang="es-CO" sz="1200" b="0" i="0" kern="1200" dirty="0" err="1" smtClean="0">
                <a:solidFill>
                  <a:schemeClr val="tx1"/>
                </a:solidFill>
                <a:effectLst/>
                <a:latin typeface="+mn-lt"/>
                <a:ea typeface="+mn-ea"/>
                <a:cs typeface="+mn-cs"/>
              </a:rPr>
              <a:t>end</a:t>
            </a:r>
            <a:r>
              <a:rPr lang="es-CO" sz="1200" b="0" i="0" kern="1200" dirty="0" smtClean="0">
                <a:solidFill>
                  <a:schemeClr val="tx1"/>
                </a:solidFill>
                <a:effectLst/>
                <a:latin typeface="+mn-lt"/>
                <a:ea typeface="+mn-ea"/>
                <a:cs typeface="+mn-cs"/>
              </a:rPr>
              <a:t>" para indicar que el "case" ha finalizado.</a:t>
            </a:r>
          </a:p>
          <a:p>
            <a:endParaRPr lang="es-CO" sz="1200" b="0" i="0" kern="1200" dirty="0" smtClean="0">
              <a:solidFill>
                <a:schemeClr val="tx1"/>
              </a:solidFill>
              <a:effectLst/>
              <a:latin typeface="+mn-lt"/>
              <a:ea typeface="+mn-ea"/>
              <a:cs typeface="+mn-cs"/>
            </a:endParaRPr>
          </a:p>
          <a:p>
            <a:endParaRPr lang="es-CO" sz="1200" b="0" i="0" kern="1200" dirty="0" smtClean="0">
              <a:solidFill>
                <a:schemeClr val="tx1"/>
              </a:solidFill>
              <a:effectLst/>
              <a:latin typeface="+mn-lt"/>
              <a:ea typeface="+mn-ea"/>
              <a:cs typeface="+mn-cs"/>
            </a:endParaRPr>
          </a:p>
          <a:p>
            <a:r>
              <a:rPr lang="es-CO" sz="1200" b="0" i="0" kern="1200" dirty="0" smtClean="0">
                <a:solidFill>
                  <a:schemeClr val="tx1"/>
                </a:solidFill>
                <a:effectLst/>
                <a:latin typeface="+mn-lt"/>
                <a:ea typeface="+mn-ea"/>
                <a:cs typeface="+mn-cs"/>
              </a:rPr>
              <a:t>Puede utilizar una expresión "case" en cualquier lugar en el que pueda utilizar una expresión.</a:t>
            </a:r>
          </a:p>
          <a:p>
            <a:r>
              <a:rPr lang="es-CO" sz="1200" b="0" i="0" kern="1200" dirty="0" smtClean="0">
                <a:solidFill>
                  <a:schemeClr val="tx1"/>
                </a:solidFill>
                <a:effectLst/>
                <a:latin typeface="+mn-lt"/>
                <a:ea typeface="+mn-ea"/>
                <a:cs typeface="+mn-cs"/>
              </a:rPr>
              <a:t>También se puede emplear con "</a:t>
            </a:r>
            <a:r>
              <a:rPr lang="es-CO" sz="1200" b="0" i="0" kern="1200" dirty="0" err="1" smtClean="0">
                <a:solidFill>
                  <a:schemeClr val="tx1"/>
                </a:solidFill>
                <a:effectLst/>
                <a:latin typeface="+mn-lt"/>
                <a:ea typeface="+mn-ea"/>
                <a:cs typeface="+mn-cs"/>
              </a:rPr>
              <a:t>group</a:t>
            </a:r>
            <a:r>
              <a:rPr lang="es-CO" sz="1200" b="0" i="0" kern="1200" dirty="0" smtClean="0">
                <a:solidFill>
                  <a:schemeClr val="tx1"/>
                </a:solidFill>
                <a:effectLst/>
                <a:latin typeface="+mn-lt"/>
                <a:ea typeface="+mn-ea"/>
                <a:cs typeface="+mn-cs"/>
              </a:rPr>
              <a:t> </a:t>
            </a:r>
            <a:r>
              <a:rPr lang="es-CO" sz="1200" b="0" i="0" kern="1200" dirty="0" err="1" smtClean="0">
                <a:solidFill>
                  <a:schemeClr val="tx1"/>
                </a:solidFill>
                <a:effectLst/>
                <a:latin typeface="+mn-lt"/>
                <a:ea typeface="+mn-ea"/>
                <a:cs typeface="+mn-cs"/>
              </a:rPr>
              <a:t>by</a:t>
            </a:r>
            <a:r>
              <a:rPr lang="es-CO" sz="1200" b="0" i="0" kern="1200" dirty="0" smtClean="0">
                <a:solidFill>
                  <a:schemeClr val="tx1"/>
                </a:solidFill>
                <a:effectLst/>
                <a:latin typeface="+mn-lt"/>
                <a:ea typeface="+mn-ea"/>
                <a:cs typeface="+mn-cs"/>
              </a:rPr>
              <a:t>" y funciones de agrupamiento.</a:t>
            </a:r>
          </a:p>
          <a:p>
            <a:endParaRPr lang="es-CO" dirty="0"/>
          </a:p>
        </p:txBody>
      </p:sp>
      <p:sp>
        <p:nvSpPr>
          <p:cNvPr id="4" name="Marcador de número de diapositiva 3"/>
          <p:cNvSpPr>
            <a:spLocks noGrp="1"/>
          </p:cNvSpPr>
          <p:nvPr>
            <p:ph type="sldNum" sz="quarter" idx="10"/>
          </p:nvPr>
        </p:nvSpPr>
        <p:spPr/>
        <p:txBody>
          <a:bodyPr/>
          <a:lstStyle/>
          <a:p>
            <a:fld id="{392B7A38-678F-442A-9883-0D6E011AFA49}" type="slidenum">
              <a:rPr lang="es-CO" smtClean="0"/>
              <a:t>95</a:t>
            </a:fld>
            <a:endParaRPr lang="es-CO"/>
          </a:p>
        </p:txBody>
      </p:sp>
    </p:spTree>
    <p:extLst>
      <p:ext uri="{BB962C8B-B14F-4D97-AF65-F5344CB8AC3E}">
        <p14:creationId xmlns:p14="http://schemas.microsoft.com/office/powerpoint/2010/main" val="753171768"/>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sz="1200" b="0" i="0" kern="1200" dirty="0" smtClean="0">
                <a:solidFill>
                  <a:schemeClr val="tx1"/>
                </a:solidFill>
                <a:effectLst/>
                <a:latin typeface="+mn-lt"/>
                <a:ea typeface="+mn-ea"/>
                <a:cs typeface="+mn-cs"/>
              </a:rPr>
              <a:t>Al crear un procedimiento almacenado, las instrucciones que contiene se analizan para verificar si son correctas sintácticamente. Si no se detectan errores, SQL Server guarda el nombre del procedimiento almacenado en la tabla del sistema "</a:t>
            </a:r>
            <a:r>
              <a:rPr lang="es-CO" sz="1200" b="0" i="0" kern="1200" dirty="0" err="1" smtClean="0">
                <a:solidFill>
                  <a:schemeClr val="tx1"/>
                </a:solidFill>
                <a:effectLst/>
                <a:latin typeface="+mn-lt"/>
                <a:ea typeface="+mn-ea"/>
                <a:cs typeface="+mn-cs"/>
              </a:rPr>
              <a:t>sysobjects</a:t>
            </a:r>
            <a:r>
              <a:rPr lang="es-CO" sz="1200" b="0" i="0" kern="1200" dirty="0" smtClean="0">
                <a:solidFill>
                  <a:schemeClr val="tx1"/>
                </a:solidFill>
                <a:effectLst/>
                <a:latin typeface="+mn-lt"/>
                <a:ea typeface="+mn-ea"/>
                <a:cs typeface="+mn-cs"/>
              </a:rPr>
              <a:t>" y su contenido en la tabla del sistema "</a:t>
            </a:r>
            <a:r>
              <a:rPr lang="es-CO" sz="1200" b="0" i="0" kern="1200" dirty="0" err="1" smtClean="0">
                <a:solidFill>
                  <a:schemeClr val="tx1"/>
                </a:solidFill>
                <a:effectLst/>
                <a:latin typeface="+mn-lt"/>
                <a:ea typeface="+mn-ea"/>
                <a:cs typeface="+mn-cs"/>
              </a:rPr>
              <a:t>syscomments</a:t>
            </a:r>
            <a:r>
              <a:rPr lang="es-CO" sz="1200" b="0" i="0" kern="1200" dirty="0" smtClean="0">
                <a:solidFill>
                  <a:schemeClr val="tx1"/>
                </a:solidFill>
                <a:effectLst/>
                <a:latin typeface="+mn-lt"/>
                <a:ea typeface="+mn-ea"/>
                <a:cs typeface="+mn-cs"/>
              </a:rPr>
              <a:t>" en la base de datos activa. Si se encuentra algún error, no se crea.</a:t>
            </a:r>
          </a:p>
          <a:p>
            <a:endParaRPr lang="es-CO" sz="1200" b="0" i="0" kern="1200" dirty="0" smtClean="0">
              <a:solidFill>
                <a:schemeClr val="tx1"/>
              </a:solidFill>
              <a:effectLst/>
              <a:latin typeface="+mn-lt"/>
              <a:ea typeface="+mn-ea"/>
              <a:cs typeface="+mn-cs"/>
            </a:endParaRPr>
          </a:p>
          <a:p>
            <a:endParaRPr lang="es-CO" sz="1200" b="0" i="0" kern="1200" dirty="0" smtClean="0">
              <a:solidFill>
                <a:schemeClr val="tx1"/>
              </a:solidFill>
              <a:effectLst/>
              <a:latin typeface="+mn-lt"/>
              <a:ea typeface="+mn-ea"/>
              <a:cs typeface="+mn-cs"/>
            </a:endParaRPr>
          </a:p>
          <a:p>
            <a:r>
              <a:rPr lang="es-CO" sz="1200" b="0" i="0" kern="1200" dirty="0" smtClean="0">
                <a:solidFill>
                  <a:schemeClr val="tx1"/>
                </a:solidFill>
                <a:effectLst/>
                <a:latin typeface="+mn-lt"/>
                <a:ea typeface="+mn-ea"/>
                <a:cs typeface="+mn-cs"/>
              </a:rPr>
              <a:t>Ventajas:</a:t>
            </a:r>
          </a:p>
          <a:p>
            <a:r>
              <a:rPr lang="es-CO" sz="1200" b="0" i="0" kern="1200" dirty="0" smtClean="0">
                <a:solidFill>
                  <a:schemeClr val="tx1"/>
                </a:solidFill>
                <a:effectLst/>
                <a:latin typeface="+mn-lt"/>
                <a:ea typeface="+mn-ea"/>
                <a:cs typeface="+mn-cs"/>
              </a:rPr>
              <a:t>- comparten la lógica de la aplicación con las otras aplicaciones, con lo cual el acceso y las modificaciones de los datos se hacen en un solo sitio.</a:t>
            </a:r>
          </a:p>
          <a:p>
            <a:r>
              <a:rPr lang="es-CO" sz="1200" b="0" i="0" kern="1200" dirty="0" smtClean="0">
                <a:solidFill>
                  <a:schemeClr val="tx1"/>
                </a:solidFill>
                <a:effectLst/>
                <a:latin typeface="+mn-lt"/>
                <a:ea typeface="+mn-ea"/>
                <a:cs typeface="+mn-cs"/>
              </a:rPr>
              <a:t>- permiten realizar todas las operaciones que los usuarios necesitan evitando que tengan acceso directo a las tablas.</a:t>
            </a:r>
          </a:p>
          <a:p>
            <a:r>
              <a:rPr lang="es-CO" sz="1200" b="0" i="0" kern="1200" dirty="0" smtClean="0">
                <a:solidFill>
                  <a:schemeClr val="tx1"/>
                </a:solidFill>
                <a:effectLst/>
                <a:latin typeface="+mn-lt"/>
                <a:ea typeface="+mn-ea"/>
                <a:cs typeface="+mn-cs"/>
              </a:rPr>
              <a:t>- reducen el tráfico de red; en vez de enviar muchas instrucciones, los usuarios realizan operaciones enviando una única instrucción, lo cual disminuye el número de solicitudes entre el cliente y el servidor.</a:t>
            </a:r>
          </a:p>
          <a:p>
            <a:endParaRPr lang="es-CO" dirty="0"/>
          </a:p>
        </p:txBody>
      </p:sp>
      <p:sp>
        <p:nvSpPr>
          <p:cNvPr id="4" name="Marcador de número de diapositiva 3"/>
          <p:cNvSpPr>
            <a:spLocks noGrp="1"/>
          </p:cNvSpPr>
          <p:nvPr>
            <p:ph type="sldNum" sz="quarter" idx="10"/>
          </p:nvPr>
        </p:nvSpPr>
        <p:spPr/>
        <p:txBody>
          <a:bodyPr/>
          <a:lstStyle/>
          <a:p>
            <a:fld id="{392B7A38-678F-442A-9883-0D6E011AFA49}" type="slidenum">
              <a:rPr lang="es-CO" smtClean="0"/>
              <a:t>96</a:t>
            </a:fld>
            <a:endParaRPr lang="es-CO"/>
          </a:p>
        </p:txBody>
      </p:sp>
    </p:spTree>
    <p:extLst>
      <p:ext uri="{BB962C8B-B14F-4D97-AF65-F5344CB8AC3E}">
        <p14:creationId xmlns:p14="http://schemas.microsoft.com/office/powerpoint/2010/main" val="4127734848"/>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10"/>
          </p:nvPr>
        </p:nvSpPr>
        <p:spPr/>
        <p:txBody>
          <a:bodyPr/>
          <a:lstStyle/>
          <a:p>
            <a:fld id="{392B7A38-678F-442A-9883-0D6E011AFA49}" type="slidenum">
              <a:rPr lang="es-CO" smtClean="0"/>
              <a:t>97</a:t>
            </a:fld>
            <a:endParaRPr lang="es-CO"/>
          </a:p>
        </p:txBody>
      </p:sp>
    </p:spTree>
    <p:extLst>
      <p:ext uri="{BB962C8B-B14F-4D97-AF65-F5344CB8AC3E}">
        <p14:creationId xmlns:p14="http://schemas.microsoft.com/office/powerpoint/2010/main" val="3451302110"/>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sz="1200" b="0" i="0" kern="1200" dirty="0" smtClean="0">
                <a:solidFill>
                  <a:schemeClr val="tx1"/>
                </a:solidFill>
                <a:effectLst/>
                <a:latin typeface="+mn-lt"/>
                <a:ea typeface="+mn-ea"/>
                <a:cs typeface="+mn-cs"/>
              </a:rPr>
              <a:t>Los procedimientos almacenados pueden hacer referencia a tablas, vistas, a funciones definidas por el usuario, a otros procedimientos almacenados y a tablas temporales.</a:t>
            </a:r>
          </a:p>
          <a:p>
            <a:r>
              <a:rPr lang="es-CO" sz="1200" b="0" i="0" kern="1200" dirty="0" smtClean="0">
                <a:solidFill>
                  <a:schemeClr val="tx1"/>
                </a:solidFill>
                <a:effectLst/>
                <a:latin typeface="+mn-lt"/>
                <a:ea typeface="+mn-ea"/>
                <a:cs typeface="+mn-cs"/>
              </a:rPr>
              <a:t>Un procedimiento almacenado pueden incluir cualquier cantidad y tipo de instrucciones, excepto:</a:t>
            </a:r>
          </a:p>
          <a:p>
            <a:r>
              <a:rPr lang="es-CO" sz="1200" b="0" i="0" kern="1200" dirty="0" err="1" smtClean="0">
                <a:solidFill>
                  <a:schemeClr val="tx1"/>
                </a:solidFill>
                <a:effectLst/>
                <a:latin typeface="+mn-lt"/>
                <a:ea typeface="+mn-ea"/>
                <a:cs typeface="+mn-cs"/>
              </a:rPr>
              <a:t>create</a:t>
            </a:r>
            <a:r>
              <a:rPr lang="es-CO" sz="1200" b="0" i="0" kern="1200" dirty="0" smtClean="0">
                <a:solidFill>
                  <a:schemeClr val="tx1"/>
                </a:solidFill>
                <a:effectLst/>
                <a:latin typeface="+mn-lt"/>
                <a:ea typeface="+mn-ea"/>
                <a:cs typeface="+mn-cs"/>
              </a:rPr>
              <a:t> default, </a:t>
            </a:r>
            <a:r>
              <a:rPr lang="es-CO" sz="1200" b="0" i="0" kern="1200" dirty="0" err="1" smtClean="0">
                <a:solidFill>
                  <a:schemeClr val="tx1"/>
                </a:solidFill>
                <a:effectLst/>
                <a:latin typeface="+mn-lt"/>
                <a:ea typeface="+mn-ea"/>
                <a:cs typeface="+mn-cs"/>
              </a:rPr>
              <a:t>create</a:t>
            </a:r>
            <a:r>
              <a:rPr lang="es-CO" sz="1200" b="0" i="0" kern="1200" dirty="0" smtClean="0">
                <a:solidFill>
                  <a:schemeClr val="tx1"/>
                </a:solidFill>
                <a:effectLst/>
                <a:latin typeface="+mn-lt"/>
                <a:ea typeface="+mn-ea"/>
                <a:cs typeface="+mn-cs"/>
              </a:rPr>
              <a:t> </a:t>
            </a:r>
            <a:r>
              <a:rPr lang="es-CO" sz="1200" b="0" i="0" kern="1200" dirty="0" err="1" smtClean="0">
                <a:solidFill>
                  <a:schemeClr val="tx1"/>
                </a:solidFill>
                <a:effectLst/>
                <a:latin typeface="+mn-lt"/>
                <a:ea typeface="+mn-ea"/>
                <a:cs typeface="+mn-cs"/>
              </a:rPr>
              <a:t>procedure</a:t>
            </a:r>
            <a:r>
              <a:rPr lang="es-CO" sz="1200" b="0" i="0" kern="1200" dirty="0" smtClean="0">
                <a:solidFill>
                  <a:schemeClr val="tx1"/>
                </a:solidFill>
                <a:effectLst/>
                <a:latin typeface="+mn-lt"/>
                <a:ea typeface="+mn-ea"/>
                <a:cs typeface="+mn-cs"/>
              </a:rPr>
              <a:t>, </a:t>
            </a:r>
            <a:r>
              <a:rPr lang="es-CO" sz="1200" b="0" i="0" kern="1200" dirty="0" err="1" smtClean="0">
                <a:solidFill>
                  <a:schemeClr val="tx1"/>
                </a:solidFill>
                <a:effectLst/>
                <a:latin typeface="+mn-lt"/>
                <a:ea typeface="+mn-ea"/>
                <a:cs typeface="+mn-cs"/>
              </a:rPr>
              <a:t>create</a:t>
            </a:r>
            <a:r>
              <a:rPr lang="es-CO" sz="1200" b="0" i="0" kern="1200" dirty="0" smtClean="0">
                <a:solidFill>
                  <a:schemeClr val="tx1"/>
                </a:solidFill>
                <a:effectLst/>
                <a:latin typeface="+mn-lt"/>
                <a:ea typeface="+mn-ea"/>
                <a:cs typeface="+mn-cs"/>
              </a:rPr>
              <a:t> rule, </a:t>
            </a:r>
            <a:r>
              <a:rPr lang="es-CO" sz="1200" b="0" i="0" kern="1200" dirty="0" err="1" smtClean="0">
                <a:solidFill>
                  <a:schemeClr val="tx1"/>
                </a:solidFill>
                <a:effectLst/>
                <a:latin typeface="+mn-lt"/>
                <a:ea typeface="+mn-ea"/>
                <a:cs typeface="+mn-cs"/>
              </a:rPr>
              <a:t>create</a:t>
            </a:r>
            <a:r>
              <a:rPr lang="es-CO" sz="1200" b="0" i="0" kern="1200" dirty="0" smtClean="0">
                <a:solidFill>
                  <a:schemeClr val="tx1"/>
                </a:solidFill>
                <a:effectLst/>
                <a:latin typeface="+mn-lt"/>
                <a:ea typeface="+mn-ea"/>
                <a:cs typeface="+mn-cs"/>
              </a:rPr>
              <a:t> </a:t>
            </a:r>
            <a:r>
              <a:rPr lang="es-CO" sz="1200" b="0" i="0" kern="1200" dirty="0" err="1" smtClean="0">
                <a:solidFill>
                  <a:schemeClr val="tx1"/>
                </a:solidFill>
                <a:effectLst/>
                <a:latin typeface="+mn-lt"/>
                <a:ea typeface="+mn-ea"/>
                <a:cs typeface="+mn-cs"/>
              </a:rPr>
              <a:t>trigger</a:t>
            </a:r>
            <a:r>
              <a:rPr lang="es-CO" sz="1200" b="0" i="0" kern="1200" dirty="0" smtClean="0">
                <a:solidFill>
                  <a:schemeClr val="tx1"/>
                </a:solidFill>
                <a:effectLst/>
                <a:latin typeface="+mn-lt"/>
                <a:ea typeface="+mn-ea"/>
                <a:cs typeface="+mn-cs"/>
              </a:rPr>
              <a:t> y </a:t>
            </a:r>
            <a:r>
              <a:rPr lang="es-CO" sz="1200" b="0" i="0" kern="1200" dirty="0" err="1" smtClean="0">
                <a:solidFill>
                  <a:schemeClr val="tx1"/>
                </a:solidFill>
                <a:effectLst/>
                <a:latin typeface="+mn-lt"/>
                <a:ea typeface="+mn-ea"/>
                <a:cs typeface="+mn-cs"/>
              </a:rPr>
              <a:t>create</a:t>
            </a:r>
            <a:r>
              <a:rPr lang="es-CO" sz="1200" b="0" i="0" kern="1200" dirty="0" smtClean="0">
                <a:solidFill>
                  <a:schemeClr val="tx1"/>
                </a:solidFill>
                <a:effectLst/>
                <a:latin typeface="+mn-lt"/>
                <a:ea typeface="+mn-ea"/>
                <a:cs typeface="+mn-cs"/>
              </a:rPr>
              <a:t> </a:t>
            </a:r>
            <a:r>
              <a:rPr lang="es-CO" sz="1200" b="0" i="0" kern="1200" dirty="0" err="1" smtClean="0">
                <a:solidFill>
                  <a:schemeClr val="tx1"/>
                </a:solidFill>
                <a:effectLst/>
                <a:latin typeface="+mn-lt"/>
                <a:ea typeface="+mn-ea"/>
                <a:cs typeface="+mn-cs"/>
              </a:rPr>
              <a:t>view</a:t>
            </a:r>
            <a:r>
              <a:rPr lang="es-CO" sz="1200" b="0" i="0" kern="1200" dirty="0" smtClean="0">
                <a:solidFill>
                  <a:schemeClr val="tx1"/>
                </a:solidFill>
                <a:effectLst/>
                <a:latin typeface="+mn-lt"/>
                <a:ea typeface="+mn-ea"/>
                <a:cs typeface="+mn-cs"/>
              </a:rPr>
              <a:t>.</a:t>
            </a:r>
            <a:br>
              <a:rPr lang="es-CO" sz="1200" b="0" i="0" kern="1200" dirty="0" smtClean="0">
                <a:solidFill>
                  <a:schemeClr val="tx1"/>
                </a:solidFill>
                <a:effectLst/>
                <a:latin typeface="+mn-lt"/>
                <a:ea typeface="+mn-ea"/>
                <a:cs typeface="+mn-cs"/>
              </a:rPr>
            </a:br>
            <a:r>
              <a:rPr lang="es-CO" sz="1200" b="0" i="0" kern="1200" dirty="0" smtClean="0">
                <a:solidFill>
                  <a:schemeClr val="tx1"/>
                </a:solidFill>
                <a:effectLst/>
                <a:latin typeface="+mn-lt"/>
                <a:ea typeface="+mn-ea"/>
                <a:cs typeface="+mn-cs"/>
              </a:rPr>
              <a:t>Se pueden crear otros objetos (por ejemplo índices, tablas), en tal caso deben especificar el nombre del propietario; se pueden realizar inserciones, actualizaciones, eliminaciones, etc.</a:t>
            </a:r>
          </a:p>
          <a:p>
            <a:r>
              <a:rPr lang="es-CO" sz="1200" b="0" i="0" kern="1200" dirty="0" smtClean="0">
                <a:solidFill>
                  <a:schemeClr val="tx1"/>
                </a:solidFill>
                <a:effectLst/>
                <a:latin typeface="+mn-lt"/>
                <a:ea typeface="+mn-ea"/>
                <a:cs typeface="+mn-cs"/>
              </a:rPr>
              <a:t>Si un procedimiento almacenado crea una tabla temporal, dicha tabla sólo existe dentro del procedimiento y desaparece al finalizar el mismo. Lo mismo sucede con las variables</a:t>
            </a:r>
          </a:p>
          <a:p>
            <a:endParaRPr lang="es-CO" sz="1200" b="0" i="0" kern="1200" dirty="0" smtClean="0">
              <a:solidFill>
                <a:schemeClr val="tx1"/>
              </a:solidFill>
              <a:effectLst/>
              <a:latin typeface="+mn-lt"/>
              <a:ea typeface="+mn-ea"/>
              <a:cs typeface="+mn-cs"/>
            </a:endParaRPr>
          </a:p>
          <a:p>
            <a:r>
              <a:rPr lang="es-CO" sz="1200" b="0" i="0" kern="1200" dirty="0" smtClean="0">
                <a:solidFill>
                  <a:schemeClr val="tx1"/>
                </a:solidFill>
                <a:effectLst/>
                <a:latin typeface="+mn-lt"/>
                <a:ea typeface="+mn-ea"/>
                <a:cs typeface="+mn-cs"/>
              </a:rPr>
              <a:t>Hemos empleado varias veces procedimientos almacenados del sistema ("</a:t>
            </a:r>
            <a:r>
              <a:rPr lang="es-CO" sz="1200" b="0" i="0" kern="1200" dirty="0" err="1" smtClean="0">
                <a:solidFill>
                  <a:schemeClr val="tx1"/>
                </a:solidFill>
                <a:effectLst/>
                <a:latin typeface="+mn-lt"/>
                <a:ea typeface="+mn-ea"/>
                <a:cs typeface="+mn-cs"/>
              </a:rPr>
              <a:t>sp_help</a:t>
            </a:r>
            <a:r>
              <a:rPr lang="es-CO" sz="1200" b="0" i="0" kern="1200" dirty="0" smtClean="0">
                <a:solidFill>
                  <a:schemeClr val="tx1"/>
                </a:solidFill>
                <a:effectLst/>
                <a:latin typeface="+mn-lt"/>
                <a:ea typeface="+mn-ea"/>
                <a:cs typeface="+mn-cs"/>
              </a:rPr>
              <a:t>", "</a:t>
            </a:r>
            <a:r>
              <a:rPr lang="es-CO" sz="1200" b="0" i="0" kern="1200" dirty="0" err="1" smtClean="0">
                <a:solidFill>
                  <a:schemeClr val="tx1"/>
                </a:solidFill>
                <a:effectLst/>
                <a:latin typeface="+mn-lt"/>
                <a:ea typeface="+mn-ea"/>
                <a:cs typeface="+mn-cs"/>
              </a:rPr>
              <a:t>sp_helpconstraint</a:t>
            </a:r>
            <a:r>
              <a:rPr lang="es-CO" sz="1200" b="0" i="0" kern="1200" dirty="0" smtClean="0">
                <a:solidFill>
                  <a:schemeClr val="tx1"/>
                </a:solidFill>
                <a:effectLst/>
                <a:latin typeface="+mn-lt"/>
                <a:ea typeface="+mn-ea"/>
                <a:cs typeface="+mn-cs"/>
              </a:rPr>
              <a:t>", etc.), ahora aprenderemos a crear nuestros propios procedimientos almacenados.</a:t>
            </a:r>
          </a:p>
          <a:p>
            <a:endParaRPr lang="es-CO" dirty="0"/>
          </a:p>
        </p:txBody>
      </p:sp>
      <p:sp>
        <p:nvSpPr>
          <p:cNvPr id="4" name="Marcador de número de diapositiva 3"/>
          <p:cNvSpPr>
            <a:spLocks noGrp="1"/>
          </p:cNvSpPr>
          <p:nvPr>
            <p:ph type="sldNum" sz="quarter" idx="10"/>
          </p:nvPr>
        </p:nvSpPr>
        <p:spPr/>
        <p:txBody>
          <a:bodyPr/>
          <a:lstStyle/>
          <a:p>
            <a:fld id="{392B7A38-678F-442A-9883-0D6E011AFA49}" type="slidenum">
              <a:rPr lang="es-CO" smtClean="0"/>
              <a:t>98</a:t>
            </a:fld>
            <a:endParaRPr lang="es-CO"/>
          </a:p>
        </p:txBody>
      </p:sp>
    </p:spTree>
    <p:extLst>
      <p:ext uri="{BB962C8B-B14F-4D97-AF65-F5344CB8AC3E}">
        <p14:creationId xmlns:p14="http://schemas.microsoft.com/office/powerpoint/2010/main" val="1944436452"/>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sz="1200" b="0" i="0" kern="1200" dirty="0" smtClean="0">
                <a:solidFill>
                  <a:schemeClr val="tx1"/>
                </a:solidFill>
                <a:effectLst/>
                <a:latin typeface="+mn-lt"/>
                <a:ea typeface="+mn-ea"/>
                <a:cs typeface="+mn-cs"/>
              </a:rPr>
              <a:t>Los procedimientos almacenados pueden hacer referencia a tablas, vistas, a funciones definidas por el usuario, a otros procedimientos almacenados y a tablas temporales.</a:t>
            </a:r>
          </a:p>
          <a:p>
            <a:r>
              <a:rPr lang="es-CO" sz="1200" b="0" i="0" kern="1200" dirty="0" smtClean="0">
                <a:solidFill>
                  <a:schemeClr val="tx1"/>
                </a:solidFill>
                <a:effectLst/>
                <a:latin typeface="+mn-lt"/>
                <a:ea typeface="+mn-ea"/>
                <a:cs typeface="+mn-cs"/>
              </a:rPr>
              <a:t>Un procedimiento almacenado pueden incluir cualquier cantidad y tipo de instrucciones, excepto:</a:t>
            </a:r>
          </a:p>
          <a:p>
            <a:r>
              <a:rPr lang="es-CO" sz="1200" b="0" i="0" kern="1200" dirty="0" err="1" smtClean="0">
                <a:solidFill>
                  <a:schemeClr val="tx1"/>
                </a:solidFill>
                <a:effectLst/>
                <a:latin typeface="+mn-lt"/>
                <a:ea typeface="+mn-ea"/>
                <a:cs typeface="+mn-cs"/>
              </a:rPr>
              <a:t>create</a:t>
            </a:r>
            <a:r>
              <a:rPr lang="es-CO" sz="1200" b="0" i="0" kern="1200" dirty="0" smtClean="0">
                <a:solidFill>
                  <a:schemeClr val="tx1"/>
                </a:solidFill>
                <a:effectLst/>
                <a:latin typeface="+mn-lt"/>
                <a:ea typeface="+mn-ea"/>
                <a:cs typeface="+mn-cs"/>
              </a:rPr>
              <a:t> default, </a:t>
            </a:r>
            <a:r>
              <a:rPr lang="es-CO" sz="1200" b="0" i="0" kern="1200" dirty="0" err="1" smtClean="0">
                <a:solidFill>
                  <a:schemeClr val="tx1"/>
                </a:solidFill>
                <a:effectLst/>
                <a:latin typeface="+mn-lt"/>
                <a:ea typeface="+mn-ea"/>
                <a:cs typeface="+mn-cs"/>
              </a:rPr>
              <a:t>create</a:t>
            </a:r>
            <a:r>
              <a:rPr lang="es-CO" sz="1200" b="0" i="0" kern="1200" dirty="0" smtClean="0">
                <a:solidFill>
                  <a:schemeClr val="tx1"/>
                </a:solidFill>
                <a:effectLst/>
                <a:latin typeface="+mn-lt"/>
                <a:ea typeface="+mn-ea"/>
                <a:cs typeface="+mn-cs"/>
              </a:rPr>
              <a:t> </a:t>
            </a:r>
            <a:r>
              <a:rPr lang="es-CO" sz="1200" b="0" i="0" kern="1200" dirty="0" err="1" smtClean="0">
                <a:solidFill>
                  <a:schemeClr val="tx1"/>
                </a:solidFill>
                <a:effectLst/>
                <a:latin typeface="+mn-lt"/>
                <a:ea typeface="+mn-ea"/>
                <a:cs typeface="+mn-cs"/>
              </a:rPr>
              <a:t>procedure</a:t>
            </a:r>
            <a:r>
              <a:rPr lang="es-CO" sz="1200" b="0" i="0" kern="1200" dirty="0" smtClean="0">
                <a:solidFill>
                  <a:schemeClr val="tx1"/>
                </a:solidFill>
                <a:effectLst/>
                <a:latin typeface="+mn-lt"/>
                <a:ea typeface="+mn-ea"/>
                <a:cs typeface="+mn-cs"/>
              </a:rPr>
              <a:t>, </a:t>
            </a:r>
            <a:r>
              <a:rPr lang="es-CO" sz="1200" b="0" i="0" kern="1200" dirty="0" err="1" smtClean="0">
                <a:solidFill>
                  <a:schemeClr val="tx1"/>
                </a:solidFill>
                <a:effectLst/>
                <a:latin typeface="+mn-lt"/>
                <a:ea typeface="+mn-ea"/>
                <a:cs typeface="+mn-cs"/>
              </a:rPr>
              <a:t>create</a:t>
            </a:r>
            <a:r>
              <a:rPr lang="es-CO" sz="1200" b="0" i="0" kern="1200" dirty="0" smtClean="0">
                <a:solidFill>
                  <a:schemeClr val="tx1"/>
                </a:solidFill>
                <a:effectLst/>
                <a:latin typeface="+mn-lt"/>
                <a:ea typeface="+mn-ea"/>
                <a:cs typeface="+mn-cs"/>
              </a:rPr>
              <a:t> rule, </a:t>
            </a:r>
            <a:r>
              <a:rPr lang="es-CO" sz="1200" b="0" i="0" kern="1200" dirty="0" err="1" smtClean="0">
                <a:solidFill>
                  <a:schemeClr val="tx1"/>
                </a:solidFill>
                <a:effectLst/>
                <a:latin typeface="+mn-lt"/>
                <a:ea typeface="+mn-ea"/>
                <a:cs typeface="+mn-cs"/>
              </a:rPr>
              <a:t>create</a:t>
            </a:r>
            <a:r>
              <a:rPr lang="es-CO" sz="1200" b="0" i="0" kern="1200" dirty="0" smtClean="0">
                <a:solidFill>
                  <a:schemeClr val="tx1"/>
                </a:solidFill>
                <a:effectLst/>
                <a:latin typeface="+mn-lt"/>
                <a:ea typeface="+mn-ea"/>
                <a:cs typeface="+mn-cs"/>
              </a:rPr>
              <a:t> </a:t>
            </a:r>
            <a:r>
              <a:rPr lang="es-CO" sz="1200" b="0" i="0" kern="1200" dirty="0" err="1" smtClean="0">
                <a:solidFill>
                  <a:schemeClr val="tx1"/>
                </a:solidFill>
                <a:effectLst/>
                <a:latin typeface="+mn-lt"/>
                <a:ea typeface="+mn-ea"/>
                <a:cs typeface="+mn-cs"/>
              </a:rPr>
              <a:t>trigger</a:t>
            </a:r>
            <a:r>
              <a:rPr lang="es-CO" sz="1200" b="0" i="0" kern="1200" dirty="0" smtClean="0">
                <a:solidFill>
                  <a:schemeClr val="tx1"/>
                </a:solidFill>
                <a:effectLst/>
                <a:latin typeface="+mn-lt"/>
                <a:ea typeface="+mn-ea"/>
                <a:cs typeface="+mn-cs"/>
              </a:rPr>
              <a:t> y </a:t>
            </a:r>
            <a:r>
              <a:rPr lang="es-CO" sz="1200" b="0" i="0" kern="1200" dirty="0" err="1" smtClean="0">
                <a:solidFill>
                  <a:schemeClr val="tx1"/>
                </a:solidFill>
                <a:effectLst/>
                <a:latin typeface="+mn-lt"/>
                <a:ea typeface="+mn-ea"/>
                <a:cs typeface="+mn-cs"/>
              </a:rPr>
              <a:t>create</a:t>
            </a:r>
            <a:r>
              <a:rPr lang="es-CO" sz="1200" b="0" i="0" kern="1200" dirty="0" smtClean="0">
                <a:solidFill>
                  <a:schemeClr val="tx1"/>
                </a:solidFill>
                <a:effectLst/>
                <a:latin typeface="+mn-lt"/>
                <a:ea typeface="+mn-ea"/>
                <a:cs typeface="+mn-cs"/>
              </a:rPr>
              <a:t> </a:t>
            </a:r>
            <a:r>
              <a:rPr lang="es-CO" sz="1200" b="0" i="0" kern="1200" dirty="0" err="1" smtClean="0">
                <a:solidFill>
                  <a:schemeClr val="tx1"/>
                </a:solidFill>
                <a:effectLst/>
                <a:latin typeface="+mn-lt"/>
                <a:ea typeface="+mn-ea"/>
                <a:cs typeface="+mn-cs"/>
              </a:rPr>
              <a:t>view</a:t>
            </a:r>
            <a:r>
              <a:rPr lang="es-CO" sz="1200" b="0" i="0" kern="1200" dirty="0" smtClean="0">
                <a:solidFill>
                  <a:schemeClr val="tx1"/>
                </a:solidFill>
                <a:effectLst/>
                <a:latin typeface="+mn-lt"/>
                <a:ea typeface="+mn-ea"/>
                <a:cs typeface="+mn-cs"/>
              </a:rPr>
              <a:t>.</a:t>
            </a:r>
            <a:br>
              <a:rPr lang="es-CO" sz="1200" b="0" i="0" kern="1200" dirty="0" smtClean="0">
                <a:solidFill>
                  <a:schemeClr val="tx1"/>
                </a:solidFill>
                <a:effectLst/>
                <a:latin typeface="+mn-lt"/>
                <a:ea typeface="+mn-ea"/>
                <a:cs typeface="+mn-cs"/>
              </a:rPr>
            </a:br>
            <a:r>
              <a:rPr lang="es-CO" sz="1200" b="0" i="0" kern="1200" dirty="0" smtClean="0">
                <a:solidFill>
                  <a:schemeClr val="tx1"/>
                </a:solidFill>
                <a:effectLst/>
                <a:latin typeface="+mn-lt"/>
                <a:ea typeface="+mn-ea"/>
                <a:cs typeface="+mn-cs"/>
              </a:rPr>
              <a:t>Se pueden crear otros objetos (por ejemplo índices, tablas), en tal caso deben especificar el nombre del propietario; se pueden realizar inserciones, actualizaciones, eliminaciones, etc.</a:t>
            </a:r>
          </a:p>
          <a:p>
            <a:r>
              <a:rPr lang="es-CO" sz="1200" b="0" i="0" kern="1200" dirty="0" smtClean="0">
                <a:solidFill>
                  <a:schemeClr val="tx1"/>
                </a:solidFill>
                <a:effectLst/>
                <a:latin typeface="+mn-lt"/>
                <a:ea typeface="+mn-ea"/>
                <a:cs typeface="+mn-cs"/>
              </a:rPr>
              <a:t>Si un procedimiento almacenado crea una tabla temporal, dicha tabla sólo existe dentro del procedimiento y desaparece al finalizar el mismo. Lo mismo sucede con las variables</a:t>
            </a:r>
          </a:p>
          <a:p>
            <a:endParaRPr lang="es-CO" sz="1200" b="0" i="0" kern="1200" dirty="0" smtClean="0">
              <a:solidFill>
                <a:schemeClr val="tx1"/>
              </a:solidFill>
              <a:effectLst/>
              <a:latin typeface="+mn-lt"/>
              <a:ea typeface="+mn-ea"/>
              <a:cs typeface="+mn-cs"/>
            </a:endParaRPr>
          </a:p>
          <a:p>
            <a:r>
              <a:rPr lang="es-CO" sz="1200" b="0" i="0" kern="1200" dirty="0" smtClean="0">
                <a:solidFill>
                  <a:schemeClr val="tx1"/>
                </a:solidFill>
                <a:effectLst/>
                <a:latin typeface="+mn-lt"/>
                <a:ea typeface="+mn-ea"/>
                <a:cs typeface="+mn-cs"/>
              </a:rPr>
              <a:t>Hemos empleado varias veces procedimientos almacenados del sistema ("</a:t>
            </a:r>
            <a:r>
              <a:rPr lang="es-CO" sz="1200" b="0" i="0" kern="1200" dirty="0" err="1" smtClean="0">
                <a:solidFill>
                  <a:schemeClr val="tx1"/>
                </a:solidFill>
                <a:effectLst/>
                <a:latin typeface="+mn-lt"/>
                <a:ea typeface="+mn-ea"/>
                <a:cs typeface="+mn-cs"/>
              </a:rPr>
              <a:t>sp_help</a:t>
            </a:r>
            <a:r>
              <a:rPr lang="es-CO" sz="1200" b="0" i="0" kern="1200" dirty="0" smtClean="0">
                <a:solidFill>
                  <a:schemeClr val="tx1"/>
                </a:solidFill>
                <a:effectLst/>
                <a:latin typeface="+mn-lt"/>
                <a:ea typeface="+mn-ea"/>
                <a:cs typeface="+mn-cs"/>
              </a:rPr>
              <a:t>", "</a:t>
            </a:r>
            <a:r>
              <a:rPr lang="es-CO" sz="1200" b="0" i="0" kern="1200" dirty="0" err="1" smtClean="0">
                <a:solidFill>
                  <a:schemeClr val="tx1"/>
                </a:solidFill>
                <a:effectLst/>
                <a:latin typeface="+mn-lt"/>
                <a:ea typeface="+mn-ea"/>
                <a:cs typeface="+mn-cs"/>
              </a:rPr>
              <a:t>sp_helpconstraint</a:t>
            </a:r>
            <a:r>
              <a:rPr lang="es-CO" sz="1200" b="0" i="0" kern="1200" dirty="0" smtClean="0">
                <a:solidFill>
                  <a:schemeClr val="tx1"/>
                </a:solidFill>
                <a:effectLst/>
                <a:latin typeface="+mn-lt"/>
                <a:ea typeface="+mn-ea"/>
                <a:cs typeface="+mn-cs"/>
              </a:rPr>
              <a:t>", etc.), ahora aprenderemos a crear nuestros propios procedimientos almacenados.</a:t>
            </a:r>
          </a:p>
          <a:p>
            <a:endParaRPr lang="es-CO" dirty="0"/>
          </a:p>
        </p:txBody>
      </p:sp>
      <p:sp>
        <p:nvSpPr>
          <p:cNvPr id="4" name="Marcador de número de diapositiva 3"/>
          <p:cNvSpPr>
            <a:spLocks noGrp="1"/>
          </p:cNvSpPr>
          <p:nvPr>
            <p:ph type="sldNum" sz="quarter" idx="10"/>
          </p:nvPr>
        </p:nvSpPr>
        <p:spPr/>
        <p:txBody>
          <a:bodyPr/>
          <a:lstStyle/>
          <a:p>
            <a:fld id="{392B7A38-678F-442A-9883-0D6E011AFA49}" type="slidenum">
              <a:rPr lang="es-CO" smtClean="0"/>
              <a:t>99</a:t>
            </a:fld>
            <a:endParaRPr lang="es-CO"/>
          </a:p>
        </p:txBody>
      </p:sp>
    </p:spTree>
    <p:extLst>
      <p:ext uri="{BB962C8B-B14F-4D97-AF65-F5344CB8AC3E}">
        <p14:creationId xmlns:p14="http://schemas.microsoft.com/office/powerpoint/2010/main" val="836415977"/>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O" sz="1200" b="0" i="0" kern="1200" dirty="0" smtClean="0">
                <a:solidFill>
                  <a:schemeClr val="tx1"/>
                </a:solidFill>
                <a:effectLst/>
                <a:latin typeface="+mn-lt"/>
                <a:ea typeface="+mn-ea"/>
                <a:cs typeface="+mn-cs"/>
              </a:rPr>
              <a:t>Los procedimientos almacenados pueden hacer referencia a tablas, vistas, a funciones definidas por el usuario, a otros procedimientos almacenados y a tablas temporales.</a:t>
            </a:r>
          </a:p>
          <a:p>
            <a:r>
              <a:rPr lang="es-CO" sz="1200" b="0" i="0" kern="1200" dirty="0" smtClean="0">
                <a:solidFill>
                  <a:schemeClr val="tx1"/>
                </a:solidFill>
                <a:effectLst/>
                <a:latin typeface="+mn-lt"/>
                <a:ea typeface="+mn-ea"/>
                <a:cs typeface="+mn-cs"/>
              </a:rPr>
              <a:t>Un procedimiento almacenado pueden incluir cualquier cantidad y tipo de instrucciones, excepto:</a:t>
            </a:r>
          </a:p>
          <a:p>
            <a:r>
              <a:rPr lang="es-CO" sz="1200" b="0" i="0" kern="1200" dirty="0" err="1" smtClean="0">
                <a:solidFill>
                  <a:schemeClr val="tx1"/>
                </a:solidFill>
                <a:effectLst/>
                <a:latin typeface="+mn-lt"/>
                <a:ea typeface="+mn-ea"/>
                <a:cs typeface="+mn-cs"/>
              </a:rPr>
              <a:t>create</a:t>
            </a:r>
            <a:r>
              <a:rPr lang="es-CO" sz="1200" b="0" i="0" kern="1200" dirty="0" smtClean="0">
                <a:solidFill>
                  <a:schemeClr val="tx1"/>
                </a:solidFill>
                <a:effectLst/>
                <a:latin typeface="+mn-lt"/>
                <a:ea typeface="+mn-ea"/>
                <a:cs typeface="+mn-cs"/>
              </a:rPr>
              <a:t> default, </a:t>
            </a:r>
            <a:r>
              <a:rPr lang="es-CO" sz="1200" b="0" i="0" kern="1200" dirty="0" err="1" smtClean="0">
                <a:solidFill>
                  <a:schemeClr val="tx1"/>
                </a:solidFill>
                <a:effectLst/>
                <a:latin typeface="+mn-lt"/>
                <a:ea typeface="+mn-ea"/>
                <a:cs typeface="+mn-cs"/>
              </a:rPr>
              <a:t>create</a:t>
            </a:r>
            <a:r>
              <a:rPr lang="es-CO" sz="1200" b="0" i="0" kern="1200" dirty="0" smtClean="0">
                <a:solidFill>
                  <a:schemeClr val="tx1"/>
                </a:solidFill>
                <a:effectLst/>
                <a:latin typeface="+mn-lt"/>
                <a:ea typeface="+mn-ea"/>
                <a:cs typeface="+mn-cs"/>
              </a:rPr>
              <a:t> </a:t>
            </a:r>
            <a:r>
              <a:rPr lang="es-CO" sz="1200" b="0" i="0" kern="1200" dirty="0" err="1" smtClean="0">
                <a:solidFill>
                  <a:schemeClr val="tx1"/>
                </a:solidFill>
                <a:effectLst/>
                <a:latin typeface="+mn-lt"/>
                <a:ea typeface="+mn-ea"/>
                <a:cs typeface="+mn-cs"/>
              </a:rPr>
              <a:t>procedure</a:t>
            </a:r>
            <a:r>
              <a:rPr lang="es-CO" sz="1200" b="0" i="0" kern="1200" dirty="0" smtClean="0">
                <a:solidFill>
                  <a:schemeClr val="tx1"/>
                </a:solidFill>
                <a:effectLst/>
                <a:latin typeface="+mn-lt"/>
                <a:ea typeface="+mn-ea"/>
                <a:cs typeface="+mn-cs"/>
              </a:rPr>
              <a:t>, </a:t>
            </a:r>
            <a:r>
              <a:rPr lang="es-CO" sz="1200" b="0" i="0" kern="1200" dirty="0" err="1" smtClean="0">
                <a:solidFill>
                  <a:schemeClr val="tx1"/>
                </a:solidFill>
                <a:effectLst/>
                <a:latin typeface="+mn-lt"/>
                <a:ea typeface="+mn-ea"/>
                <a:cs typeface="+mn-cs"/>
              </a:rPr>
              <a:t>create</a:t>
            </a:r>
            <a:r>
              <a:rPr lang="es-CO" sz="1200" b="0" i="0" kern="1200" dirty="0" smtClean="0">
                <a:solidFill>
                  <a:schemeClr val="tx1"/>
                </a:solidFill>
                <a:effectLst/>
                <a:latin typeface="+mn-lt"/>
                <a:ea typeface="+mn-ea"/>
                <a:cs typeface="+mn-cs"/>
              </a:rPr>
              <a:t> rule, </a:t>
            </a:r>
            <a:r>
              <a:rPr lang="es-CO" sz="1200" b="0" i="0" kern="1200" dirty="0" err="1" smtClean="0">
                <a:solidFill>
                  <a:schemeClr val="tx1"/>
                </a:solidFill>
                <a:effectLst/>
                <a:latin typeface="+mn-lt"/>
                <a:ea typeface="+mn-ea"/>
                <a:cs typeface="+mn-cs"/>
              </a:rPr>
              <a:t>create</a:t>
            </a:r>
            <a:r>
              <a:rPr lang="es-CO" sz="1200" b="0" i="0" kern="1200" dirty="0" smtClean="0">
                <a:solidFill>
                  <a:schemeClr val="tx1"/>
                </a:solidFill>
                <a:effectLst/>
                <a:latin typeface="+mn-lt"/>
                <a:ea typeface="+mn-ea"/>
                <a:cs typeface="+mn-cs"/>
              </a:rPr>
              <a:t> </a:t>
            </a:r>
            <a:r>
              <a:rPr lang="es-CO" sz="1200" b="0" i="0" kern="1200" dirty="0" err="1" smtClean="0">
                <a:solidFill>
                  <a:schemeClr val="tx1"/>
                </a:solidFill>
                <a:effectLst/>
                <a:latin typeface="+mn-lt"/>
                <a:ea typeface="+mn-ea"/>
                <a:cs typeface="+mn-cs"/>
              </a:rPr>
              <a:t>trigger</a:t>
            </a:r>
            <a:r>
              <a:rPr lang="es-CO" sz="1200" b="0" i="0" kern="1200" dirty="0" smtClean="0">
                <a:solidFill>
                  <a:schemeClr val="tx1"/>
                </a:solidFill>
                <a:effectLst/>
                <a:latin typeface="+mn-lt"/>
                <a:ea typeface="+mn-ea"/>
                <a:cs typeface="+mn-cs"/>
              </a:rPr>
              <a:t> y </a:t>
            </a:r>
            <a:r>
              <a:rPr lang="es-CO" sz="1200" b="0" i="0" kern="1200" dirty="0" err="1" smtClean="0">
                <a:solidFill>
                  <a:schemeClr val="tx1"/>
                </a:solidFill>
                <a:effectLst/>
                <a:latin typeface="+mn-lt"/>
                <a:ea typeface="+mn-ea"/>
                <a:cs typeface="+mn-cs"/>
              </a:rPr>
              <a:t>create</a:t>
            </a:r>
            <a:r>
              <a:rPr lang="es-CO" sz="1200" b="0" i="0" kern="1200" dirty="0" smtClean="0">
                <a:solidFill>
                  <a:schemeClr val="tx1"/>
                </a:solidFill>
                <a:effectLst/>
                <a:latin typeface="+mn-lt"/>
                <a:ea typeface="+mn-ea"/>
                <a:cs typeface="+mn-cs"/>
              </a:rPr>
              <a:t> </a:t>
            </a:r>
            <a:r>
              <a:rPr lang="es-CO" sz="1200" b="0" i="0" kern="1200" dirty="0" err="1" smtClean="0">
                <a:solidFill>
                  <a:schemeClr val="tx1"/>
                </a:solidFill>
                <a:effectLst/>
                <a:latin typeface="+mn-lt"/>
                <a:ea typeface="+mn-ea"/>
                <a:cs typeface="+mn-cs"/>
              </a:rPr>
              <a:t>view</a:t>
            </a:r>
            <a:r>
              <a:rPr lang="es-CO" sz="1200" b="0" i="0" kern="1200" dirty="0" smtClean="0">
                <a:solidFill>
                  <a:schemeClr val="tx1"/>
                </a:solidFill>
                <a:effectLst/>
                <a:latin typeface="+mn-lt"/>
                <a:ea typeface="+mn-ea"/>
                <a:cs typeface="+mn-cs"/>
              </a:rPr>
              <a:t>.</a:t>
            </a:r>
            <a:br>
              <a:rPr lang="es-CO" sz="1200" b="0" i="0" kern="1200" dirty="0" smtClean="0">
                <a:solidFill>
                  <a:schemeClr val="tx1"/>
                </a:solidFill>
                <a:effectLst/>
                <a:latin typeface="+mn-lt"/>
                <a:ea typeface="+mn-ea"/>
                <a:cs typeface="+mn-cs"/>
              </a:rPr>
            </a:br>
            <a:r>
              <a:rPr lang="es-CO" sz="1200" b="0" i="0" kern="1200" dirty="0" smtClean="0">
                <a:solidFill>
                  <a:schemeClr val="tx1"/>
                </a:solidFill>
                <a:effectLst/>
                <a:latin typeface="+mn-lt"/>
                <a:ea typeface="+mn-ea"/>
                <a:cs typeface="+mn-cs"/>
              </a:rPr>
              <a:t>Se pueden crear otros objetos (por ejemplo índices, tablas), en tal caso deben especificar el nombre del propietario; se pueden realizar inserciones, actualizaciones, eliminaciones, etc.</a:t>
            </a:r>
          </a:p>
          <a:p>
            <a:r>
              <a:rPr lang="es-CO" sz="1200" b="0" i="0" kern="1200" dirty="0" smtClean="0">
                <a:solidFill>
                  <a:schemeClr val="tx1"/>
                </a:solidFill>
                <a:effectLst/>
                <a:latin typeface="+mn-lt"/>
                <a:ea typeface="+mn-ea"/>
                <a:cs typeface="+mn-cs"/>
              </a:rPr>
              <a:t>Si un procedimiento almacenado crea una tabla temporal, dicha tabla sólo existe dentro del procedimiento y desaparece al finalizar el mismo. Lo mismo sucede con las variables</a:t>
            </a:r>
          </a:p>
          <a:p>
            <a:endParaRPr lang="es-CO" sz="1200" b="0" i="0" kern="1200" dirty="0" smtClean="0">
              <a:solidFill>
                <a:schemeClr val="tx1"/>
              </a:solidFill>
              <a:effectLst/>
              <a:latin typeface="+mn-lt"/>
              <a:ea typeface="+mn-ea"/>
              <a:cs typeface="+mn-cs"/>
            </a:endParaRPr>
          </a:p>
          <a:p>
            <a:r>
              <a:rPr lang="es-CO" sz="1200" b="0" i="0" kern="1200" dirty="0" smtClean="0">
                <a:solidFill>
                  <a:schemeClr val="tx1"/>
                </a:solidFill>
                <a:effectLst/>
                <a:latin typeface="+mn-lt"/>
                <a:ea typeface="+mn-ea"/>
                <a:cs typeface="+mn-cs"/>
              </a:rPr>
              <a:t>Hemos empleado varias veces procedimientos almacenados del sistema ("</a:t>
            </a:r>
            <a:r>
              <a:rPr lang="es-CO" sz="1200" b="0" i="0" kern="1200" dirty="0" err="1" smtClean="0">
                <a:solidFill>
                  <a:schemeClr val="tx1"/>
                </a:solidFill>
                <a:effectLst/>
                <a:latin typeface="+mn-lt"/>
                <a:ea typeface="+mn-ea"/>
                <a:cs typeface="+mn-cs"/>
              </a:rPr>
              <a:t>sp_help</a:t>
            </a:r>
            <a:r>
              <a:rPr lang="es-CO" sz="1200" b="0" i="0" kern="1200" dirty="0" smtClean="0">
                <a:solidFill>
                  <a:schemeClr val="tx1"/>
                </a:solidFill>
                <a:effectLst/>
                <a:latin typeface="+mn-lt"/>
                <a:ea typeface="+mn-ea"/>
                <a:cs typeface="+mn-cs"/>
              </a:rPr>
              <a:t>", "</a:t>
            </a:r>
            <a:r>
              <a:rPr lang="es-CO" sz="1200" b="0" i="0" kern="1200" dirty="0" err="1" smtClean="0">
                <a:solidFill>
                  <a:schemeClr val="tx1"/>
                </a:solidFill>
                <a:effectLst/>
                <a:latin typeface="+mn-lt"/>
                <a:ea typeface="+mn-ea"/>
                <a:cs typeface="+mn-cs"/>
              </a:rPr>
              <a:t>sp_helpconstraint</a:t>
            </a:r>
            <a:r>
              <a:rPr lang="es-CO" sz="1200" b="0" i="0" kern="1200" dirty="0" smtClean="0">
                <a:solidFill>
                  <a:schemeClr val="tx1"/>
                </a:solidFill>
                <a:effectLst/>
                <a:latin typeface="+mn-lt"/>
                <a:ea typeface="+mn-ea"/>
                <a:cs typeface="+mn-cs"/>
              </a:rPr>
              <a:t>", etc.), ahora aprenderemos a crear nuestros propios procedimientos almacenados.</a:t>
            </a:r>
          </a:p>
          <a:p>
            <a:endParaRPr lang="es-CO" dirty="0"/>
          </a:p>
        </p:txBody>
      </p:sp>
      <p:sp>
        <p:nvSpPr>
          <p:cNvPr id="4" name="Marcador de número de diapositiva 3"/>
          <p:cNvSpPr>
            <a:spLocks noGrp="1"/>
          </p:cNvSpPr>
          <p:nvPr>
            <p:ph type="sldNum" sz="quarter" idx="10"/>
          </p:nvPr>
        </p:nvSpPr>
        <p:spPr/>
        <p:txBody>
          <a:bodyPr/>
          <a:lstStyle/>
          <a:p>
            <a:fld id="{392B7A38-678F-442A-9883-0D6E011AFA49}" type="slidenum">
              <a:rPr lang="es-CO" smtClean="0"/>
              <a:t>100</a:t>
            </a:fld>
            <a:endParaRPr lang="es-CO"/>
          </a:p>
        </p:txBody>
      </p:sp>
    </p:spTree>
    <p:extLst>
      <p:ext uri="{BB962C8B-B14F-4D97-AF65-F5344CB8AC3E}">
        <p14:creationId xmlns:p14="http://schemas.microsoft.com/office/powerpoint/2010/main" val="2328119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pic>
        <p:nvPicPr>
          <p:cNvPr id="8" name="Imagen 7"/>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64096"/>
          </a:xfrm>
          <a:prstGeom prst="rect">
            <a:avLst/>
          </a:prstGeom>
        </p:spPr>
      </p:pic>
      <p:sp>
        <p:nvSpPr>
          <p:cNvPr id="2" name="Título 1"/>
          <p:cNvSpPr>
            <a:spLocks noGrp="1"/>
          </p:cNvSpPr>
          <p:nvPr>
            <p:ph type="ctrTitle"/>
          </p:nvPr>
        </p:nvSpPr>
        <p:spPr>
          <a:xfrm>
            <a:off x="3223646" y="1122363"/>
            <a:ext cx="8694551" cy="2387600"/>
          </a:xfrm>
        </p:spPr>
        <p:txBody>
          <a:bodyPr anchor="b"/>
          <a:lstStyle>
            <a:lvl1pPr algn="ctr">
              <a:defRPr sz="6000" b="1" i="0">
                <a:solidFill>
                  <a:schemeClr val="bg1"/>
                </a:solidFill>
                <a:latin typeface="Arial" charset="0"/>
                <a:ea typeface="Arial" charset="0"/>
                <a:cs typeface="Arial" charset="0"/>
              </a:defRPr>
            </a:lvl1pPr>
          </a:lstStyle>
          <a:p>
            <a:r>
              <a:rPr lang="es-ES_tradnl" dirty="0"/>
              <a:t>Clic para editar título</a:t>
            </a:r>
          </a:p>
        </p:txBody>
      </p:sp>
      <p:sp>
        <p:nvSpPr>
          <p:cNvPr id="3" name="Subtítulo 2"/>
          <p:cNvSpPr>
            <a:spLocks noGrp="1"/>
          </p:cNvSpPr>
          <p:nvPr>
            <p:ph type="subTitle" idx="1"/>
          </p:nvPr>
        </p:nvSpPr>
        <p:spPr>
          <a:xfrm>
            <a:off x="1523999" y="3525461"/>
            <a:ext cx="10394197" cy="1655762"/>
          </a:xfrm>
        </p:spPr>
        <p:txBody>
          <a:bodyPr/>
          <a:lstStyle>
            <a:lvl1pPr marL="0" indent="0" algn="ctr">
              <a:buNone/>
              <a:defRPr sz="2400" b="1" i="0">
                <a:solidFill>
                  <a:schemeClr val="bg1"/>
                </a:solidFill>
                <a:latin typeface="Arial" charset="0"/>
                <a:ea typeface="Arial" charset="0"/>
                <a:cs typeface="Arial"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_tradnl"/>
              <a:t>Haga clic para modificar el estilo de subtítulo del patrón</a:t>
            </a:r>
          </a:p>
        </p:txBody>
      </p:sp>
      <p:sp>
        <p:nvSpPr>
          <p:cNvPr id="4" name="Marcador de fecha 3"/>
          <p:cNvSpPr>
            <a:spLocks noGrp="1"/>
          </p:cNvSpPr>
          <p:nvPr>
            <p:ph type="dt" sz="half" idx="10"/>
          </p:nvPr>
        </p:nvSpPr>
        <p:spPr/>
        <p:txBody>
          <a:bodyPr/>
          <a:lstStyle/>
          <a:p>
            <a:fld id="{357A635C-916D-4046-A71C-676ADB0714D0}" type="datetime1">
              <a:rPr lang="es-CO" smtClean="0"/>
              <a:t>7/09/2018</a:t>
            </a:fld>
            <a:endParaRPr lang="es-ES_tradnl"/>
          </a:p>
        </p:txBody>
      </p:sp>
      <p:sp>
        <p:nvSpPr>
          <p:cNvPr id="5" name="Marcador de pie de página 4"/>
          <p:cNvSpPr>
            <a:spLocks noGrp="1"/>
          </p:cNvSpPr>
          <p:nvPr>
            <p:ph type="ftr" sz="quarter" idx="11"/>
          </p:nvPr>
        </p:nvSpPr>
        <p:spPr/>
        <p:txBody>
          <a:bodyPr/>
          <a:lstStyle/>
          <a:p>
            <a:endParaRPr lang="es-ES_tradnl"/>
          </a:p>
        </p:txBody>
      </p:sp>
      <p:sp>
        <p:nvSpPr>
          <p:cNvPr id="6" name="Marcador de número de diapositiva 5"/>
          <p:cNvSpPr>
            <a:spLocks noGrp="1"/>
          </p:cNvSpPr>
          <p:nvPr>
            <p:ph type="sldNum" sz="quarter" idx="12"/>
          </p:nvPr>
        </p:nvSpPr>
        <p:spPr/>
        <p:txBody>
          <a:bodyPr/>
          <a:lstStyle/>
          <a:p>
            <a:fld id="{3D8A3D67-1C99-CA4B-A8FF-3F7FA87D5315}" type="slidenum">
              <a:rPr lang="es-ES_tradnl" smtClean="0"/>
              <a:t>‹Nº›</a:t>
            </a:fld>
            <a:endParaRPr lang="es-ES_tradnl"/>
          </a:p>
        </p:txBody>
      </p:sp>
    </p:spTree>
    <p:extLst>
      <p:ext uri="{BB962C8B-B14F-4D97-AF65-F5344CB8AC3E}">
        <p14:creationId xmlns:p14="http://schemas.microsoft.com/office/powerpoint/2010/main" val="17191941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secHead" preserve="1">
  <p:cSld name="5_Encabezado de sección">
    <p:spTree>
      <p:nvGrpSpPr>
        <p:cNvPr id="1" name=""/>
        <p:cNvGrpSpPr/>
        <p:nvPr/>
      </p:nvGrpSpPr>
      <p:grpSpPr>
        <a:xfrm>
          <a:off x="0" y="0"/>
          <a:ext cx="0" cy="0"/>
          <a:chOff x="0" y="0"/>
          <a:chExt cx="0" cy="0"/>
        </a:xfrm>
      </p:grpSpPr>
      <p:pic>
        <p:nvPicPr>
          <p:cNvPr id="7" name="Imagen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64096"/>
          </a:xfrm>
          <a:prstGeom prst="rect">
            <a:avLst/>
          </a:prstGeom>
        </p:spPr>
      </p:pic>
      <p:sp>
        <p:nvSpPr>
          <p:cNvPr id="2" name="Título 1"/>
          <p:cNvSpPr>
            <a:spLocks noGrp="1"/>
          </p:cNvSpPr>
          <p:nvPr>
            <p:ph type="title"/>
          </p:nvPr>
        </p:nvSpPr>
        <p:spPr>
          <a:xfrm>
            <a:off x="838200" y="1709738"/>
            <a:ext cx="10509250" cy="2852737"/>
          </a:xfrm>
        </p:spPr>
        <p:txBody>
          <a:bodyPr anchor="b"/>
          <a:lstStyle>
            <a:lvl1pPr>
              <a:defRPr sz="6000" b="1" i="0">
                <a:solidFill>
                  <a:schemeClr val="bg1"/>
                </a:solidFill>
                <a:latin typeface="Arial" charset="0"/>
                <a:ea typeface="Arial" charset="0"/>
                <a:cs typeface="Arial" charset="0"/>
              </a:defRPr>
            </a:lvl1pPr>
          </a:lstStyle>
          <a:p>
            <a:r>
              <a:rPr lang="es-ES_tradnl"/>
              <a:t>Clic para editar título</a:t>
            </a:r>
          </a:p>
        </p:txBody>
      </p:sp>
      <p:sp>
        <p:nvSpPr>
          <p:cNvPr id="3" name="Marcador de texto 2"/>
          <p:cNvSpPr>
            <a:spLocks noGrp="1"/>
          </p:cNvSpPr>
          <p:nvPr>
            <p:ph type="body" idx="1"/>
          </p:nvPr>
        </p:nvSpPr>
        <p:spPr>
          <a:xfrm>
            <a:off x="831850" y="4742481"/>
            <a:ext cx="10515600" cy="1347169"/>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_tradnl"/>
              <a:t>Haga clic para modificar el estilo de texto del patrón</a:t>
            </a:r>
          </a:p>
        </p:txBody>
      </p:sp>
      <p:sp>
        <p:nvSpPr>
          <p:cNvPr id="4" name="Marcador de fecha 3"/>
          <p:cNvSpPr>
            <a:spLocks noGrp="1"/>
          </p:cNvSpPr>
          <p:nvPr>
            <p:ph type="dt" sz="half" idx="10"/>
          </p:nvPr>
        </p:nvSpPr>
        <p:spPr/>
        <p:txBody>
          <a:bodyPr/>
          <a:lstStyle/>
          <a:p>
            <a:fld id="{42915242-1130-E048-AAA4-994B7FCC1101}" type="datetime1">
              <a:rPr lang="es-CO" smtClean="0"/>
              <a:t>7/09/2018</a:t>
            </a:fld>
            <a:endParaRPr lang="es-ES_tradnl"/>
          </a:p>
        </p:txBody>
      </p:sp>
      <p:sp>
        <p:nvSpPr>
          <p:cNvPr id="5" name="Marcador de pie de página 4"/>
          <p:cNvSpPr>
            <a:spLocks noGrp="1"/>
          </p:cNvSpPr>
          <p:nvPr>
            <p:ph type="ftr" sz="quarter" idx="11"/>
          </p:nvPr>
        </p:nvSpPr>
        <p:spPr/>
        <p:txBody>
          <a:bodyPr/>
          <a:lstStyle/>
          <a:p>
            <a:endParaRPr lang="es-ES_tradnl"/>
          </a:p>
        </p:txBody>
      </p:sp>
      <p:sp>
        <p:nvSpPr>
          <p:cNvPr id="6" name="Marcador de número de diapositiva 5"/>
          <p:cNvSpPr>
            <a:spLocks noGrp="1"/>
          </p:cNvSpPr>
          <p:nvPr>
            <p:ph type="sldNum" sz="quarter" idx="12"/>
          </p:nvPr>
        </p:nvSpPr>
        <p:spPr/>
        <p:txBody>
          <a:bodyPr/>
          <a:lstStyle/>
          <a:p>
            <a:fld id="{3D8A3D67-1C99-CA4B-A8FF-3F7FA87D5315}" type="slidenum">
              <a:rPr lang="es-ES_tradnl" smtClean="0"/>
              <a:t>‹Nº›</a:t>
            </a:fld>
            <a:endParaRPr lang="es-ES_tradnl"/>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secHead" preserve="1">
  <p:cSld name="6_Encabezado de sección">
    <p:spTree>
      <p:nvGrpSpPr>
        <p:cNvPr id="1" name=""/>
        <p:cNvGrpSpPr/>
        <p:nvPr/>
      </p:nvGrpSpPr>
      <p:grpSpPr>
        <a:xfrm>
          <a:off x="0" y="0"/>
          <a:ext cx="0" cy="0"/>
          <a:chOff x="0" y="0"/>
          <a:chExt cx="0" cy="0"/>
        </a:xfrm>
      </p:grpSpPr>
      <p:pic>
        <p:nvPicPr>
          <p:cNvPr id="8" name="Imagen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64096"/>
          </a:xfrm>
          <a:prstGeom prst="rect">
            <a:avLst/>
          </a:prstGeom>
        </p:spPr>
      </p:pic>
      <p:sp>
        <p:nvSpPr>
          <p:cNvPr id="2" name="Título 1"/>
          <p:cNvSpPr>
            <a:spLocks noGrp="1"/>
          </p:cNvSpPr>
          <p:nvPr>
            <p:ph type="title"/>
          </p:nvPr>
        </p:nvSpPr>
        <p:spPr>
          <a:xfrm>
            <a:off x="838200" y="1709738"/>
            <a:ext cx="10509250" cy="2852737"/>
          </a:xfrm>
        </p:spPr>
        <p:txBody>
          <a:bodyPr anchor="b"/>
          <a:lstStyle>
            <a:lvl1pPr>
              <a:defRPr sz="6000" b="1" i="0">
                <a:solidFill>
                  <a:schemeClr val="tx1"/>
                </a:solidFill>
                <a:latin typeface="Arial" charset="0"/>
                <a:ea typeface="Arial" charset="0"/>
                <a:cs typeface="Arial" charset="0"/>
              </a:defRPr>
            </a:lvl1pPr>
          </a:lstStyle>
          <a:p>
            <a:r>
              <a:rPr lang="es-ES_tradnl"/>
              <a:t>Clic para editar título</a:t>
            </a:r>
          </a:p>
        </p:txBody>
      </p:sp>
      <p:sp>
        <p:nvSpPr>
          <p:cNvPr id="3" name="Marcador de texto 2"/>
          <p:cNvSpPr>
            <a:spLocks noGrp="1"/>
          </p:cNvSpPr>
          <p:nvPr>
            <p:ph type="body" idx="1"/>
          </p:nvPr>
        </p:nvSpPr>
        <p:spPr>
          <a:xfrm>
            <a:off x="831850" y="4742481"/>
            <a:ext cx="10515600" cy="1347169"/>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_tradnl"/>
              <a:t>Haga clic para modificar el estilo de texto del patrón</a:t>
            </a:r>
          </a:p>
        </p:txBody>
      </p:sp>
      <p:sp>
        <p:nvSpPr>
          <p:cNvPr id="4" name="Marcador de fecha 3"/>
          <p:cNvSpPr>
            <a:spLocks noGrp="1"/>
          </p:cNvSpPr>
          <p:nvPr>
            <p:ph type="dt" sz="half" idx="10"/>
          </p:nvPr>
        </p:nvSpPr>
        <p:spPr/>
        <p:txBody>
          <a:bodyPr/>
          <a:lstStyle/>
          <a:p>
            <a:fld id="{78271938-6BA2-3B4C-983B-C676A810C8EF}" type="datetime1">
              <a:rPr lang="es-CO" smtClean="0"/>
              <a:t>7/09/2018</a:t>
            </a:fld>
            <a:endParaRPr lang="es-ES_tradnl"/>
          </a:p>
        </p:txBody>
      </p:sp>
      <p:sp>
        <p:nvSpPr>
          <p:cNvPr id="5" name="Marcador de pie de página 4"/>
          <p:cNvSpPr>
            <a:spLocks noGrp="1"/>
          </p:cNvSpPr>
          <p:nvPr>
            <p:ph type="ftr" sz="quarter" idx="11"/>
          </p:nvPr>
        </p:nvSpPr>
        <p:spPr/>
        <p:txBody>
          <a:bodyPr/>
          <a:lstStyle/>
          <a:p>
            <a:endParaRPr lang="es-ES_tradnl"/>
          </a:p>
        </p:txBody>
      </p:sp>
      <p:sp>
        <p:nvSpPr>
          <p:cNvPr id="6" name="Marcador de número de diapositiva 5"/>
          <p:cNvSpPr>
            <a:spLocks noGrp="1"/>
          </p:cNvSpPr>
          <p:nvPr>
            <p:ph type="sldNum" sz="quarter" idx="12"/>
          </p:nvPr>
        </p:nvSpPr>
        <p:spPr/>
        <p:txBody>
          <a:bodyPr/>
          <a:lstStyle/>
          <a:p>
            <a:fld id="{3D8A3D67-1C99-CA4B-A8FF-3F7FA87D5315}" type="slidenum">
              <a:rPr lang="es-ES_tradnl" smtClean="0"/>
              <a:t>‹Nº›</a:t>
            </a:fld>
            <a:endParaRPr lang="es-ES_tradnl"/>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reserve="1">
  <p:cSld name="9_Encabezado de sección">
    <p:spTree>
      <p:nvGrpSpPr>
        <p:cNvPr id="1" name=""/>
        <p:cNvGrpSpPr/>
        <p:nvPr/>
      </p:nvGrpSpPr>
      <p:grpSpPr>
        <a:xfrm>
          <a:off x="0" y="0"/>
          <a:ext cx="0" cy="0"/>
          <a:chOff x="0" y="0"/>
          <a:chExt cx="0" cy="0"/>
        </a:xfrm>
      </p:grpSpPr>
      <p:pic>
        <p:nvPicPr>
          <p:cNvPr id="7" name="Imagen 6"/>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64096"/>
          </a:xfrm>
          <a:prstGeom prst="rect">
            <a:avLst/>
          </a:prstGeom>
        </p:spPr>
      </p:pic>
      <p:sp>
        <p:nvSpPr>
          <p:cNvPr id="2" name="Título 1"/>
          <p:cNvSpPr>
            <a:spLocks noGrp="1"/>
          </p:cNvSpPr>
          <p:nvPr>
            <p:ph type="title"/>
          </p:nvPr>
        </p:nvSpPr>
        <p:spPr>
          <a:xfrm>
            <a:off x="838200" y="1709738"/>
            <a:ext cx="10509250" cy="2852737"/>
          </a:xfrm>
        </p:spPr>
        <p:txBody>
          <a:bodyPr anchor="b"/>
          <a:lstStyle>
            <a:lvl1pPr>
              <a:defRPr sz="6000" b="1" i="0">
                <a:solidFill>
                  <a:schemeClr val="tx1"/>
                </a:solidFill>
                <a:latin typeface="Arial" charset="0"/>
                <a:ea typeface="Arial" charset="0"/>
                <a:cs typeface="Arial" charset="0"/>
              </a:defRPr>
            </a:lvl1pPr>
          </a:lstStyle>
          <a:p>
            <a:r>
              <a:rPr lang="es-ES_tradnl"/>
              <a:t>Clic para editar título</a:t>
            </a:r>
          </a:p>
        </p:txBody>
      </p:sp>
      <p:sp>
        <p:nvSpPr>
          <p:cNvPr id="3" name="Marcador de texto 2"/>
          <p:cNvSpPr>
            <a:spLocks noGrp="1"/>
          </p:cNvSpPr>
          <p:nvPr>
            <p:ph type="body" idx="1"/>
          </p:nvPr>
        </p:nvSpPr>
        <p:spPr>
          <a:xfrm>
            <a:off x="831850" y="4742481"/>
            <a:ext cx="10515600" cy="1347169"/>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_tradnl"/>
              <a:t>Haga clic para modificar el estilo de texto del patrón</a:t>
            </a:r>
          </a:p>
        </p:txBody>
      </p:sp>
      <p:sp>
        <p:nvSpPr>
          <p:cNvPr id="4" name="Marcador de fecha 3"/>
          <p:cNvSpPr>
            <a:spLocks noGrp="1"/>
          </p:cNvSpPr>
          <p:nvPr>
            <p:ph type="dt" sz="half" idx="10"/>
          </p:nvPr>
        </p:nvSpPr>
        <p:spPr/>
        <p:txBody>
          <a:bodyPr/>
          <a:lstStyle/>
          <a:p>
            <a:fld id="{18F30397-4759-8E45-9448-DAE4C7724C67}" type="datetime1">
              <a:rPr lang="es-CO" smtClean="0"/>
              <a:t>7/09/2018</a:t>
            </a:fld>
            <a:endParaRPr lang="es-ES_tradnl"/>
          </a:p>
        </p:txBody>
      </p:sp>
      <p:sp>
        <p:nvSpPr>
          <p:cNvPr id="5" name="Marcador de pie de página 4"/>
          <p:cNvSpPr>
            <a:spLocks noGrp="1"/>
          </p:cNvSpPr>
          <p:nvPr>
            <p:ph type="ftr" sz="quarter" idx="11"/>
          </p:nvPr>
        </p:nvSpPr>
        <p:spPr/>
        <p:txBody>
          <a:bodyPr/>
          <a:lstStyle/>
          <a:p>
            <a:endParaRPr lang="es-ES_tradnl"/>
          </a:p>
        </p:txBody>
      </p:sp>
      <p:sp>
        <p:nvSpPr>
          <p:cNvPr id="6" name="Marcador de número de diapositiva 5"/>
          <p:cNvSpPr>
            <a:spLocks noGrp="1"/>
          </p:cNvSpPr>
          <p:nvPr>
            <p:ph type="sldNum" sz="quarter" idx="12"/>
          </p:nvPr>
        </p:nvSpPr>
        <p:spPr/>
        <p:txBody>
          <a:bodyPr/>
          <a:lstStyle/>
          <a:p>
            <a:fld id="{3D8A3D67-1C99-CA4B-A8FF-3F7FA87D5315}" type="slidenum">
              <a:rPr lang="es-ES_tradnl" smtClean="0"/>
              <a:t>‹Nº›</a:t>
            </a:fld>
            <a:endParaRPr lang="es-ES_tradnl"/>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10_Encabezado de sección">
    <p:spTree>
      <p:nvGrpSpPr>
        <p:cNvPr id="1" name=""/>
        <p:cNvGrpSpPr/>
        <p:nvPr/>
      </p:nvGrpSpPr>
      <p:grpSpPr>
        <a:xfrm>
          <a:off x="0" y="0"/>
          <a:ext cx="0" cy="0"/>
          <a:chOff x="0" y="0"/>
          <a:chExt cx="0" cy="0"/>
        </a:xfrm>
      </p:grpSpPr>
      <p:pic>
        <p:nvPicPr>
          <p:cNvPr id="8" name="Imagen 7"/>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64096"/>
          </a:xfrm>
          <a:prstGeom prst="rect">
            <a:avLst/>
          </a:prstGeom>
        </p:spPr>
      </p:pic>
      <p:sp>
        <p:nvSpPr>
          <p:cNvPr id="2" name="Título 1"/>
          <p:cNvSpPr>
            <a:spLocks noGrp="1"/>
          </p:cNvSpPr>
          <p:nvPr>
            <p:ph type="title"/>
          </p:nvPr>
        </p:nvSpPr>
        <p:spPr>
          <a:xfrm>
            <a:off x="838200" y="1709738"/>
            <a:ext cx="10509250" cy="2852737"/>
          </a:xfrm>
        </p:spPr>
        <p:txBody>
          <a:bodyPr anchor="b"/>
          <a:lstStyle>
            <a:lvl1pPr>
              <a:defRPr sz="6000" b="1" i="0">
                <a:solidFill>
                  <a:schemeClr val="tx1"/>
                </a:solidFill>
                <a:latin typeface="Arial" charset="0"/>
                <a:ea typeface="Arial" charset="0"/>
                <a:cs typeface="Arial" charset="0"/>
              </a:defRPr>
            </a:lvl1pPr>
          </a:lstStyle>
          <a:p>
            <a:r>
              <a:rPr lang="es-ES_tradnl"/>
              <a:t>Clic para editar título</a:t>
            </a:r>
          </a:p>
        </p:txBody>
      </p:sp>
      <p:sp>
        <p:nvSpPr>
          <p:cNvPr id="3" name="Marcador de texto 2"/>
          <p:cNvSpPr>
            <a:spLocks noGrp="1"/>
          </p:cNvSpPr>
          <p:nvPr>
            <p:ph type="body" idx="1"/>
          </p:nvPr>
        </p:nvSpPr>
        <p:spPr>
          <a:xfrm>
            <a:off x="831850" y="4742481"/>
            <a:ext cx="10515600" cy="1347169"/>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_tradnl"/>
              <a:t>Haga clic para modificar el estilo de texto del patrón</a:t>
            </a:r>
          </a:p>
        </p:txBody>
      </p:sp>
      <p:sp>
        <p:nvSpPr>
          <p:cNvPr id="4" name="Marcador de fecha 3"/>
          <p:cNvSpPr>
            <a:spLocks noGrp="1"/>
          </p:cNvSpPr>
          <p:nvPr>
            <p:ph type="dt" sz="half" idx="10"/>
          </p:nvPr>
        </p:nvSpPr>
        <p:spPr/>
        <p:txBody>
          <a:bodyPr/>
          <a:lstStyle/>
          <a:p>
            <a:fld id="{14971C7D-C560-8140-8181-91190B9378E9}" type="datetime1">
              <a:rPr lang="es-CO" smtClean="0"/>
              <a:t>7/09/2018</a:t>
            </a:fld>
            <a:endParaRPr lang="es-ES_tradnl"/>
          </a:p>
        </p:txBody>
      </p:sp>
      <p:sp>
        <p:nvSpPr>
          <p:cNvPr id="5" name="Marcador de pie de página 4"/>
          <p:cNvSpPr>
            <a:spLocks noGrp="1"/>
          </p:cNvSpPr>
          <p:nvPr>
            <p:ph type="ftr" sz="quarter" idx="11"/>
          </p:nvPr>
        </p:nvSpPr>
        <p:spPr/>
        <p:txBody>
          <a:bodyPr/>
          <a:lstStyle/>
          <a:p>
            <a:endParaRPr lang="es-ES_tradnl"/>
          </a:p>
        </p:txBody>
      </p:sp>
      <p:sp>
        <p:nvSpPr>
          <p:cNvPr id="6" name="Marcador de número de diapositiva 5"/>
          <p:cNvSpPr>
            <a:spLocks noGrp="1"/>
          </p:cNvSpPr>
          <p:nvPr>
            <p:ph type="sldNum" sz="quarter" idx="12"/>
          </p:nvPr>
        </p:nvSpPr>
        <p:spPr/>
        <p:txBody>
          <a:bodyPr/>
          <a:lstStyle/>
          <a:p>
            <a:fld id="{3D8A3D67-1C99-CA4B-A8FF-3F7FA87D5315}" type="slidenum">
              <a:rPr lang="es-ES_tradnl" smtClean="0"/>
              <a:t>‹Nº›</a:t>
            </a:fld>
            <a:endParaRPr lang="es-ES_tradnl"/>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11_Encabezado de sección">
    <p:spTree>
      <p:nvGrpSpPr>
        <p:cNvPr id="1" name=""/>
        <p:cNvGrpSpPr/>
        <p:nvPr/>
      </p:nvGrpSpPr>
      <p:grpSpPr>
        <a:xfrm>
          <a:off x="0" y="0"/>
          <a:ext cx="0" cy="0"/>
          <a:chOff x="0" y="0"/>
          <a:chExt cx="0" cy="0"/>
        </a:xfrm>
      </p:grpSpPr>
      <p:pic>
        <p:nvPicPr>
          <p:cNvPr id="7" name="Imagen 6"/>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64096"/>
          </a:xfrm>
          <a:prstGeom prst="rect">
            <a:avLst/>
          </a:prstGeom>
        </p:spPr>
      </p:pic>
      <p:sp>
        <p:nvSpPr>
          <p:cNvPr id="2" name="Título 1"/>
          <p:cNvSpPr>
            <a:spLocks noGrp="1"/>
          </p:cNvSpPr>
          <p:nvPr>
            <p:ph type="title"/>
          </p:nvPr>
        </p:nvSpPr>
        <p:spPr>
          <a:xfrm>
            <a:off x="838200" y="1709738"/>
            <a:ext cx="10509250" cy="2852737"/>
          </a:xfrm>
        </p:spPr>
        <p:txBody>
          <a:bodyPr anchor="b"/>
          <a:lstStyle>
            <a:lvl1pPr>
              <a:defRPr sz="6000" b="1" i="0">
                <a:solidFill>
                  <a:schemeClr val="bg1"/>
                </a:solidFill>
                <a:latin typeface="Arial" charset="0"/>
                <a:ea typeface="Arial" charset="0"/>
                <a:cs typeface="Arial" charset="0"/>
              </a:defRPr>
            </a:lvl1pPr>
          </a:lstStyle>
          <a:p>
            <a:r>
              <a:rPr lang="es-ES_tradnl" dirty="0"/>
              <a:t>Clic para editar título</a:t>
            </a:r>
          </a:p>
        </p:txBody>
      </p:sp>
      <p:sp>
        <p:nvSpPr>
          <p:cNvPr id="3" name="Marcador de texto 2"/>
          <p:cNvSpPr>
            <a:spLocks noGrp="1"/>
          </p:cNvSpPr>
          <p:nvPr>
            <p:ph type="body" idx="1"/>
          </p:nvPr>
        </p:nvSpPr>
        <p:spPr>
          <a:xfrm>
            <a:off x="831850" y="4742481"/>
            <a:ext cx="10515600" cy="1347169"/>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_tradnl"/>
              <a:t>Haga clic para modificar el estilo de texto del patrón</a:t>
            </a:r>
          </a:p>
        </p:txBody>
      </p:sp>
      <p:sp>
        <p:nvSpPr>
          <p:cNvPr id="4" name="Marcador de fecha 3"/>
          <p:cNvSpPr>
            <a:spLocks noGrp="1"/>
          </p:cNvSpPr>
          <p:nvPr>
            <p:ph type="dt" sz="half" idx="10"/>
          </p:nvPr>
        </p:nvSpPr>
        <p:spPr/>
        <p:txBody>
          <a:bodyPr/>
          <a:lstStyle/>
          <a:p>
            <a:fld id="{7788EFFF-82FB-5F49-A804-C28E42EA8576}" type="datetime1">
              <a:rPr lang="es-CO" smtClean="0"/>
              <a:t>7/09/2018</a:t>
            </a:fld>
            <a:endParaRPr lang="es-ES_tradnl"/>
          </a:p>
        </p:txBody>
      </p:sp>
      <p:sp>
        <p:nvSpPr>
          <p:cNvPr id="5" name="Marcador de pie de página 4"/>
          <p:cNvSpPr>
            <a:spLocks noGrp="1"/>
          </p:cNvSpPr>
          <p:nvPr>
            <p:ph type="ftr" sz="quarter" idx="11"/>
          </p:nvPr>
        </p:nvSpPr>
        <p:spPr/>
        <p:txBody>
          <a:bodyPr/>
          <a:lstStyle/>
          <a:p>
            <a:endParaRPr lang="es-ES_tradnl"/>
          </a:p>
        </p:txBody>
      </p:sp>
      <p:sp>
        <p:nvSpPr>
          <p:cNvPr id="6" name="Marcador de número de diapositiva 5"/>
          <p:cNvSpPr>
            <a:spLocks noGrp="1"/>
          </p:cNvSpPr>
          <p:nvPr>
            <p:ph type="sldNum" sz="quarter" idx="12"/>
          </p:nvPr>
        </p:nvSpPr>
        <p:spPr/>
        <p:txBody>
          <a:bodyPr/>
          <a:lstStyle/>
          <a:p>
            <a:fld id="{3D8A3D67-1C99-CA4B-A8FF-3F7FA87D5315}" type="slidenum">
              <a:rPr lang="es-ES_tradnl" smtClean="0"/>
              <a:t>‹Nº›</a:t>
            </a:fld>
            <a:endParaRPr lang="es-ES_tradnl"/>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12_Encabezado de sección">
    <p:spTree>
      <p:nvGrpSpPr>
        <p:cNvPr id="1" name=""/>
        <p:cNvGrpSpPr/>
        <p:nvPr/>
      </p:nvGrpSpPr>
      <p:grpSpPr>
        <a:xfrm>
          <a:off x="0" y="0"/>
          <a:ext cx="0" cy="0"/>
          <a:chOff x="0" y="0"/>
          <a:chExt cx="0" cy="0"/>
        </a:xfrm>
      </p:grpSpPr>
      <p:pic>
        <p:nvPicPr>
          <p:cNvPr id="8" name="Imagen 7"/>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64096"/>
          </a:xfrm>
          <a:prstGeom prst="rect">
            <a:avLst/>
          </a:prstGeom>
        </p:spPr>
      </p:pic>
      <p:sp>
        <p:nvSpPr>
          <p:cNvPr id="2" name="Título 1"/>
          <p:cNvSpPr>
            <a:spLocks noGrp="1"/>
          </p:cNvSpPr>
          <p:nvPr>
            <p:ph type="title"/>
          </p:nvPr>
        </p:nvSpPr>
        <p:spPr>
          <a:xfrm>
            <a:off x="838200" y="1709738"/>
            <a:ext cx="10509250" cy="2852737"/>
          </a:xfrm>
        </p:spPr>
        <p:txBody>
          <a:bodyPr anchor="b"/>
          <a:lstStyle>
            <a:lvl1pPr>
              <a:defRPr sz="6000" b="1" i="0">
                <a:solidFill>
                  <a:schemeClr val="bg1"/>
                </a:solidFill>
                <a:latin typeface="Arial" charset="0"/>
                <a:ea typeface="Arial" charset="0"/>
                <a:cs typeface="Arial" charset="0"/>
              </a:defRPr>
            </a:lvl1pPr>
          </a:lstStyle>
          <a:p>
            <a:r>
              <a:rPr lang="es-ES_tradnl" dirty="0"/>
              <a:t>Clic para editar título</a:t>
            </a:r>
          </a:p>
        </p:txBody>
      </p:sp>
      <p:sp>
        <p:nvSpPr>
          <p:cNvPr id="3" name="Marcador de texto 2"/>
          <p:cNvSpPr>
            <a:spLocks noGrp="1"/>
          </p:cNvSpPr>
          <p:nvPr>
            <p:ph type="body" idx="1"/>
          </p:nvPr>
        </p:nvSpPr>
        <p:spPr>
          <a:xfrm>
            <a:off x="831850" y="4742481"/>
            <a:ext cx="10515600" cy="1347169"/>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_tradnl"/>
              <a:t>Haga clic para modificar el estilo de texto del patrón</a:t>
            </a:r>
          </a:p>
        </p:txBody>
      </p:sp>
      <p:sp>
        <p:nvSpPr>
          <p:cNvPr id="4" name="Marcador de fecha 3"/>
          <p:cNvSpPr>
            <a:spLocks noGrp="1"/>
          </p:cNvSpPr>
          <p:nvPr>
            <p:ph type="dt" sz="half" idx="10"/>
          </p:nvPr>
        </p:nvSpPr>
        <p:spPr/>
        <p:txBody>
          <a:bodyPr/>
          <a:lstStyle/>
          <a:p>
            <a:fld id="{7788EFFF-82FB-5F49-A804-C28E42EA8576}" type="datetime1">
              <a:rPr lang="es-CO" smtClean="0"/>
              <a:t>7/09/2018</a:t>
            </a:fld>
            <a:endParaRPr lang="es-ES_tradnl"/>
          </a:p>
        </p:txBody>
      </p:sp>
      <p:sp>
        <p:nvSpPr>
          <p:cNvPr id="5" name="Marcador de pie de página 4"/>
          <p:cNvSpPr>
            <a:spLocks noGrp="1"/>
          </p:cNvSpPr>
          <p:nvPr>
            <p:ph type="ftr" sz="quarter" idx="11"/>
          </p:nvPr>
        </p:nvSpPr>
        <p:spPr/>
        <p:txBody>
          <a:bodyPr/>
          <a:lstStyle/>
          <a:p>
            <a:endParaRPr lang="es-ES_tradnl"/>
          </a:p>
        </p:txBody>
      </p:sp>
      <p:sp>
        <p:nvSpPr>
          <p:cNvPr id="6" name="Marcador de número de diapositiva 5"/>
          <p:cNvSpPr>
            <a:spLocks noGrp="1"/>
          </p:cNvSpPr>
          <p:nvPr>
            <p:ph type="sldNum" sz="quarter" idx="12"/>
          </p:nvPr>
        </p:nvSpPr>
        <p:spPr/>
        <p:txBody>
          <a:bodyPr/>
          <a:lstStyle/>
          <a:p>
            <a:fld id="{3D8A3D67-1C99-CA4B-A8FF-3F7FA87D5315}" type="slidenum">
              <a:rPr lang="es-ES_tradnl" smtClean="0"/>
              <a:t>‹Nº›</a:t>
            </a:fld>
            <a:endParaRPr lang="es-ES_tradnl"/>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7_Encabezado de sección">
    <p:spTree>
      <p:nvGrpSpPr>
        <p:cNvPr id="1" name=""/>
        <p:cNvGrpSpPr/>
        <p:nvPr/>
      </p:nvGrpSpPr>
      <p:grpSpPr>
        <a:xfrm>
          <a:off x="0" y="0"/>
          <a:ext cx="0" cy="0"/>
          <a:chOff x="0" y="0"/>
          <a:chExt cx="0" cy="0"/>
        </a:xfrm>
      </p:grpSpPr>
      <p:pic>
        <p:nvPicPr>
          <p:cNvPr id="7" name="Imagen 6"/>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64096"/>
          </a:xfrm>
          <a:prstGeom prst="rect">
            <a:avLst/>
          </a:prstGeom>
        </p:spPr>
      </p:pic>
      <p:sp>
        <p:nvSpPr>
          <p:cNvPr id="2" name="Título 1"/>
          <p:cNvSpPr>
            <a:spLocks noGrp="1"/>
          </p:cNvSpPr>
          <p:nvPr>
            <p:ph type="title"/>
          </p:nvPr>
        </p:nvSpPr>
        <p:spPr>
          <a:xfrm>
            <a:off x="838200" y="1709738"/>
            <a:ext cx="10509250" cy="2852737"/>
          </a:xfrm>
        </p:spPr>
        <p:txBody>
          <a:bodyPr anchor="b"/>
          <a:lstStyle>
            <a:lvl1pPr>
              <a:defRPr sz="6000" b="1" i="0">
                <a:solidFill>
                  <a:schemeClr val="tx1"/>
                </a:solidFill>
                <a:latin typeface="Arial" charset="0"/>
                <a:ea typeface="Arial" charset="0"/>
                <a:cs typeface="Arial" charset="0"/>
              </a:defRPr>
            </a:lvl1pPr>
          </a:lstStyle>
          <a:p>
            <a:r>
              <a:rPr lang="es-ES_tradnl"/>
              <a:t>Clic para editar título</a:t>
            </a:r>
          </a:p>
        </p:txBody>
      </p:sp>
      <p:sp>
        <p:nvSpPr>
          <p:cNvPr id="3" name="Marcador de texto 2"/>
          <p:cNvSpPr>
            <a:spLocks noGrp="1"/>
          </p:cNvSpPr>
          <p:nvPr>
            <p:ph type="body" idx="1"/>
          </p:nvPr>
        </p:nvSpPr>
        <p:spPr>
          <a:xfrm>
            <a:off x="831850" y="4742481"/>
            <a:ext cx="10515600" cy="1347169"/>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_tradnl"/>
              <a:t>Haga clic para modificar el estilo de texto del patrón</a:t>
            </a:r>
          </a:p>
        </p:txBody>
      </p:sp>
      <p:sp>
        <p:nvSpPr>
          <p:cNvPr id="4" name="Marcador de fecha 3"/>
          <p:cNvSpPr>
            <a:spLocks noGrp="1"/>
          </p:cNvSpPr>
          <p:nvPr>
            <p:ph type="dt" sz="half" idx="10"/>
          </p:nvPr>
        </p:nvSpPr>
        <p:spPr/>
        <p:txBody>
          <a:bodyPr/>
          <a:lstStyle/>
          <a:p>
            <a:fld id="{500005E8-6941-AB44-B3F5-4FD3003DD2FD}" type="datetime1">
              <a:rPr lang="es-CO" smtClean="0"/>
              <a:t>7/09/2018</a:t>
            </a:fld>
            <a:endParaRPr lang="es-ES_tradnl"/>
          </a:p>
        </p:txBody>
      </p:sp>
      <p:sp>
        <p:nvSpPr>
          <p:cNvPr id="5" name="Marcador de pie de página 4"/>
          <p:cNvSpPr>
            <a:spLocks noGrp="1"/>
          </p:cNvSpPr>
          <p:nvPr>
            <p:ph type="ftr" sz="quarter" idx="11"/>
          </p:nvPr>
        </p:nvSpPr>
        <p:spPr/>
        <p:txBody>
          <a:bodyPr/>
          <a:lstStyle/>
          <a:p>
            <a:endParaRPr lang="es-ES_tradnl"/>
          </a:p>
        </p:txBody>
      </p:sp>
      <p:sp>
        <p:nvSpPr>
          <p:cNvPr id="6" name="Marcador de número de diapositiva 5"/>
          <p:cNvSpPr>
            <a:spLocks noGrp="1"/>
          </p:cNvSpPr>
          <p:nvPr>
            <p:ph type="sldNum" sz="quarter" idx="12"/>
          </p:nvPr>
        </p:nvSpPr>
        <p:spPr/>
        <p:txBody>
          <a:bodyPr/>
          <a:lstStyle/>
          <a:p>
            <a:fld id="{3D8A3D67-1C99-CA4B-A8FF-3F7FA87D5315}" type="slidenum">
              <a:rPr lang="es-ES_tradnl" smtClean="0"/>
              <a:t>‹Nº›</a:t>
            </a:fld>
            <a:endParaRPr lang="es-ES_tradnl"/>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iseño personalizado">
    <p:spTree>
      <p:nvGrpSpPr>
        <p:cNvPr id="1" name=""/>
        <p:cNvGrpSpPr/>
        <p:nvPr/>
      </p:nvGrpSpPr>
      <p:grpSpPr>
        <a:xfrm>
          <a:off x="0" y="0"/>
          <a:ext cx="0" cy="0"/>
          <a:chOff x="0" y="0"/>
          <a:chExt cx="0" cy="0"/>
        </a:xfrm>
      </p:grpSpPr>
      <p:pic>
        <p:nvPicPr>
          <p:cNvPr id="6" name="Imagen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81172" cy="6858000"/>
          </a:xfrm>
          <a:prstGeom prst="rect">
            <a:avLst/>
          </a:prstGeom>
        </p:spPr>
      </p:pic>
    </p:spTree>
    <p:extLst>
      <p:ext uri="{BB962C8B-B14F-4D97-AF65-F5344CB8AC3E}">
        <p14:creationId xmlns:p14="http://schemas.microsoft.com/office/powerpoint/2010/main" val="18376694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a:t>Clic para editar título</a:t>
            </a:r>
          </a:p>
        </p:txBody>
      </p:sp>
      <p:sp>
        <p:nvSpPr>
          <p:cNvPr id="3" name="Marcador de contenido 2"/>
          <p:cNvSpPr>
            <a:spLocks noGrp="1"/>
          </p:cNvSpPr>
          <p:nvPr>
            <p:ph sz="half" idx="1"/>
          </p:nvPr>
        </p:nvSpPr>
        <p:spPr>
          <a:xfrm>
            <a:off x="838200" y="1825625"/>
            <a:ext cx="5181600" cy="4351338"/>
          </a:xfrm>
        </p:spPr>
        <p:txBody>
          <a:body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
        <p:nvSpPr>
          <p:cNvPr id="4" name="Marcador de contenido 3"/>
          <p:cNvSpPr>
            <a:spLocks noGrp="1"/>
          </p:cNvSpPr>
          <p:nvPr>
            <p:ph sz="half" idx="2"/>
          </p:nvPr>
        </p:nvSpPr>
        <p:spPr>
          <a:xfrm>
            <a:off x="6172200" y="1825625"/>
            <a:ext cx="5181600" cy="4351338"/>
          </a:xfrm>
        </p:spPr>
        <p:txBody>
          <a:body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
        <p:nvSpPr>
          <p:cNvPr id="5" name="Marcador de fecha 4"/>
          <p:cNvSpPr>
            <a:spLocks noGrp="1"/>
          </p:cNvSpPr>
          <p:nvPr>
            <p:ph type="dt" sz="half" idx="10"/>
          </p:nvPr>
        </p:nvSpPr>
        <p:spPr/>
        <p:txBody>
          <a:bodyPr/>
          <a:lstStyle/>
          <a:p>
            <a:fld id="{D33BDFF9-BCE6-9F49-9AFC-EEF126B04A14}" type="datetime1">
              <a:rPr lang="es-CO" smtClean="0"/>
              <a:t>7/09/2018</a:t>
            </a:fld>
            <a:endParaRPr lang="es-ES_tradnl"/>
          </a:p>
        </p:txBody>
      </p:sp>
      <p:sp>
        <p:nvSpPr>
          <p:cNvPr id="6" name="Marcador de pie de página 5"/>
          <p:cNvSpPr>
            <a:spLocks noGrp="1"/>
          </p:cNvSpPr>
          <p:nvPr>
            <p:ph type="ftr" sz="quarter" idx="11"/>
          </p:nvPr>
        </p:nvSpPr>
        <p:spPr/>
        <p:txBody>
          <a:bodyPr/>
          <a:lstStyle/>
          <a:p>
            <a:endParaRPr lang="es-ES_tradnl"/>
          </a:p>
        </p:txBody>
      </p:sp>
      <p:sp>
        <p:nvSpPr>
          <p:cNvPr id="7" name="Marcador de número de diapositiva 6"/>
          <p:cNvSpPr>
            <a:spLocks noGrp="1"/>
          </p:cNvSpPr>
          <p:nvPr>
            <p:ph type="sldNum" sz="quarter" idx="12"/>
          </p:nvPr>
        </p:nvSpPr>
        <p:spPr/>
        <p:txBody>
          <a:bodyPr/>
          <a:lstStyle/>
          <a:p>
            <a:fld id="{3D8A3D67-1C99-CA4B-A8FF-3F7FA87D5315}" type="slidenum">
              <a:rPr lang="es-ES_tradnl" smtClean="0"/>
              <a:t>‹Nº›</a:t>
            </a:fld>
            <a:endParaRPr lang="es-ES_tradnl"/>
          </a:p>
        </p:txBody>
      </p:sp>
    </p:spTree>
    <p:extLst>
      <p:ext uri="{BB962C8B-B14F-4D97-AF65-F5344CB8AC3E}">
        <p14:creationId xmlns:p14="http://schemas.microsoft.com/office/powerpoint/2010/main" val="697759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1651000" y="188913"/>
            <a:ext cx="10267197" cy="1325563"/>
          </a:xfrm>
        </p:spPr>
        <p:txBody>
          <a:bodyPr/>
          <a:lstStyle/>
          <a:p>
            <a:r>
              <a:rPr lang="es-ES_tradnl"/>
              <a:t>Clic para editar título</a:t>
            </a:r>
          </a:p>
        </p:txBody>
      </p:sp>
      <p:sp>
        <p:nvSpPr>
          <p:cNvPr id="3" name="Marcador de tex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_tradnl"/>
              <a:t>Haga clic para modificar el estilo de texto del patrón</a:t>
            </a:r>
          </a:p>
        </p:txBody>
      </p:sp>
      <p:sp>
        <p:nvSpPr>
          <p:cNvPr id="4" name="Marcador de contenido 3"/>
          <p:cNvSpPr>
            <a:spLocks noGrp="1"/>
          </p:cNvSpPr>
          <p:nvPr>
            <p:ph sz="half" idx="2"/>
          </p:nvPr>
        </p:nvSpPr>
        <p:spPr>
          <a:xfrm>
            <a:off x="839788" y="2505075"/>
            <a:ext cx="5157787" cy="3684588"/>
          </a:xfrm>
        </p:spPr>
        <p:txBody>
          <a:body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
        <p:nvSpPr>
          <p:cNvPr id="5" name="Marcador de tex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_tradnl"/>
              <a:t>Haga clic para modificar el estilo de texto del patrón</a:t>
            </a:r>
          </a:p>
        </p:txBody>
      </p:sp>
      <p:sp>
        <p:nvSpPr>
          <p:cNvPr id="6" name="Marcador de contenido 5"/>
          <p:cNvSpPr>
            <a:spLocks noGrp="1"/>
          </p:cNvSpPr>
          <p:nvPr>
            <p:ph sz="quarter" idx="4"/>
          </p:nvPr>
        </p:nvSpPr>
        <p:spPr>
          <a:xfrm>
            <a:off x="6172200" y="2505075"/>
            <a:ext cx="5183188" cy="3684588"/>
          </a:xfrm>
        </p:spPr>
        <p:txBody>
          <a:body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
        <p:nvSpPr>
          <p:cNvPr id="7" name="Marcador de fecha 6"/>
          <p:cNvSpPr>
            <a:spLocks noGrp="1"/>
          </p:cNvSpPr>
          <p:nvPr>
            <p:ph type="dt" sz="half" idx="10"/>
          </p:nvPr>
        </p:nvSpPr>
        <p:spPr/>
        <p:txBody>
          <a:bodyPr/>
          <a:lstStyle/>
          <a:p>
            <a:fld id="{F860E0D0-7090-6F4C-AE99-66D002B0E5E8}" type="datetime1">
              <a:rPr lang="es-CO" smtClean="0"/>
              <a:t>7/09/2018</a:t>
            </a:fld>
            <a:endParaRPr lang="es-ES_tradnl"/>
          </a:p>
        </p:txBody>
      </p:sp>
      <p:sp>
        <p:nvSpPr>
          <p:cNvPr id="8" name="Marcador de pie de página 7"/>
          <p:cNvSpPr>
            <a:spLocks noGrp="1"/>
          </p:cNvSpPr>
          <p:nvPr>
            <p:ph type="ftr" sz="quarter" idx="11"/>
          </p:nvPr>
        </p:nvSpPr>
        <p:spPr/>
        <p:txBody>
          <a:bodyPr/>
          <a:lstStyle/>
          <a:p>
            <a:endParaRPr lang="es-ES_tradnl"/>
          </a:p>
        </p:txBody>
      </p:sp>
      <p:sp>
        <p:nvSpPr>
          <p:cNvPr id="9" name="Marcador de número de diapositiva 8"/>
          <p:cNvSpPr>
            <a:spLocks noGrp="1"/>
          </p:cNvSpPr>
          <p:nvPr>
            <p:ph type="sldNum" sz="quarter" idx="12"/>
          </p:nvPr>
        </p:nvSpPr>
        <p:spPr/>
        <p:txBody>
          <a:bodyPr/>
          <a:lstStyle/>
          <a:p>
            <a:fld id="{3D8A3D67-1C99-CA4B-A8FF-3F7FA87D5315}" type="slidenum">
              <a:rPr lang="es-ES_tradnl" smtClean="0"/>
              <a:t>‹Nº›</a:t>
            </a:fld>
            <a:endParaRPr lang="es-ES_tradnl"/>
          </a:p>
        </p:txBody>
      </p:sp>
    </p:spTree>
    <p:extLst>
      <p:ext uri="{BB962C8B-B14F-4D97-AF65-F5344CB8AC3E}">
        <p14:creationId xmlns:p14="http://schemas.microsoft.com/office/powerpoint/2010/main" val="13082886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pic>
        <p:nvPicPr>
          <p:cNvPr id="7" name="Imagen 6"/>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1715"/>
            <a:ext cx="12192000" cy="6864095"/>
          </a:xfrm>
          <a:prstGeom prst="rect">
            <a:avLst/>
          </a:prstGeom>
          <a:noFill/>
          <a:ln>
            <a:noFill/>
          </a:ln>
        </p:spPr>
      </p:pic>
      <p:sp>
        <p:nvSpPr>
          <p:cNvPr id="2" name="Título 1"/>
          <p:cNvSpPr>
            <a:spLocks noGrp="1"/>
          </p:cNvSpPr>
          <p:nvPr>
            <p:ph type="title"/>
          </p:nvPr>
        </p:nvSpPr>
        <p:spPr/>
        <p:txBody>
          <a:bodyPr/>
          <a:lstStyle/>
          <a:p>
            <a:r>
              <a:rPr lang="es-ES_tradnl"/>
              <a:t>Clic para editar título</a:t>
            </a:r>
          </a:p>
        </p:txBody>
      </p:sp>
      <p:sp>
        <p:nvSpPr>
          <p:cNvPr id="3" name="Marcador de contenido 2"/>
          <p:cNvSpPr>
            <a:spLocks noGrp="1"/>
          </p:cNvSpPr>
          <p:nvPr>
            <p:ph idx="1"/>
          </p:nvPr>
        </p:nvSpPr>
        <p:spPr>
          <a:xfrm>
            <a:off x="464949" y="1696422"/>
            <a:ext cx="11453248" cy="3836473"/>
          </a:xfrm>
        </p:spPr>
        <p:txBody>
          <a:bodyPr/>
          <a:lstStyle>
            <a:lvl1pPr marL="0" indent="0">
              <a:buNone/>
              <a:defRPr/>
            </a:lvl1pPr>
          </a:lstStyle>
          <a:p>
            <a:pPr lvl="0"/>
            <a:r>
              <a:rPr lang="es-ES_tradnl" dirty="0"/>
              <a:t>Haga clic para modificar el estilo de texto del patrón</a:t>
            </a:r>
          </a:p>
          <a:p>
            <a:pPr lvl="1"/>
            <a:r>
              <a:rPr lang="es-ES_tradnl" dirty="0"/>
              <a:t>Segundo nivel</a:t>
            </a:r>
          </a:p>
          <a:p>
            <a:pPr lvl="2"/>
            <a:r>
              <a:rPr lang="es-ES_tradnl" dirty="0"/>
              <a:t>Tercer nivel</a:t>
            </a:r>
          </a:p>
          <a:p>
            <a:pPr lvl="3"/>
            <a:r>
              <a:rPr lang="es-ES_tradnl" dirty="0"/>
              <a:t>Cuarto nivel</a:t>
            </a:r>
          </a:p>
          <a:p>
            <a:pPr lvl="4"/>
            <a:r>
              <a:rPr lang="es-ES_tradnl" dirty="0"/>
              <a:t>Quinto nivel</a:t>
            </a:r>
          </a:p>
        </p:txBody>
      </p:sp>
      <p:sp>
        <p:nvSpPr>
          <p:cNvPr id="4" name="Marcador de fecha 3"/>
          <p:cNvSpPr>
            <a:spLocks noGrp="1"/>
          </p:cNvSpPr>
          <p:nvPr>
            <p:ph type="dt" sz="half" idx="10"/>
          </p:nvPr>
        </p:nvSpPr>
        <p:spPr/>
        <p:txBody>
          <a:bodyPr/>
          <a:lstStyle/>
          <a:p>
            <a:fld id="{E5DA4E52-8113-974D-A64A-A7F4AA8989C7}" type="datetime1">
              <a:rPr lang="es-CO" smtClean="0"/>
              <a:t>7/09/2018</a:t>
            </a:fld>
            <a:endParaRPr lang="es-ES_tradnl"/>
          </a:p>
        </p:txBody>
      </p:sp>
      <p:sp>
        <p:nvSpPr>
          <p:cNvPr id="5" name="Marcador de pie de página 4"/>
          <p:cNvSpPr>
            <a:spLocks noGrp="1"/>
          </p:cNvSpPr>
          <p:nvPr>
            <p:ph type="ftr" sz="quarter" idx="11"/>
          </p:nvPr>
        </p:nvSpPr>
        <p:spPr/>
        <p:txBody>
          <a:bodyPr/>
          <a:lstStyle/>
          <a:p>
            <a:endParaRPr lang="es-ES_tradnl"/>
          </a:p>
        </p:txBody>
      </p:sp>
      <p:sp>
        <p:nvSpPr>
          <p:cNvPr id="6" name="Marcador de número de diapositiva 5"/>
          <p:cNvSpPr>
            <a:spLocks noGrp="1"/>
          </p:cNvSpPr>
          <p:nvPr>
            <p:ph type="sldNum" sz="quarter" idx="12"/>
          </p:nvPr>
        </p:nvSpPr>
        <p:spPr/>
        <p:txBody>
          <a:bodyPr/>
          <a:lstStyle/>
          <a:p>
            <a:fld id="{3D8A3D67-1C99-CA4B-A8FF-3F7FA87D5315}" type="slidenum">
              <a:rPr lang="es-ES_tradnl" smtClean="0"/>
              <a:t>‹Nº›</a:t>
            </a:fld>
            <a:endParaRPr lang="es-ES_tradnl"/>
          </a:p>
        </p:txBody>
      </p:sp>
    </p:spTree>
    <p:extLst>
      <p:ext uri="{BB962C8B-B14F-4D97-AF65-F5344CB8AC3E}">
        <p14:creationId xmlns:p14="http://schemas.microsoft.com/office/powerpoint/2010/main" val="10323891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a:t>Clic para editar título</a:t>
            </a:r>
          </a:p>
        </p:txBody>
      </p:sp>
      <p:sp>
        <p:nvSpPr>
          <p:cNvPr id="3" name="Marcador de fecha 2"/>
          <p:cNvSpPr>
            <a:spLocks noGrp="1"/>
          </p:cNvSpPr>
          <p:nvPr>
            <p:ph type="dt" sz="half" idx="10"/>
          </p:nvPr>
        </p:nvSpPr>
        <p:spPr/>
        <p:txBody>
          <a:bodyPr/>
          <a:lstStyle/>
          <a:p>
            <a:fld id="{02B653C0-3247-BA42-A5B6-1B70082F2282}" type="datetime1">
              <a:rPr lang="es-CO" smtClean="0"/>
              <a:t>7/09/2018</a:t>
            </a:fld>
            <a:endParaRPr lang="es-ES_tradnl"/>
          </a:p>
        </p:txBody>
      </p:sp>
      <p:sp>
        <p:nvSpPr>
          <p:cNvPr id="4" name="Marcador de pie de página 3"/>
          <p:cNvSpPr>
            <a:spLocks noGrp="1"/>
          </p:cNvSpPr>
          <p:nvPr>
            <p:ph type="ftr" sz="quarter" idx="11"/>
          </p:nvPr>
        </p:nvSpPr>
        <p:spPr/>
        <p:txBody>
          <a:bodyPr/>
          <a:lstStyle/>
          <a:p>
            <a:endParaRPr lang="es-ES_tradnl"/>
          </a:p>
        </p:txBody>
      </p:sp>
      <p:sp>
        <p:nvSpPr>
          <p:cNvPr id="5" name="Marcador de número de diapositiva 4"/>
          <p:cNvSpPr>
            <a:spLocks noGrp="1"/>
          </p:cNvSpPr>
          <p:nvPr>
            <p:ph type="sldNum" sz="quarter" idx="12"/>
          </p:nvPr>
        </p:nvSpPr>
        <p:spPr/>
        <p:txBody>
          <a:bodyPr/>
          <a:lstStyle/>
          <a:p>
            <a:fld id="{3D8A3D67-1C99-CA4B-A8FF-3F7FA87D5315}" type="slidenum">
              <a:rPr lang="es-ES_tradnl" smtClean="0"/>
              <a:t>‹Nº›</a:t>
            </a:fld>
            <a:endParaRPr lang="es-ES_tradnl"/>
          </a:p>
        </p:txBody>
      </p:sp>
    </p:spTree>
    <p:extLst>
      <p:ext uri="{BB962C8B-B14F-4D97-AF65-F5344CB8AC3E}">
        <p14:creationId xmlns:p14="http://schemas.microsoft.com/office/powerpoint/2010/main" val="32165705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2CB61C64-9A2D-324B-BA9F-8A55E9BD45D1}" type="datetime1">
              <a:rPr lang="es-CO" smtClean="0"/>
              <a:t>7/09/2018</a:t>
            </a:fld>
            <a:endParaRPr lang="es-ES_tradnl"/>
          </a:p>
        </p:txBody>
      </p:sp>
      <p:sp>
        <p:nvSpPr>
          <p:cNvPr id="3" name="Marcador de pie de página 2"/>
          <p:cNvSpPr>
            <a:spLocks noGrp="1"/>
          </p:cNvSpPr>
          <p:nvPr>
            <p:ph type="ftr" sz="quarter" idx="11"/>
          </p:nvPr>
        </p:nvSpPr>
        <p:spPr/>
        <p:txBody>
          <a:bodyPr/>
          <a:lstStyle/>
          <a:p>
            <a:endParaRPr lang="es-ES_tradnl"/>
          </a:p>
        </p:txBody>
      </p:sp>
      <p:sp>
        <p:nvSpPr>
          <p:cNvPr id="4" name="Marcador de número de diapositiva 3"/>
          <p:cNvSpPr>
            <a:spLocks noGrp="1"/>
          </p:cNvSpPr>
          <p:nvPr>
            <p:ph type="sldNum" sz="quarter" idx="12"/>
          </p:nvPr>
        </p:nvSpPr>
        <p:spPr/>
        <p:txBody>
          <a:bodyPr/>
          <a:lstStyle/>
          <a:p>
            <a:fld id="{3D8A3D67-1C99-CA4B-A8FF-3F7FA87D5315}" type="slidenum">
              <a:rPr lang="es-ES_tradnl" smtClean="0"/>
              <a:t>‹Nº›</a:t>
            </a:fld>
            <a:endParaRPr lang="es-ES_tradnl"/>
          </a:p>
        </p:txBody>
      </p:sp>
    </p:spTree>
    <p:extLst>
      <p:ext uri="{BB962C8B-B14F-4D97-AF65-F5344CB8AC3E}">
        <p14:creationId xmlns:p14="http://schemas.microsoft.com/office/powerpoint/2010/main" val="87383430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987424"/>
            <a:ext cx="3932237" cy="1374775"/>
          </a:xfrm>
        </p:spPr>
        <p:txBody>
          <a:bodyPr anchor="b"/>
          <a:lstStyle>
            <a:lvl1pPr>
              <a:defRPr sz="3200"/>
            </a:lvl1pPr>
          </a:lstStyle>
          <a:p>
            <a:r>
              <a:rPr lang="es-ES_tradnl"/>
              <a:t>Clic para editar título</a:t>
            </a:r>
          </a:p>
        </p:txBody>
      </p:sp>
      <p:sp>
        <p:nvSpPr>
          <p:cNvPr id="3" name="Marcador de conteni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
        <p:nvSpPr>
          <p:cNvPr id="4" name="Marcador de texto 3"/>
          <p:cNvSpPr>
            <a:spLocks noGrp="1"/>
          </p:cNvSpPr>
          <p:nvPr>
            <p:ph type="body" sz="half" idx="2"/>
          </p:nvPr>
        </p:nvSpPr>
        <p:spPr>
          <a:xfrm>
            <a:off x="839788" y="23622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_tradnl"/>
              <a:t>Haga clic para modificar el estilo de texto del patrón</a:t>
            </a:r>
          </a:p>
        </p:txBody>
      </p:sp>
      <p:sp>
        <p:nvSpPr>
          <p:cNvPr id="5" name="Marcador de fecha 4"/>
          <p:cNvSpPr>
            <a:spLocks noGrp="1"/>
          </p:cNvSpPr>
          <p:nvPr>
            <p:ph type="dt" sz="half" idx="10"/>
          </p:nvPr>
        </p:nvSpPr>
        <p:spPr/>
        <p:txBody>
          <a:bodyPr/>
          <a:lstStyle/>
          <a:p>
            <a:fld id="{A4814667-AD01-BD45-878B-3FB8E6E5FA16}" type="datetime1">
              <a:rPr lang="es-CO" smtClean="0"/>
              <a:t>7/09/2018</a:t>
            </a:fld>
            <a:endParaRPr lang="es-ES_tradnl"/>
          </a:p>
        </p:txBody>
      </p:sp>
      <p:sp>
        <p:nvSpPr>
          <p:cNvPr id="6" name="Marcador de pie de página 5"/>
          <p:cNvSpPr>
            <a:spLocks noGrp="1"/>
          </p:cNvSpPr>
          <p:nvPr>
            <p:ph type="ftr" sz="quarter" idx="11"/>
          </p:nvPr>
        </p:nvSpPr>
        <p:spPr/>
        <p:txBody>
          <a:bodyPr/>
          <a:lstStyle/>
          <a:p>
            <a:endParaRPr lang="es-ES_tradnl"/>
          </a:p>
        </p:txBody>
      </p:sp>
      <p:sp>
        <p:nvSpPr>
          <p:cNvPr id="7" name="Marcador de número de diapositiva 6"/>
          <p:cNvSpPr>
            <a:spLocks noGrp="1"/>
          </p:cNvSpPr>
          <p:nvPr>
            <p:ph type="sldNum" sz="quarter" idx="12"/>
          </p:nvPr>
        </p:nvSpPr>
        <p:spPr/>
        <p:txBody>
          <a:bodyPr/>
          <a:lstStyle/>
          <a:p>
            <a:fld id="{3D8A3D67-1C99-CA4B-A8FF-3F7FA87D5315}" type="slidenum">
              <a:rPr lang="es-ES_tradnl" smtClean="0"/>
              <a:t>‹Nº›</a:t>
            </a:fld>
            <a:endParaRPr lang="es-ES_tradnl"/>
          </a:p>
        </p:txBody>
      </p:sp>
    </p:spTree>
    <p:extLst>
      <p:ext uri="{BB962C8B-B14F-4D97-AF65-F5344CB8AC3E}">
        <p14:creationId xmlns:p14="http://schemas.microsoft.com/office/powerpoint/2010/main" val="204001956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987424"/>
            <a:ext cx="3932237" cy="1387475"/>
          </a:xfrm>
        </p:spPr>
        <p:txBody>
          <a:bodyPr anchor="b"/>
          <a:lstStyle>
            <a:lvl1pPr>
              <a:defRPr sz="3200"/>
            </a:lvl1pPr>
          </a:lstStyle>
          <a:p>
            <a:r>
              <a:rPr lang="es-ES_tradnl" dirty="0"/>
              <a:t>Clic para editar título</a:t>
            </a:r>
          </a:p>
        </p:txBody>
      </p:sp>
      <p:sp>
        <p:nvSpPr>
          <p:cNvPr id="3" name="Marcador de imagen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_tradnl"/>
          </a:p>
        </p:txBody>
      </p:sp>
      <p:sp>
        <p:nvSpPr>
          <p:cNvPr id="4" name="Marcador de texto 3"/>
          <p:cNvSpPr>
            <a:spLocks noGrp="1"/>
          </p:cNvSpPr>
          <p:nvPr>
            <p:ph type="body" sz="half" idx="2"/>
          </p:nvPr>
        </p:nvSpPr>
        <p:spPr>
          <a:xfrm>
            <a:off x="839788" y="23749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_tradnl"/>
              <a:t>Haga clic para modificar el estilo de texto del patrón</a:t>
            </a:r>
          </a:p>
        </p:txBody>
      </p:sp>
      <p:sp>
        <p:nvSpPr>
          <p:cNvPr id="5" name="Marcador de fecha 4"/>
          <p:cNvSpPr>
            <a:spLocks noGrp="1"/>
          </p:cNvSpPr>
          <p:nvPr>
            <p:ph type="dt" sz="half" idx="10"/>
          </p:nvPr>
        </p:nvSpPr>
        <p:spPr/>
        <p:txBody>
          <a:bodyPr/>
          <a:lstStyle/>
          <a:p>
            <a:fld id="{9484E185-1CE5-1A41-89B0-B9830B514806}" type="datetime1">
              <a:rPr lang="es-CO" smtClean="0"/>
              <a:t>7/09/2018</a:t>
            </a:fld>
            <a:endParaRPr lang="es-ES_tradnl"/>
          </a:p>
        </p:txBody>
      </p:sp>
      <p:sp>
        <p:nvSpPr>
          <p:cNvPr id="6" name="Marcador de pie de página 5"/>
          <p:cNvSpPr>
            <a:spLocks noGrp="1"/>
          </p:cNvSpPr>
          <p:nvPr>
            <p:ph type="ftr" sz="quarter" idx="11"/>
          </p:nvPr>
        </p:nvSpPr>
        <p:spPr/>
        <p:txBody>
          <a:bodyPr/>
          <a:lstStyle/>
          <a:p>
            <a:endParaRPr lang="es-ES_tradnl"/>
          </a:p>
        </p:txBody>
      </p:sp>
      <p:sp>
        <p:nvSpPr>
          <p:cNvPr id="7" name="Marcador de número de diapositiva 6"/>
          <p:cNvSpPr>
            <a:spLocks noGrp="1"/>
          </p:cNvSpPr>
          <p:nvPr>
            <p:ph type="sldNum" sz="quarter" idx="12"/>
          </p:nvPr>
        </p:nvSpPr>
        <p:spPr/>
        <p:txBody>
          <a:bodyPr/>
          <a:lstStyle/>
          <a:p>
            <a:fld id="{3D8A3D67-1C99-CA4B-A8FF-3F7FA87D5315}" type="slidenum">
              <a:rPr lang="es-ES_tradnl" smtClean="0"/>
              <a:t>‹Nº›</a:t>
            </a:fld>
            <a:endParaRPr lang="es-ES_tradnl"/>
          </a:p>
        </p:txBody>
      </p:sp>
    </p:spTree>
    <p:extLst>
      <p:ext uri="{BB962C8B-B14F-4D97-AF65-F5344CB8AC3E}">
        <p14:creationId xmlns:p14="http://schemas.microsoft.com/office/powerpoint/2010/main" val="203237098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a:t>Clic para editar título</a:t>
            </a:r>
          </a:p>
        </p:txBody>
      </p:sp>
      <p:sp>
        <p:nvSpPr>
          <p:cNvPr id="3" name="Marcador de texto vertical 2"/>
          <p:cNvSpPr>
            <a:spLocks noGrp="1"/>
          </p:cNvSpPr>
          <p:nvPr>
            <p:ph type="body" orient="vert" idx="1"/>
          </p:nvPr>
        </p:nvSpPr>
        <p:spPr/>
        <p:txBody>
          <a:bodyPr vert="eaVert"/>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
        <p:nvSpPr>
          <p:cNvPr id="4" name="Marcador de fecha 3"/>
          <p:cNvSpPr>
            <a:spLocks noGrp="1"/>
          </p:cNvSpPr>
          <p:nvPr>
            <p:ph type="dt" sz="half" idx="10"/>
          </p:nvPr>
        </p:nvSpPr>
        <p:spPr/>
        <p:txBody>
          <a:bodyPr/>
          <a:lstStyle/>
          <a:p>
            <a:fld id="{787B017F-2E62-A14B-B69A-6262C16CA9CE}" type="datetime1">
              <a:rPr lang="es-CO" smtClean="0"/>
              <a:t>7/09/2018</a:t>
            </a:fld>
            <a:endParaRPr lang="es-ES_tradnl"/>
          </a:p>
        </p:txBody>
      </p:sp>
      <p:sp>
        <p:nvSpPr>
          <p:cNvPr id="5" name="Marcador de pie de página 4"/>
          <p:cNvSpPr>
            <a:spLocks noGrp="1"/>
          </p:cNvSpPr>
          <p:nvPr>
            <p:ph type="ftr" sz="quarter" idx="11"/>
          </p:nvPr>
        </p:nvSpPr>
        <p:spPr/>
        <p:txBody>
          <a:bodyPr/>
          <a:lstStyle/>
          <a:p>
            <a:endParaRPr lang="es-ES_tradnl"/>
          </a:p>
        </p:txBody>
      </p:sp>
      <p:sp>
        <p:nvSpPr>
          <p:cNvPr id="6" name="Marcador de número de diapositiva 5"/>
          <p:cNvSpPr>
            <a:spLocks noGrp="1"/>
          </p:cNvSpPr>
          <p:nvPr>
            <p:ph type="sldNum" sz="quarter" idx="12"/>
          </p:nvPr>
        </p:nvSpPr>
        <p:spPr/>
        <p:txBody>
          <a:bodyPr/>
          <a:lstStyle/>
          <a:p>
            <a:fld id="{3D8A3D67-1C99-CA4B-A8FF-3F7FA87D5315}" type="slidenum">
              <a:rPr lang="es-ES_tradnl" smtClean="0"/>
              <a:t>‹Nº›</a:t>
            </a:fld>
            <a:endParaRPr lang="es-ES_tradnl"/>
          </a:p>
        </p:txBody>
      </p:sp>
    </p:spTree>
    <p:extLst>
      <p:ext uri="{BB962C8B-B14F-4D97-AF65-F5344CB8AC3E}">
        <p14:creationId xmlns:p14="http://schemas.microsoft.com/office/powerpoint/2010/main" val="18427252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es-ES_tradnl"/>
              <a:t>Clic para editar título</a:t>
            </a:r>
          </a:p>
        </p:txBody>
      </p:sp>
      <p:sp>
        <p:nvSpPr>
          <p:cNvPr id="3" name="Marcador de texto vertical 2"/>
          <p:cNvSpPr>
            <a:spLocks noGrp="1"/>
          </p:cNvSpPr>
          <p:nvPr>
            <p:ph type="body" orient="vert" idx="1"/>
          </p:nvPr>
        </p:nvSpPr>
        <p:spPr>
          <a:xfrm>
            <a:off x="838200" y="365125"/>
            <a:ext cx="7734300" cy="5811838"/>
          </a:xfrm>
        </p:spPr>
        <p:txBody>
          <a:bodyPr vert="eaVert"/>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
        <p:nvSpPr>
          <p:cNvPr id="4" name="Marcador de fecha 3"/>
          <p:cNvSpPr>
            <a:spLocks noGrp="1"/>
          </p:cNvSpPr>
          <p:nvPr>
            <p:ph type="dt" sz="half" idx="10"/>
          </p:nvPr>
        </p:nvSpPr>
        <p:spPr/>
        <p:txBody>
          <a:bodyPr/>
          <a:lstStyle/>
          <a:p>
            <a:fld id="{AADCDB02-FF6E-0347-905C-026E96FF4C9A}" type="datetime1">
              <a:rPr lang="es-CO" smtClean="0"/>
              <a:t>7/09/2018</a:t>
            </a:fld>
            <a:endParaRPr lang="es-ES_tradnl"/>
          </a:p>
        </p:txBody>
      </p:sp>
      <p:sp>
        <p:nvSpPr>
          <p:cNvPr id="5" name="Marcador de pie de página 4"/>
          <p:cNvSpPr>
            <a:spLocks noGrp="1"/>
          </p:cNvSpPr>
          <p:nvPr>
            <p:ph type="ftr" sz="quarter" idx="11"/>
          </p:nvPr>
        </p:nvSpPr>
        <p:spPr/>
        <p:txBody>
          <a:bodyPr/>
          <a:lstStyle/>
          <a:p>
            <a:endParaRPr lang="es-ES_tradnl"/>
          </a:p>
        </p:txBody>
      </p:sp>
      <p:sp>
        <p:nvSpPr>
          <p:cNvPr id="6" name="Marcador de número de diapositiva 5"/>
          <p:cNvSpPr>
            <a:spLocks noGrp="1"/>
          </p:cNvSpPr>
          <p:nvPr>
            <p:ph type="sldNum" sz="quarter" idx="12"/>
          </p:nvPr>
        </p:nvSpPr>
        <p:spPr/>
        <p:txBody>
          <a:bodyPr/>
          <a:lstStyle/>
          <a:p>
            <a:fld id="{3D8A3D67-1C99-CA4B-A8FF-3F7FA87D5315}" type="slidenum">
              <a:rPr lang="es-ES_tradnl" smtClean="0"/>
              <a:t>‹Nº›</a:t>
            </a:fld>
            <a:endParaRPr lang="es-ES_tradnl"/>
          </a:p>
        </p:txBody>
      </p:sp>
    </p:spTree>
    <p:extLst>
      <p:ext uri="{BB962C8B-B14F-4D97-AF65-F5344CB8AC3E}">
        <p14:creationId xmlns:p14="http://schemas.microsoft.com/office/powerpoint/2010/main" val="3968246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a:t>Clic para editar título</a:t>
            </a:r>
          </a:p>
        </p:txBody>
      </p:sp>
      <p:sp>
        <p:nvSpPr>
          <p:cNvPr id="3" name="Marcador de contenido 2"/>
          <p:cNvSpPr>
            <a:spLocks noGrp="1"/>
          </p:cNvSpPr>
          <p:nvPr>
            <p:ph idx="1"/>
          </p:nvPr>
        </p:nvSpPr>
        <p:spPr>
          <a:xfrm>
            <a:off x="464949" y="1696422"/>
            <a:ext cx="11453248" cy="3836473"/>
          </a:xfrm>
        </p:spPr>
        <p:txBody>
          <a:bodyPr/>
          <a:lstStyle>
            <a:lvl1pPr marL="0" indent="0">
              <a:buNone/>
              <a:defRPr/>
            </a:lvl1pPr>
          </a:lstStyle>
          <a:p>
            <a:pPr lvl="0"/>
            <a:r>
              <a:rPr lang="es-ES_tradnl" dirty="0"/>
              <a:t>Haga clic para modificar el estilo de texto del patrón</a:t>
            </a:r>
          </a:p>
          <a:p>
            <a:pPr lvl="1"/>
            <a:r>
              <a:rPr lang="es-ES_tradnl" dirty="0"/>
              <a:t>Segundo nivel</a:t>
            </a:r>
          </a:p>
          <a:p>
            <a:pPr lvl="2"/>
            <a:r>
              <a:rPr lang="es-ES_tradnl" dirty="0"/>
              <a:t>Tercer nivel</a:t>
            </a:r>
          </a:p>
          <a:p>
            <a:pPr lvl="3"/>
            <a:r>
              <a:rPr lang="es-ES_tradnl" dirty="0"/>
              <a:t>Cuarto nivel</a:t>
            </a:r>
          </a:p>
          <a:p>
            <a:pPr lvl="4"/>
            <a:r>
              <a:rPr lang="es-ES_tradnl" dirty="0"/>
              <a:t>Quinto nivel</a:t>
            </a:r>
          </a:p>
        </p:txBody>
      </p:sp>
      <p:sp>
        <p:nvSpPr>
          <p:cNvPr id="4" name="Marcador de fecha 3"/>
          <p:cNvSpPr>
            <a:spLocks noGrp="1"/>
          </p:cNvSpPr>
          <p:nvPr>
            <p:ph type="dt" sz="half" idx="10"/>
          </p:nvPr>
        </p:nvSpPr>
        <p:spPr/>
        <p:txBody>
          <a:bodyPr/>
          <a:lstStyle/>
          <a:p>
            <a:fld id="{BC0A2951-4F80-4C4D-A0F4-A2EB4892799F}" type="datetime1">
              <a:rPr lang="es-CO" smtClean="0"/>
              <a:t>7/09/2018</a:t>
            </a:fld>
            <a:endParaRPr lang="es-ES_tradnl"/>
          </a:p>
        </p:txBody>
      </p:sp>
      <p:sp>
        <p:nvSpPr>
          <p:cNvPr id="5" name="Marcador de pie de página 4"/>
          <p:cNvSpPr>
            <a:spLocks noGrp="1"/>
          </p:cNvSpPr>
          <p:nvPr>
            <p:ph type="ftr" sz="quarter" idx="11"/>
          </p:nvPr>
        </p:nvSpPr>
        <p:spPr/>
        <p:txBody>
          <a:bodyPr/>
          <a:lstStyle/>
          <a:p>
            <a:endParaRPr lang="es-ES_tradnl"/>
          </a:p>
        </p:txBody>
      </p:sp>
      <p:sp>
        <p:nvSpPr>
          <p:cNvPr id="6" name="Marcador de número de diapositiva 5"/>
          <p:cNvSpPr>
            <a:spLocks noGrp="1"/>
          </p:cNvSpPr>
          <p:nvPr>
            <p:ph type="sldNum" sz="quarter" idx="12"/>
          </p:nvPr>
        </p:nvSpPr>
        <p:spPr/>
        <p:txBody>
          <a:bodyPr/>
          <a:lstStyle/>
          <a:p>
            <a:fld id="{3D8A3D67-1C99-CA4B-A8FF-3F7FA87D5315}" type="slidenum">
              <a:rPr lang="es-ES_tradnl" smtClean="0"/>
              <a:t>‹Nº›</a:t>
            </a:fld>
            <a:endParaRPr lang="es-ES_tradnl"/>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pic>
        <p:nvPicPr>
          <p:cNvPr id="7" name="Imagen 6"/>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5497" y="0"/>
            <a:ext cx="12176502" cy="6855371"/>
          </a:xfrm>
          <a:prstGeom prst="rect">
            <a:avLst/>
          </a:prstGeom>
          <a:noFill/>
          <a:ln>
            <a:noFill/>
          </a:ln>
        </p:spPr>
      </p:pic>
      <p:sp>
        <p:nvSpPr>
          <p:cNvPr id="2" name="Título 1"/>
          <p:cNvSpPr>
            <a:spLocks noGrp="1"/>
          </p:cNvSpPr>
          <p:nvPr>
            <p:ph type="title"/>
          </p:nvPr>
        </p:nvSpPr>
        <p:spPr>
          <a:xfrm>
            <a:off x="4262034" y="1709738"/>
            <a:ext cx="7085416" cy="2852737"/>
          </a:xfrm>
        </p:spPr>
        <p:txBody>
          <a:bodyPr anchor="b"/>
          <a:lstStyle>
            <a:lvl1pPr>
              <a:defRPr sz="6000" b="1"/>
            </a:lvl1pPr>
          </a:lstStyle>
          <a:p>
            <a:r>
              <a:rPr lang="es-ES_tradnl"/>
              <a:t>Clic para editar título</a:t>
            </a:r>
          </a:p>
        </p:txBody>
      </p:sp>
      <p:sp>
        <p:nvSpPr>
          <p:cNvPr id="3" name="Marcador de tex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_tradnl"/>
              <a:t>Haga clic para modificar el estilo de texto del patrón</a:t>
            </a:r>
          </a:p>
        </p:txBody>
      </p:sp>
      <p:sp>
        <p:nvSpPr>
          <p:cNvPr id="4" name="Marcador de fecha 3"/>
          <p:cNvSpPr>
            <a:spLocks noGrp="1"/>
          </p:cNvSpPr>
          <p:nvPr>
            <p:ph type="dt" sz="half" idx="10"/>
          </p:nvPr>
        </p:nvSpPr>
        <p:spPr/>
        <p:txBody>
          <a:bodyPr/>
          <a:lstStyle/>
          <a:p>
            <a:fld id="{F844931A-6181-094D-9014-884E5312EC68}" type="datetime1">
              <a:rPr lang="es-CO" smtClean="0"/>
              <a:t>7/09/2018</a:t>
            </a:fld>
            <a:endParaRPr lang="es-ES_tradnl"/>
          </a:p>
        </p:txBody>
      </p:sp>
      <p:sp>
        <p:nvSpPr>
          <p:cNvPr id="5" name="Marcador de pie de página 4"/>
          <p:cNvSpPr>
            <a:spLocks noGrp="1"/>
          </p:cNvSpPr>
          <p:nvPr>
            <p:ph type="ftr" sz="quarter" idx="11"/>
          </p:nvPr>
        </p:nvSpPr>
        <p:spPr/>
        <p:txBody>
          <a:bodyPr/>
          <a:lstStyle/>
          <a:p>
            <a:endParaRPr lang="es-ES_tradnl"/>
          </a:p>
        </p:txBody>
      </p:sp>
      <p:sp>
        <p:nvSpPr>
          <p:cNvPr id="6" name="Marcador de número de diapositiva 5"/>
          <p:cNvSpPr>
            <a:spLocks noGrp="1"/>
          </p:cNvSpPr>
          <p:nvPr>
            <p:ph type="sldNum" sz="quarter" idx="12"/>
          </p:nvPr>
        </p:nvSpPr>
        <p:spPr/>
        <p:txBody>
          <a:bodyPr/>
          <a:lstStyle/>
          <a:p>
            <a:fld id="{3D8A3D67-1C99-CA4B-A8FF-3F7FA87D5315}" type="slidenum">
              <a:rPr lang="es-ES_tradnl" smtClean="0"/>
              <a:t>‹Nº›</a:t>
            </a:fld>
            <a:endParaRPr lang="es-ES_tradnl"/>
          </a:p>
        </p:txBody>
      </p:sp>
    </p:spTree>
    <p:extLst>
      <p:ext uri="{BB962C8B-B14F-4D97-AF65-F5344CB8AC3E}">
        <p14:creationId xmlns:p14="http://schemas.microsoft.com/office/powerpoint/2010/main" val="21170740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1_Encabezado de sección">
    <p:spTree>
      <p:nvGrpSpPr>
        <p:cNvPr id="1" name=""/>
        <p:cNvGrpSpPr/>
        <p:nvPr/>
      </p:nvGrpSpPr>
      <p:grpSpPr>
        <a:xfrm>
          <a:off x="0" y="0"/>
          <a:ext cx="0" cy="0"/>
          <a:chOff x="0" y="0"/>
          <a:chExt cx="0" cy="0"/>
        </a:xfrm>
      </p:grpSpPr>
      <p:pic>
        <p:nvPicPr>
          <p:cNvPr id="8" name="Imagen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5498" y="0"/>
            <a:ext cx="12192000" cy="6864096"/>
          </a:xfrm>
          <a:prstGeom prst="rect">
            <a:avLst/>
          </a:prstGeom>
        </p:spPr>
      </p:pic>
      <p:sp>
        <p:nvSpPr>
          <p:cNvPr id="2" name="Título 1"/>
          <p:cNvSpPr>
            <a:spLocks noGrp="1"/>
          </p:cNvSpPr>
          <p:nvPr>
            <p:ph type="title"/>
          </p:nvPr>
        </p:nvSpPr>
        <p:spPr>
          <a:xfrm>
            <a:off x="4262034" y="1709738"/>
            <a:ext cx="7085416" cy="2852737"/>
          </a:xfrm>
        </p:spPr>
        <p:txBody>
          <a:bodyPr anchor="b"/>
          <a:lstStyle>
            <a:lvl1pPr>
              <a:defRPr sz="6000" b="1"/>
            </a:lvl1pPr>
          </a:lstStyle>
          <a:p>
            <a:r>
              <a:rPr lang="es-ES_tradnl"/>
              <a:t>Clic para editar título</a:t>
            </a:r>
          </a:p>
        </p:txBody>
      </p:sp>
      <p:sp>
        <p:nvSpPr>
          <p:cNvPr id="3" name="Marcador de tex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_tradnl"/>
              <a:t>Haga clic para modificar el estilo de texto del patrón</a:t>
            </a:r>
          </a:p>
        </p:txBody>
      </p:sp>
      <p:sp>
        <p:nvSpPr>
          <p:cNvPr id="4" name="Marcador de fecha 3"/>
          <p:cNvSpPr>
            <a:spLocks noGrp="1"/>
          </p:cNvSpPr>
          <p:nvPr>
            <p:ph type="dt" sz="half" idx="10"/>
          </p:nvPr>
        </p:nvSpPr>
        <p:spPr/>
        <p:txBody>
          <a:bodyPr/>
          <a:lstStyle/>
          <a:p>
            <a:fld id="{5C804F6C-595A-1543-9D1F-FEDC765A7EAF}" type="datetime1">
              <a:rPr lang="es-CO" smtClean="0"/>
              <a:t>7/09/2018</a:t>
            </a:fld>
            <a:endParaRPr lang="es-ES_tradnl"/>
          </a:p>
        </p:txBody>
      </p:sp>
      <p:sp>
        <p:nvSpPr>
          <p:cNvPr id="5" name="Marcador de pie de página 4"/>
          <p:cNvSpPr>
            <a:spLocks noGrp="1"/>
          </p:cNvSpPr>
          <p:nvPr>
            <p:ph type="ftr" sz="quarter" idx="11"/>
          </p:nvPr>
        </p:nvSpPr>
        <p:spPr/>
        <p:txBody>
          <a:bodyPr/>
          <a:lstStyle/>
          <a:p>
            <a:endParaRPr lang="es-ES_tradnl"/>
          </a:p>
        </p:txBody>
      </p:sp>
      <p:sp>
        <p:nvSpPr>
          <p:cNvPr id="6" name="Marcador de número de diapositiva 5"/>
          <p:cNvSpPr>
            <a:spLocks noGrp="1"/>
          </p:cNvSpPr>
          <p:nvPr>
            <p:ph type="sldNum" sz="quarter" idx="12"/>
          </p:nvPr>
        </p:nvSpPr>
        <p:spPr/>
        <p:txBody>
          <a:bodyPr/>
          <a:lstStyle/>
          <a:p>
            <a:fld id="{3D8A3D67-1C99-CA4B-A8FF-3F7FA87D5315}" type="slidenum">
              <a:rPr lang="es-ES_tradnl" smtClean="0"/>
              <a:t>‹Nº›</a:t>
            </a:fld>
            <a:endParaRPr lang="es-ES_tradnl"/>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2_Encabezado de sección">
    <p:spTree>
      <p:nvGrpSpPr>
        <p:cNvPr id="1" name=""/>
        <p:cNvGrpSpPr/>
        <p:nvPr/>
      </p:nvGrpSpPr>
      <p:grpSpPr>
        <a:xfrm>
          <a:off x="0" y="0"/>
          <a:ext cx="0" cy="0"/>
          <a:chOff x="0" y="0"/>
          <a:chExt cx="0" cy="0"/>
        </a:xfrm>
      </p:grpSpPr>
      <p:pic>
        <p:nvPicPr>
          <p:cNvPr id="9" name="Imagen 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64096"/>
          </a:xfrm>
          <a:prstGeom prst="rect">
            <a:avLst/>
          </a:prstGeom>
        </p:spPr>
      </p:pic>
      <p:sp>
        <p:nvSpPr>
          <p:cNvPr id="2" name="Título 1"/>
          <p:cNvSpPr>
            <a:spLocks noGrp="1"/>
          </p:cNvSpPr>
          <p:nvPr>
            <p:ph type="title"/>
          </p:nvPr>
        </p:nvSpPr>
        <p:spPr>
          <a:xfrm>
            <a:off x="838200" y="1709738"/>
            <a:ext cx="10509250" cy="2852737"/>
          </a:xfrm>
        </p:spPr>
        <p:txBody>
          <a:bodyPr anchor="b"/>
          <a:lstStyle>
            <a:lvl1pPr>
              <a:defRPr sz="6000" b="1"/>
            </a:lvl1pPr>
          </a:lstStyle>
          <a:p>
            <a:r>
              <a:rPr lang="es-ES_tradnl"/>
              <a:t>Clic para editar título</a:t>
            </a:r>
          </a:p>
        </p:txBody>
      </p:sp>
      <p:sp>
        <p:nvSpPr>
          <p:cNvPr id="3" name="Marcador de tex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_tradnl"/>
              <a:t>Haga clic para modificar el estilo de texto del patrón</a:t>
            </a:r>
          </a:p>
        </p:txBody>
      </p:sp>
      <p:sp>
        <p:nvSpPr>
          <p:cNvPr id="4" name="Marcador de fecha 3"/>
          <p:cNvSpPr>
            <a:spLocks noGrp="1"/>
          </p:cNvSpPr>
          <p:nvPr>
            <p:ph type="dt" sz="half" idx="10"/>
          </p:nvPr>
        </p:nvSpPr>
        <p:spPr/>
        <p:txBody>
          <a:bodyPr/>
          <a:lstStyle/>
          <a:p>
            <a:fld id="{B4A5A9B2-84F3-7F44-ABD6-C96430783F8A}" type="datetime1">
              <a:rPr lang="es-CO" smtClean="0"/>
              <a:t>7/09/2018</a:t>
            </a:fld>
            <a:endParaRPr lang="es-ES_tradnl"/>
          </a:p>
        </p:txBody>
      </p:sp>
      <p:sp>
        <p:nvSpPr>
          <p:cNvPr id="5" name="Marcador de pie de página 4"/>
          <p:cNvSpPr>
            <a:spLocks noGrp="1"/>
          </p:cNvSpPr>
          <p:nvPr>
            <p:ph type="ftr" sz="quarter" idx="11"/>
          </p:nvPr>
        </p:nvSpPr>
        <p:spPr/>
        <p:txBody>
          <a:bodyPr/>
          <a:lstStyle/>
          <a:p>
            <a:endParaRPr lang="es-ES_tradnl"/>
          </a:p>
        </p:txBody>
      </p:sp>
      <p:sp>
        <p:nvSpPr>
          <p:cNvPr id="6" name="Marcador de número de diapositiva 5"/>
          <p:cNvSpPr>
            <a:spLocks noGrp="1"/>
          </p:cNvSpPr>
          <p:nvPr>
            <p:ph type="sldNum" sz="quarter" idx="12"/>
          </p:nvPr>
        </p:nvSpPr>
        <p:spPr/>
        <p:txBody>
          <a:bodyPr/>
          <a:lstStyle/>
          <a:p>
            <a:fld id="{3D8A3D67-1C99-CA4B-A8FF-3F7FA87D5315}" type="slidenum">
              <a:rPr lang="es-ES_tradnl" smtClean="0"/>
              <a:t>‹Nº›</a:t>
            </a:fld>
            <a:endParaRPr lang="es-ES_tradnl"/>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3_Encabezado de sección">
    <p:spTree>
      <p:nvGrpSpPr>
        <p:cNvPr id="1" name=""/>
        <p:cNvGrpSpPr/>
        <p:nvPr/>
      </p:nvGrpSpPr>
      <p:grpSpPr>
        <a:xfrm>
          <a:off x="0" y="0"/>
          <a:ext cx="0" cy="0"/>
          <a:chOff x="0" y="0"/>
          <a:chExt cx="0" cy="0"/>
        </a:xfrm>
      </p:grpSpPr>
      <p:pic>
        <p:nvPicPr>
          <p:cNvPr id="7" name="Imagen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 y="0"/>
            <a:ext cx="12181173" cy="6858000"/>
          </a:xfrm>
          <a:prstGeom prst="rect">
            <a:avLst/>
          </a:prstGeom>
        </p:spPr>
      </p:pic>
      <p:sp>
        <p:nvSpPr>
          <p:cNvPr id="2" name="Título 1"/>
          <p:cNvSpPr>
            <a:spLocks noGrp="1"/>
          </p:cNvSpPr>
          <p:nvPr>
            <p:ph type="title"/>
          </p:nvPr>
        </p:nvSpPr>
        <p:spPr>
          <a:xfrm>
            <a:off x="838200" y="1709738"/>
            <a:ext cx="10509250" cy="2852737"/>
          </a:xfrm>
        </p:spPr>
        <p:txBody>
          <a:bodyPr anchor="b"/>
          <a:lstStyle>
            <a:lvl1pPr>
              <a:defRPr sz="6000" b="1"/>
            </a:lvl1pPr>
          </a:lstStyle>
          <a:p>
            <a:r>
              <a:rPr lang="es-ES_tradnl"/>
              <a:t>Clic para editar título</a:t>
            </a:r>
          </a:p>
        </p:txBody>
      </p:sp>
      <p:sp>
        <p:nvSpPr>
          <p:cNvPr id="3" name="Marcador de tex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_tradnl"/>
              <a:t>Haga clic para modificar el estilo de texto del patrón</a:t>
            </a:r>
          </a:p>
        </p:txBody>
      </p:sp>
      <p:sp>
        <p:nvSpPr>
          <p:cNvPr id="4" name="Marcador de fecha 3"/>
          <p:cNvSpPr>
            <a:spLocks noGrp="1"/>
          </p:cNvSpPr>
          <p:nvPr>
            <p:ph type="dt" sz="half" idx="10"/>
          </p:nvPr>
        </p:nvSpPr>
        <p:spPr/>
        <p:txBody>
          <a:bodyPr/>
          <a:lstStyle/>
          <a:p>
            <a:fld id="{6F665447-B8DB-B447-991B-0908E304AED3}" type="datetime1">
              <a:rPr lang="es-CO" smtClean="0"/>
              <a:t>7/09/2018</a:t>
            </a:fld>
            <a:endParaRPr lang="es-ES_tradnl"/>
          </a:p>
        </p:txBody>
      </p:sp>
      <p:sp>
        <p:nvSpPr>
          <p:cNvPr id="5" name="Marcador de pie de página 4"/>
          <p:cNvSpPr>
            <a:spLocks noGrp="1"/>
          </p:cNvSpPr>
          <p:nvPr>
            <p:ph type="ftr" sz="quarter" idx="11"/>
          </p:nvPr>
        </p:nvSpPr>
        <p:spPr/>
        <p:txBody>
          <a:bodyPr/>
          <a:lstStyle/>
          <a:p>
            <a:endParaRPr lang="es-ES_tradnl"/>
          </a:p>
        </p:txBody>
      </p:sp>
      <p:sp>
        <p:nvSpPr>
          <p:cNvPr id="6" name="Marcador de número de diapositiva 5"/>
          <p:cNvSpPr>
            <a:spLocks noGrp="1"/>
          </p:cNvSpPr>
          <p:nvPr>
            <p:ph type="sldNum" sz="quarter" idx="12"/>
          </p:nvPr>
        </p:nvSpPr>
        <p:spPr/>
        <p:txBody>
          <a:bodyPr/>
          <a:lstStyle/>
          <a:p>
            <a:fld id="{3D8A3D67-1C99-CA4B-A8FF-3F7FA87D5315}" type="slidenum">
              <a:rPr lang="es-ES_tradnl" smtClean="0"/>
              <a:t>‹Nº›</a:t>
            </a:fld>
            <a:endParaRPr lang="es-ES_tradnl"/>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8_Encabezado de sección">
    <p:spTree>
      <p:nvGrpSpPr>
        <p:cNvPr id="1" name=""/>
        <p:cNvGrpSpPr/>
        <p:nvPr/>
      </p:nvGrpSpPr>
      <p:grpSpPr>
        <a:xfrm>
          <a:off x="0" y="0"/>
          <a:ext cx="0" cy="0"/>
          <a:chOff x="0" y="0"/>
          <a:chExt cx="0" cy="0"/>
        </a:xfrm>
      </p:grpSpPr>
      <p:pic>
        <p:nvPicPr>
          <p:cNvPr id="9" name="Imagen 8"/>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64096"/>
          </a:xfrm>
          <a:prstGeom prst="rect">
            <a:avLst/>
          </a:prstGeom>
        </p:spPr>
      </p:pic>
      <p:sp>
        <p:nvSpPr>
          <p:cNvPr id="2" name="Título 1"/>
          <p:cNvSpPr>
            <a:spLocks noGrp="1"/>
          </p:cNvSpPr>
          <p:nvPr>
            <p:ph type="title"/>
          </p:nvPr>
        </p:nvSpPr>
        <p:spPr>
          <a:xfrm>
            <a:off x="838200" y="1709738"/>
            <a:ext cx="10509250" cy="2852737"/>
          </a:xfrm>
        </p:spPr>
        <p:txBody>
          <a:bodyPr anchor="b"/>
          <a:lstStyle>
            <a:lvl1pPr>
              <a:defRPr sz="6000"/>
            </a:lvl1pPr>
          </a:lstStyle>
          <a:p>
            <a:r>
              <a:rPr lang="es-ES_tradnl" dirty="0"/>
              <a:t>Clic para editar título</a:t>
            </a:r>
          </a:p>
        </p:txBody>
      </p:sp>
      <p:sp>
        <p:nvSpPr>
          <p:cNvPr id="3" name="Marcador de tex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_tradnl" dirty="0"/>
              <a:t>Haga clic para modificar el estilo de texto del patrón</a:t>
            </a:r>
          </a:p>
        </p:txBody>
      </p:sp>
      <p:sp>
        <p:nvSpPr>
          <p:cNvPr id="4" name="Marcador de fecha 3"/>
          <p:cNvSpPr>
            <a:spLocks noGrp="1"/>
          </p:cNvSpPr>
          <p:nvPr>
            <p:ph type="dt" sz="half" idx="10"/>
          </p:nvPr>
        </p:nvSpPr>
        <p:spPr/>
        <p:txBody>
          <a:bodyPr/>
          <a:lstStyle/>
          <a:p>
            <a:fld id="{7C00484A-C756-D847-A937-1D375C6A60A6}" type="datetime1">
              <a:rPr lang="es-CO" smtClean="0"/>
              <a:t>7/09/2018</a:t>
            </a:fld>
            <a:endParaRPr lang="es-ES_tradnl"/>
          </a:p>
        </p:txBody>
      </p:sp>
      <p:sp>
        <p:nvSpPr>
          <p:cNvPr id="5" name="Marcador de pie de página 4"/>
          <p:cNvSpPr>
            <a:spLocks noGrp="1"/>
          </p:cNvSpPr>
          <p:nvPr>
            <p:ph type="ftr" sz="quarter" idx="11"/>
          </p:nvPr>
        </p:nvSpPr>
        <p:spPr/>
        <p:txBody>
          <a:bodyPr/>
          <a:lstStyle/>
          <a:p>
            <a:endParaRPr lang="es-ES_tradnl"/>
          </a:p>
        </p:txBody>
      </p:sp>
      <p:sp>
        <p:nvSpPr>
          <p:cNvPr id="6" name="Marcador de número de diapositiva 5"/>
          <p:cNvSpPr>
            <a:spLocks noGrp="1"/>
          </p:cNvSpPr>
          <p:nvPr>
            <p:ph type="sldNum" sz="quarter" idx="12"/>
          </p:nvPr>
        </p:nvSpPr>
        <p:spPr/>
        <p:txBody>
          <a:bodyPr/>
          <a:lstStyle/>
          <a:p>
            <a:fld id="{3D8A3D67-1C99-CA4B-A8FF-3F7FA87D5315}" type="slidenum">
              <a:rPr lang="es-ES_tradnl" smtClean="0"/>
              <a:t>‹Nº›</a:t>
            </a:fld>
            <a:endParaRPr lang="es-ES_tradnl"/>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4_Encabezado de sección">
    <p:spTree>
      <p:nvGrpSpPr>
        <p:cNvPr id="1" name=""/>
        <p:cNvGrpSpPr/>
        <p:nvPr/>
      </p:nvGrpSpPr>
      <p:grpSpPr>
        <a:xfrm>
          <a:off x="0" y="0"/>
          <a:ext cx="0" cy="0"/>
          <a:chOff x="0" y="0"/>
          <a:chExt cx="0" cy="0"/>
        </a:xfrm>
      </p:grpSpPr>
      <p:pic>
        <p:nvPicPr>
          <p:cNvPr id="8" name="Imagen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64096"/>
          </a:xfrm>
          <a:prstGeom prst="rect">
            <a:avLst/>
          </a:prstGeom>
        </p:spPr>
      </p:pic>
      <p:sp>
        <p:nvSpPr>
          <p:cNvPr id="2" name="Título 1"/>
          <p:cNvSpPr>
            <a:spLocks noGrp="1"/>
          </p:cNvSpPr>
          <p:nvPr>
            <p:ph type="title"/>
          </p:nvPr>
        </p:nvSpPr>
        <p:spPr>
          <a:xfrm>
            <a:off x="838200" y="1709738"/>
            <a:ext cx="10509250" cy="2852737"/>
          </a:xfrm>
        </p:spPr>
        <p:txBody>
          <a:bodyPr anchor="b"/>
          <a:lstStyle>
            <a:lvl1pPr>
              <a:defRPr sz="6000" b="1" i="0">
                <a:solidFill>
                  <a:schemeClr val="bg1"/>
                </a:solidFill>
                <a:latin typeface="Arial" charset="0"/>
                <a:ea typeface="Arial" charset="0"/>
                <a:cs typeface="Arial" charset="0"/>
              </a:defRPr>
            </a:lvl1pPr>
          </a:lstStyle>
          <a:p>
            <a:r>
              <a:rPr lang="es-ES_tradnl"/>
              <a:t>Clic para editar título</a:t>
            </a:r>
          </a:p>
        </p:txBody>
      </p:sp>
      <p:sp>
        <p:nvSpPr>
          <p:cNvPr id="3" name="Marcador de texto 2"/>
          <p:cNvSpPr>
            <a:spLocks noGrp="1"/>
          </p:cNvSpPr>
          <p:nvPr>
            <p:ph type="body" idx="1"/>
          </p:nvPr>
        </p:nvSpPr>
        <p:spPr>
          <a:xfrm>
            <a:off x="831850" y="4742481"/>
            <a:ext cx="10515600" cy="1347169"/>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_tradnl"/>
              <a:t>Haga clic para modificar el estilo de texto del patrón</a:t>
            </a:r>
          </a:p>
        </p:txBody>
      </p:sp>
      <p:sp>
        <p:nvSpPr>
          <p:cNvPr id="4" name="Marcador de fecha 3"/>
          <p:cNvSpPr>
            <a:spLocks noGrp="1"/>
          </p:cNvSpPr>
          <p:nvPr>
            <p:ph type="dt" sz="half" idx="10"/>
          </p:nvPr>
        </p:nvSpPr>
        <p:spPr/>
        <p:txBody>
          <a:bodyPr/>
          <a:lstStyle/>
          <a:p>
            <a:fld id="{9A79C3D1-1FCB-FD4C-8FA7-BE9FD3E41D94}" type="datetime1">
              <a:rPr lang="es-CO" smtClean="0"/>
              <a:t>7/09/2018</a:t>
            </a:fld>
            <a:endParaRPr lang="es-ES_tradnl"/>
          </a:p>
        </p:txBody>
      </p:sp>
      <p:sp>
        <p:nvSpPr>
          <p:cNvPr id="5" name="Marcador de pie de página 4"/>
          <p:cNvSpPr>
            <a:spLocks noGrp="1"/>
          </p:cNvSpPr>
          <p:nvPr>
            <p:ph type="ftr" sz="quarter" idx="11"/>
          </p:nvPr>
        </p:nvSpPr>
        <p:spPr/>
        <p:txBody>
          <a:bodyPr/>
          <a:lstStyle/>
          <a:p>
            <a:endParaRPr lang="es-ES_tradnl"/>
          </a:p>
        </p:txBody>
      </p:sp>
      <p:sp>
        <p:nvSpPr>
          <p:cNvPr id="6" name="Marcador de número de diapositiva 5"/>
          <p:cNvSpPr>
            <a:spLocks noGrp="1"/>
          </p:cNvSpPr>
          <p:nvPr>
            <p:ph type="sldNum" sz="quarter" idx="12"/>
          </p:nvPr>
        </p:nvSpPr>
        <p:spPr/>
        <p:txBody>
          <a:bodyPr/>
          <a:lstStyle/>
          <a:p>
            <a:fld id="{3D8A3D67-1C99-CA4B-A8FF-3F7FA87D5315}" type="slidenum">
              <a:rPr lang="es-ES_tradnl" smtClean="0"/>
              <a:t>‹Nº›</a:t>
            </a:fld>
            <a:endParaRPr lang="es-ES_tradnl"/>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Imagen 6"/>
          <p:cNvPicPr>
            <a:picLocks noChangeAspect="1"/>
          </p:cNvPicPr>
          <p:nvPr userDrawn="1"/>
        </p:nvPicPr>
        <p:blipFill>
          <a:blip r:embed="rId27">
            <a:extLst>
              <a:ext uri="{28A0092B-C50C-407E-A947-70E740481C1C}">
                <a14:useLocalDpi xmlns:a14="http://schemas.microsoft.com/office/drawing/2010/main"/>
              </a:ext>
            </a:extLst>
          </a:blip>
          <a:stretch>
            <a:fillRect/>
          </a:stretch>
        </p:blipFill>
        <p:spPr>
          <a:xfrm>
            <a:off x="0" y="0"/>
            <a:ext cx="12192000" cy="6864095"/>
          </a:xfrm>
          <a:prstGeom prst="rect">
            <a:avLst/>
          </a:prstGeom>
        </p:spPr>
      </p:pic>
      <p:sp>
        <p:nvSpPr>
          <p:cNvPr id="2" name="Marcador de título 1"/>
          <p:cNvSpPr>
            <a:spLocks noGrp="1"/>
          </p:cNvSpPr>
          <p:nvPr>
            <p:ph type="title"/>
          </p:nvPr>
        </p:nvSpPr>
        <p:spPr>
          <a:xfrm>
            <a:off x="1596324" y="179149"/>
            <a:ext cx="10321873" cy="1325563"/>
          </a:xfrm>
          <a:prstGeom prst="rect">
            <a:avLst/>
          </a:prstGeom>
        </p:spPr>
        <p:txBody>
          <a:bodyPr vert="horz" lIns="91440" tIns="45720" rIns="91440" bIns="45720" rtlCol="0" anchor="ctr">
            <a:normAutofit/>
          </a:bodyPr>
          <a:lstStyle/>
          <a:p>
            <a:r>
              <a:rPr lang="es-ES_tradnl"/>
              <a:t>Clic para editar título</a:t>
            </a:r>
          </a:p>
        </p:txBody>
      </p:sp>
      <p:sp>
        <p:nvSpPr>
          <p:cNvPr id="3" name="Marcador de texto 2"/>
          <p:cNvSpPr>
            <a:spLocks noGrp="1"/>
          </p:cNvSpPr>
          <p:nvPr>
            <p:ph type="body" idx="1"/>
          </p:nvPr>
        </p:nvSpPr>
        <p:spPr>
          <a:xfrm>
            <a:off x="464949" y="1696422"/>
            <a:ext cx="11453248" cy="4351338"/>
          </a:xfrm>
          <a:prstGeom prst="rect">
            <a:avLst/>
          </a:prstGeom>
        </p:spPr>
        <p:txBody>
          <a:bodyPr vert="horz" lIns="91440" tIns="45720" rIns="91440" bIns="45720" rtlCol="0">
            <a:normAutofit/>
          </a:bodyPr>
          <a:lstStyle/>
          <a:p>
            <a:pPr lvl="0"/>
            <a:r>
              <a:rPr lang="es-ES_tradnl" dirty="0"/>
              <a:t>Haga clic para modificar el estilo de texto del patrón</a:t>
            </a:r>
          </a:p>
          <a:p>
            <a:pPr lvl="1"/>
            <a:r>
              <a:rPr lang="es-ES_tradnl" dirty="0"/>
              <a:t>Segundo nivel</a:t>
            </a:r>
          </a:p>
          <a:p>
            <a:pPr lvl="2"/>
            <a:r>
              <a:rPr lang="es-ES_tradnl" dirty="0"/>
              <a:t>Tercer nivel</a:t>
            </a:r>
          </a:p>
          <a:p>
            <a:pPr lvl="3"/>
            <a:r>
              <a:rPr lang="es-ES_tradnl" dirty="0"/>
              <a:t>Cuarto nivel</a:t>
            </a:r>
          </a:p>
          <a:p>
            <a:pPr lvl="4"/>
            <a:r>
              <a:rPr lang="es-ES_tradnl" dirty="0"/>
              <a:t>Quinto nivel</a:t>
            </a:r>
          </a:p>
        </p:txBody>
      </p:sp>
      <p:sp>
        <p:nvSpPr>
          <p:cNvPr id="4" name="Marcador de fech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EE7381B-126B-7C43-B9FC-AD2E4888F622}" type="datetime1">
              <a:rPr lang="es-CO" smtClean="0"/>
              <a:t>7/09/2018</a:t>
            </a:fld>
            <a:endParaRPr lang="es-ES_tradnl"/>
          </a:p>
        </p:txBody>
      </p:sp>
      <p:sp>
        <p:nvSpPr>
          <p:cNvPr id="5" name="Marcador de pie de página 4"/>
          <p:cNvSpPr>
            <a:spLocks noGrp="1"/>
          </p:cNvSpPr>
          <p:nvPr>
            <p:ph type="ftr" sz="quarter" idx="3"/>
          </p:nvPr>
        </p:nvSpPr>
        <p:spPr>
          <a:xfrm>
            <a:off x="4134173" y="6356349"/>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_tradnl"/>
          </a:p>
        </p:txBody>
      </p:sp>
      <p:sp>
        <p:nvSpPr>
          <p:cNvPr id="6" name="Marcador de número de diapositiva 5"/>
          <p:cNvSpPr>
            <a:spLocks noGrp="1"/>
          </p:cNvSpPr>
          <p:nvPr>
            <p:ph type="sldNum" sz="quarter" idx="4"/>
          </p:nvPr>
        </p:nvSpPr>
        <p:spPr>
          <a:xfrm>
            <a:off x="9174997"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D8A3D67-1C99-CA4B-A8FF-3F7FA87D5315}" type="slidenum">
              <a:rPr lang="es-ES_tradnl" smtClean="0"/>
              <a:t>‹Nº›</a:t>
            </a:fld>
            <a:endParaRPr lang="es-ES_tradnl"/>
          </a:p>
        </p:txBody>
      </p:sp>
    </p:spTree>
    <p:extLst>
      <p:ext uri="{BB962C8B-B14F-4D97-AF65-F5344CB8AC3E}">
        <p14:creationId xmlns:p14="http://schemas.microsoft.com/office/powerpoint/2010/main" val="5223112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8" r:id="rId3"/>
    <p:sldLayoutId id="2147483651" r:id="rId4"/>
    <p:sldLayoutId id="2147483661" r:id="rId5"/>
    <p:sldLayoutId id="2147483662" r:id="rId6"/>
    <p:sldLayoutId id="2147483663" r:id="rId7"/>
    <p:sldLayoutId id="2147483669" r:id="rId8"/>
    <p:sldLayoutId id="2147483664" r:id="rId9"/>
    <p:sldLayoutId id="2147483665" r:id="rId10"/>
    <p:sldLayoutId id="2147483666" r:id="rId11"/>
    <p:sldLayoutId id="2147483670" r:id="rId12"/>
    <p:sldLayoutId id="2147483671" r:id="rId13"/>
    <p:sldLayoutId id="2147483672" r:id="rId14"/>
    <p:sldLayoutId id="2147483673" r:id="rId15"/>
    <p:sldLayoutId id="2147483667" r:id="rId16"/>
    <p:sldLayoutId id="2147483660" r:id="rId17"/>
    <p:sldLayoutId id="2147483652" r:id="rId18"/>
    <p:sldLayoutId id="2147483653" r:id="rId19"/>
    <p:sldLayoutId id="2147483654" r:id="rId20"/>
    <p:sldLayoutId id="2147483655" r:id="rId21"/>
    <p:sldLayoutId id="2147483656" r:id="rId22"/>
    <p:sldLayoutId id="2147483657" r:id="rId23"/>
    <p:sldLayoutId id="2147483658" r:id="rId24"/>
    <p:sldLayoutId id="2147483659" r:id="rId25"/>
  </p:sldLayoutIdLst>
  <p:hf hdr="0" ftr="0" dt="0"/>
  <p:txStyles>
    <p:titleStyle>
      <a:lvl1pPr algn="l" defTabSz="914400" rtl="0" eaLnBrk="1" latinLnBrk="0" hangingPunct="1">
        <a:lnSpc>
          <a:spcPct val="90000"/>
        </a:lnSpc>
        <a:spcBef>
          <a:spcPct val="0"/>
        </a:spcBef>
        <a:buNone/>
        <a:defRPr sz="4400" b="1" i="0" kern="1200">
          <a:solidFill>
            <a:schemeClr val="tx1"/>
          </a:solidFill>
          <a:latin typeface="Arial" charset="0"/>
          <a:ea typeface="Arial" charset="0"/>
          <a:cs typeface="Arial" charset="0"/>
        </a:defRPr>
      </a:lvl1pPr>
    </p:titleStyle>
    <p:bodyStyle>
      <a:lvl1pPr marL="228600" indent="-228600" algn="l" defTabSz="914400" rtl="0" eaLnBrk="1" latinLnBrk="0" hangingPunct="1">
        <a:lnSpc>
          <a:spcPct val="90000"/>
        </a:lnSpc>
        <a:spcBef>
          <a:spcPts val="1000"/>
        </a:spcBef>
        <a:buFont typeface="Arial"/>
        <a:buChar char="•"/>
        <a:defRPr sz="2800" b="0" i="0" kern="1200">
          <a:solidFill>
            <a:schemeClr val="tx1"/>
          </a:solidFill>
          <a:latin typeface="Arial" charset="0"/>
          <a:ea typeface="Arial" charset="0"/>
          <a:cs typeface="Arial" charset="0"/>
        </a:defRPr>
      </a:lvl1pPr>
      <a:lvl2pPr marL="685800" indent="-228600" algn="l" defTabSz="914400" rtl="0" eaLnBrk="1" latinLnBrk="0" hangingPunct="1">
        <a:lnSpc>
          <a:spcPct val="90000"/>
        </a:lnSpc>
        <a:spcBef>
          <a:spcPts val="500"/>
        </a:spcBef>
        <a:buFont typeface="Arial"/>
        <a:buChar char="•"/>
        <a:defRPr sz="2400" b="0" i="0" kern="1200">
          <a:solidFill>
            <a:schemeClr val="tx1"/>
          </a:solidFill>
          <a:latin typeface="Arial" charset="0"/>
          <a:ea typeface="Arial" charset="0"/>
          <a:cs typeface="Arial" charset="0"/>
        </a:defRPr>
      </a:lvl2pPr>
      <a:lvl3pPr marL="1143000" indent="-228600" algn="l" defTabSz="914400" rtl="0" eaLnBrk="1" latinLnBrk="0" hangingPunct="1">
        <a:lnSpc>
          <a:spcPct val="90000"/>
        </a:lnSpc>
        <a:spcBef>
          <a:spcPts val="500"/>
        </a:spcBef>
        <a:buFont typeface="Arial"/>
        <a:buChar char="•"/>
        <a:defRPr sz="2000" b="0" i="0" kern="1200">
          <a:solidFill>
            <a:schemeClr val="tx1"/>
          </a:solidFill>
          <a:latin typeface="Arial" charset="0"/>
          <a:ea typeface="Arial" charset="0"/>
          <a:cs typeface="Arial" charset="0"/>
        </a:defRPr>
      </a:lvl3pPr>
      <a:lvl4pPr marL="1600200" indent="-228600" algn="l" defTabSz="914400" rtl="0" eaLnBrk="1" latinLnBrk="0" hangingPunct="1">
        <a:lnSpc>
          <a:spcPct val="90000"/>
        </a:lnSpc>
        <a:spcBef>
          <a:spcPts val="500"/>
        </a:spcBef>
        <a:buFont typeface="Arial"/>
        <a:buChar char="•"/>
        <a:defRPr sz="1800" b="0" i="0" kern="1200">
          <a:solidFill>
            <a:schemeClr val="tx1"/>
          </a:solidFill>
          <a:latin typeface="Arial" charset="0"/>
          <a:ea typeface="Arial" charset="0"/>
          <a:cs typeface="Arial" charset="0"/>
        </a:defRPr>
      </a:lvl4pPr>
      <a:lvl5pPr marL="2057400" indent="-228600" algn="l" defTabSz="914400" rtl="0" eaLnBrk="1" latinLnBrk="0" hangingPunct="1">
        <a:lnSpc>
          <a:spcPct val="90000"/>
        </a:lnSpc>
        <a:spcBef>
          <a:spcPts val="500"/>
        </a:spcBef>
        <a:buFont typeface="Arial"/>
        <a:buChar char="•"/>
        <a:defRPr sz="1800" b="0" i="0" kern="1200">
          <a:solidFill>
            <a:schemeClr val="tx1"/>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s-ES_trad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110.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hyperlink" Target="mailto:meguevar@bancolombia.com.co"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55.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54.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91.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lstStyle/>
          <a:p>
            <a:r>
              <a:rPr lang="es-ES" dirty="0"/>
              <a:t>Base de datos con SQL server</a:t>
            </a:r>
            <a:endParaRPr lang="es-ES_tradnl" dirty="0"/>
          </a:p>
        </p:txBody>
      </p:sp>
      <p:sp>
        <p:nvSpPr>
          <p:cNvPr id="3" name="Subtítulo 2"/>
          <p:cNvSpPr>
            <a:spLocks noGrp="1"/>
          </p:cNvSpPr>
          <p:nvPr>
            <p:ph type="subTitle" idx="1"/>
          </p:nvPr>
        </p:nvSpPr>
        <p:spPr/>
        <p:txBody>
          <a:bodyPr/>
          <a:lstStyle/>
          <a:p>
            <a:endParaRPr lang="es-ES_tradnl" dirty="0"/>
          </a:p>
        </p:txBody>
      </p:sp>
    </p:spTree>
    <p:extLst>
      <p:ext uri="{BB962C8B-B14F-4D97-AF65-F5344CB8AC3E}">
        <p14:creationId xmlns:p14="http://schemas.microsoft.com/office/powerpoint/2010/main" val="14824954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206644" y="748083"/>
            <a:ext cx="11389120" cy="1143000"/>
          </a:xfrm>
        </p:spPr>
        <p:txBody>
          <a:bodyPr>
            <a:normAutofit/>
          </a:bodyPr>
          <a:lstStyle/>
          <a:p>
            <a:pPr lvl="0"/>
            <a:r>
              <a:rPr lang="es-CO" b="1" dirty="0" smtClean="0">
                <a:solidFill>
                  <a:schemeClr val="accent1">
                    <a:lumMod val="50000"/>
                  </a:schemeClr>
                </a:solidFill>
              </a:rPr>
              <a:t>Elementos Modelo ER</a:t>
            </a:r>
            <a:endParaRPr lang="es-CO" b="1" dirty="0">
              <a:solidFill>
                <a:schemeClr val="accent1">
                  <a:lumMod val="50000"/>
                </a:schemeClr>
              </a:solidFill>
            </a:endParaRPr>
          </a:p>
        </p:txBody>
      </p:sp>
      <p:sp>
        <p:nvSpPr>
          <p:cNvPr id="7" name="Rectángulo 6"/>
          <p:cNvSpPr/>
          <p:nvPr/>
        </p:nvSpPr>
        <p:spPr>
          <a:xfrm>
            <a:off x="864612" y="2214487"/>
            <a:ext cx="8806331" cy="646331"/>
          </a:xfrm>
          <a:prstGeom prst="rect">
            <a:avLst/>
          </a:prstGeom>
        </p:spPr>
        <p:txBody>
          <a:bodyPr wrap="square">
            <a:spAutoFit/>
          </a:bodyPr>
          <a:lstStyle/>
          <a:p>
            <a:endParaRPr lang="es-CO" dirty="0"/>
          </a:p>
          <a:p>
            <a:endParaRPr lang="es-CO" dirty="0"/>
          </a:p>
        </p:txBody>
      </p:sp>
      <p:sp>
        <p:nvSpPr>
          <p:cNvPr id="4" name="Rectángulo 3"/>
          <p:cNvSpPr/>
          <p:nvPr/>
        </p:nvSpPr>
        <p:spPr>
          <a:xfrm>
            <a:off x="864612" y="1891084"/>
            <a:ext cx="10583469" cy="3170099"/>
          </a:xfrm>
          <a:prstGeom prst="rect">
            <a:avLst/>
          </a:prstGeom>
        </p:spPr>
        <p:txBody>
          <a:bodyPr wrap="square">
            <a:spAutoFit/>
          </a:bodyPr>
          <a:lstStyle/>
          <a:p>
            <a:r>
              <a:rPr lang="es-CO" sz="2000" b="1" dirty="0" smtClean="0"/>
              <a:t>Entidad</a:t>
            </a:r>
            <a:r>
              <a:rPr lang="es-CO" sz="2000" dirty="0" smtClean="0"/>
              <a:t>:  </a:t>
            </a:r>
            <a:r>
              <a:rPr lang="es-CO" sz="2000" dirty="0"/>
              <a:t>Las entidades representan </a:t>
            </a:r>
            <a:r>
              <a:rPr lang="es-CO" sz="2000" i="1" dirty="0"/>
              <a:t>cosas</a:t>
            </a:r>
            <a:r>
              <a:rPr lang="es-CO" sz="2000" dirty="0"/>
              <a:t> u </a:t>
            </a:r>
            <a:r>
              <a:rPr lang="es-CO" sz="2000" i="1" dirty="0"/>
              <a:t>objetos</a:t>
            </a:r>
            <a:r>
              <a:rPr lang="es-CO" sz="2000" dirty="0"/>
              <a:t> (ya sean reales o abstractos), que se diferencian claramente entre sí</a:t>
            </a:r>
            <a:r>
              <a:rPr lang="es-CO" sz="2000" dirty="0" smtClean="0"/>
              <a:t>.</a:t>
            </a:r>
          </a:p>
          <a:p>
            <a:r>
              <a:rPr lang="es-CO" sz="2000" dirty="0"/>
              <a:t>	</a:t>
            </a:r>
            <a:endParaRPr lang="es-CO" sz="2000" dirty="0" smtClean="0"/>
          </a:p>
          <a:p>
            <a:endParaRPr lang="es-CO" sz="2000" dirty="0" smtClean="0"/>
          </a:p>
          <a:p>
            <a:endParaRPr lang="es-CO" sz="2000" dirty="0"/>
          </a:p>
          <a:p>
            <a:r>
              <a:rPr lang="es-CO" sz="2000" dirty="0" smtClean="0"/>
              <a:t>		</a:t>
            </a:r>
          </a:p>
          <a:p>
            <a:endParaRPr lang="es-CO" sz="2000" dirty="0" smtClean="0"/>
          </a:p>
          <a:p>
            <a:r>
              <a:rPr lang="es-CO" sz="2000" b="1" dirty="0" smtClean="0"/>
              <a:t>Atributos</a:t>
            </a:r>
            <a:r>
              <a:rPr lang="es-CO" sz="2000" dirty="0" smtClean="0"/>
              <a:t>: </a:t>
            </a:r>
            <a:r>
              <a:rPr lang="es-CO" sz="2000" dirty="0"/>
              <a:t>Los atributos definen o identifican las características de entidad (</a:t>
            </a:r>
            <a:r>
              <a:rPr lang="es-CO" sz="2000" b="1" dirty="0"/>
              <a:t>es el contenido de esta entidad</a:t>
            </a:r>
            <a:r>
              <a:rPr lang="es-CO" sz="2000" dirty="0" smtClean="0"/>
              <a:t>)</a:t>
            </a:r>
          </a:p>
          <a:p>
            <a:endParaRPr lang="es-CO" sz="2000" dirty="0"/>
          </a:p>
        </p:txBody>
      </p:sp>
      <p:sp>
        <p:nvSpPr>
          <p:cNvPr id="2" name="Rectángulo 1"/>
          <p:cNvSpPr/>
          <p:nvPr/>
        </p:nvSpPr>
        <p:spPr>
          <a:xfrm>
            <a:off x="1963120" y="2952118"/>
            <a:ext cx="2479729" cy="55793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s-CO" b="1" dirty="0" smtClean="0"/>
              <a:t>Clientes</a:t>
            </a:r>
            <a:endParaRPr lang="es-CO" b="1" dirty="0"/>
          </a:p>
        </p:txBody>
      </p:sp>
      <p:sp>
        <p:nvSpPr>
          <p:cNvPr id="6" name="Rectángulo 5"/>
          <p:cNvSpPr/>
          <p:nvPr/>
        </p:nvSpPr>
        <p:spPr>
          <a:xfrm>
            <a:off x="4935350" y="2952117"/>
            <a:ext cx="2479729" cy="55793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s-CO" b="1" dirty="0" smtClean="0"/>
              <a:t>Empleados</a:t>
            </a:r>
            <a:endParaRPr lang="es-CO" b="1" dirty="0"/>
          </a:p>
        </p:txBody>
      </p:sp>
      <p:sp>
        <p:nvSpPr>
          <p:cNvPr id="8" name="Rectángulo 7"/>
          <p:cNvSpPr/>
          <p:nvPr/>
        </p:nvSpPr>
        <p:spPr>
          <a:xfrm>
            <a:off x="7907581" y="2952116"/>
            <a:ext cx="2479729" cy="55793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s-CO" b="1" dirty="0" smtClean="0"/>
              <a:t>Cargo</a:t>
            </a:r>
            <a:endParaRPr lang="es-CO" b="1" dirty="0"/>
          </a:p>
        </p:txBody>
      </p:sp>
      <p:sp>
        <p:nvSpPr>
          <p:cNvPr id="9" name="Rectángulo 8"/>
          <p:cNvSpPr/>
          <p:nvPr/>
        </p:nvSpPr>
        <p:spPr>
          <a:xfrm>
            <a:off x="1932124" y="4843754"/>
            <a:ext cx="2479729" cy="55793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s-CO" b="1" dirty="0" smtClean="0"/>
              <a:t>Clientes</a:t>
            </a:r>
            <a:endParaRPr lang="es-CO" b="1" dirty="0"/>
          </a:p>
        </p:txBody>
      </p:sp>
      <p:sp>
        <p:nvSpPr>
          <p:cNvPr id="10" name="Rectángulo 9"/>
          <p:cNvSpPr/>
          <p:nvPr/>
        </p:nvSpPr>
        <p:spPr>
          <a:xfrm>
            <a:off x="1963118" y="5401692"/>
            <a:ext cx="2448735" cy="90718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r>
              <a:rPr lang="es-CO" dirty="0" smtClean="0"/>
              <a:t>Nombres</a:t>
            </a:r>
          </a:p>
          <a:p>
            <a:r>
              <a:rPr lang="es-CO" dirty="0" smtClean="0"/>
              <a:t>Apellidos</a:t>
            </a:r>
          </a:p>
          <a:p>
            <a:r>
              <a:rPr lang="es-CO" dirty="0" smtClean="0"/>
              <a:t>Identificación</a:t>
            </a:r>
            <a:endParaRPr lang="es-CO" dirty="0"/>
          </a:p>
        </p:txBody>
      </p:sp>
    </p:spTree>
    <p:extLst>
      <p:ext uri="{BB962C8B-B14F-4D97-AF65-F5344CB8AC3E}">
        <p14:creationId xmlns:p14="http://schemas.microsoft.com/office/powerpoint/2010/main" val="409526446"/>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206644" y="748083"/>
            <a:ext cx="11389120" cy="1143000"/>
          </a:xfrm>
        </p:spPr>
        <p:txBody>
          <a:bodyPr>
            <a:normAutofit/>
          </a:bodyPr>
          <a:lstStyle/>
          <a:p>
            <a:pPr lvl="0"/>
            <a:r>
              <a:rPr lang="en-US" b="1" dirty="0" err="1" smtClean="0">
                <a:solidFill>
                  <a:schemeClr val="accent1">
                    <a:lumMod val="50000"/>
                  </a:schemeClr>
                </a:solidFill>
              </a:rPr>
              <a:t>Procedimientos</a:t>
            </a:r>
            <a:r>
              <a:rPr lang="en-US" b="1" dirty="0" smtClean="0">
                <a:solidFill>
                  <a:schemeClr val="accent1">
                    <a:lumMod val="50000"/>
                  </a:schemeClr>
                </a:solidFill>
              </a:rPr>
              <a:t> </a:t>
            </a:r>
            <a:r>
              <a:rPr lang="en-US" b="1" dirty="0" err="1" smtClean="0">
                <a:solidFill>
                  <a:schemeClr val="accent1">
                    <a:lumMod val="50000"/>
                  </a:schemeClr>
                </a:solidFill>
              </a:rPr>
              <a:t>Almacenados</a:t>
            </a:r>
            <a:endParaRPr lang="en-US" b="1" dirty="0">
              <a:solidFill>
                <a:schemeClr val="accent1">
                  <a:lumMod val="50000"/>
                </a:schemeClr>
              </a:solidFill>
            </a:endParaRPr>
          </a:p>
        </p:txBody>
      </p:sp>
      <p:sp>
        <p:nvSpPr>
          <p:cNvPr id="4" name="CuadroTexto 3"/>
          <p:cNvSpPr txBox="1"/>
          <p:nvPr/>
        </p:nvSpPr>
        <p:spPr>
          <a:xfrm>
            <a:off x="639770" y="2330001"/>
            <a:ext cx="10955995" cy="2677656"/>
          </a:xfrm>
          <a:prstGeom prst="rect">
            <a:avLst/>
          </a:prstGeom>
          <a:noFill/>
        </p:spPr>
        <p:txBody>
          <a:bodyPr wrap="square" rtlCol="0">
            <a:spAutoFit/>
          </a:bodyPr>
          <a:lstStyle/>
          <a:p>
            <a:pPr lvl="1"/>
            <a:r>
              <a:rPr lang="es-CO" sz="2400" b="1" dirty="0" err="1" smtClean="0">
                <a:latin typeface="Consolas" panose="020B0609020204030204" pitchFamily="49" charset="0"/>
              </a:rPr>
              <a:t>drop</a:t>
            </a:r>
            <a:r>
              <a:rPr lang="es-CO" sz="2400" b="1" dirty="0" smtClean="0">
                <a:latin typeface="Consolas" panose="020B0609020204030204" pitchFamily="49" charset="0"/>
              </a:rPr>
              <a:t> </a:t>
            </a:r>
            <a:r>
              <a:rPr lang="es-CO" sz="2400" b="1" dirty="0" err="1">
                <a:latin typeface="Consolas" panose="020B0609020204030204" pitchFamily="49" charset="0"/>
              </a:rPr>
              <a:t>procedure</a:t>
            </a:r>
            <a:r>
              <a:rPr lang="es-CO" sz="2400" b="1" dirty="0">
                <a:latin typeface="Consolas" panose="020B0609020204030204" pitchFamily="49" charset="0"/>
              </a:rPr>
              <a:t> </a:t>
            </a:r>
            <a:r>
              <a:rPr lang="es-CO" sz="2400" dirty="0" err="1" smtClean="0">
                <a:latin typeface="Consolas" panose="020B0609020204030204" pitchFamily="49" charset="0"/>
              </a:rPr>
              <a:t>usp_libros_autor</a:t>
            </a:r>
            <a:r>
              <a:rPr lang="es-CO" sz="2400" dirty="0" smtClean="0">
                <a:latin typeface="Consolas" panose="020B0609020204030204" pitchFamily="49" charset="0"/>
              </a:rPr>
              <a:t>;</a:t>
            </a:r>
          </a:p>
          <a:p>
            <a:pPr lvl="1"/>
            <a:endParaRPr lang="es-CO" sz="2400" dirty="0" smtClean="0">
              <a:latin typeface="Consolas" panose="020B0609020204030204" pitchFamily="49" charset="0"/>
            </a:endParaRPr>
          </a:p>
          <a:p>
            <a:pPr lvl="1"/>
            <a:endParaRPr lang="es-CO" sz="2400" dirty="0">
              <a:latin typeface="Consolas" panose="020B0609020204030204" pitchFamily="49" charset="0"/>
            </a:endParaRPr>
          </a:p>
          <a:p>
            <a:pPr lvl="1"/>
            <a:r>
              <a:rPr lang="es-CO" sz="2400" b="1" dirty="0" err="1" smtClean="0">
                <a:latin typeface="Consolas" panose="020B0609020204030204" pitchFamily="49" charset="0"/>
              </a:rPr>
              <a:t>if</a:t>
            </a:r>
            <a:r>
              <a:rPr lang="es-CO" sz="2400" b="1" dirty="0" smtClean="0">
                <a:latin typeface="Consolas" panose="020B0609020204030204" pitchFamily="49" charset="0"/>
              </a:rPr>
              <a:t> </a:t>
            </a:r>
            <a:r>
              <a:rPr lang="es-CO" sz="2400" b="1" dirty="0" err="1">
                <a:latin typeface="Consolas" panose="020B0609020204030204" pitchFamily="49" charset="0"/>
              </a:rPr>
              <a:t>object_id</a:t>
            </a:r>
            <a:r>
              <a:rPr lang="es-CO" sz="2400" dirty="0" smtClean="0">
                <a:latin typeface="Consolas" panose="020B0609020204030204" pitchFamily="49" charset="0"/>
              </a:rPr>
              <a:t>(‘</a:t>
            </a:r>
            <a:r>
              <a:rPr lang="es-CO" sz="2400" dirty="0" err="1" smtClean="0">
                <a:latin typeface="Consolas" panose="020B0609020204030204" pitchFamily="49" charset="0"/>
              </a:rPr>
              <a:t>usp_libros_autor</a:t>
            </a:r>
            <a:r>
              <a:rPr lang="es-CO" sz="2400" dirty="0">
                <a:latin typeface="Consolas" panose="020B0609020204030204" pitchFamily="49" charset="0"/>
              </a:rPr>
              <a:t>') </a:t>
            </a:r>
            <a:r>
              <a:rPr lang="es-CO" sz="2400" dirty="0" err="1">
                <a:latin typeface="Consolas" panose="020B0609020204030204" pitchFamily="49" charset="0"/>
              </a:rPr>
              <a:t>is</a:t>
            </a:r>
            <a:r>
              <a:rPr lang="es-CO" sz="2400" dirty="0">
                <a:latin typeface="Consolas" panose="020B0609020204030204" pitchFamily="49" charset="0"/>
              </a:rPr>
              <a:t> </a:t>
            </a:r>
            <a:r>
              <a:rPr lang="es-CO" sz="2400" dirty="0" err="1">
                <a:latin typeface="Consolas" panose="020B0609020204030204" pitchFamily="49" charset="0"/>
              </a:rPr>
              <a:t>not</a:t>
            </a:r>
            <a:r>
              <a:rPr lang="es-CO" sz="2400" dirty="0">
                <a:latin typeface="Consolas" panose="020B0609020204030204" pitchFamily="49" charset="0"/>
              </a:rPr>
              <a:t> </a:t>
            </a:r>
            <a:r>
              <a:rPr lang="es-CO" sz="2400" dirty="0" err="1">
                <a:latin typeface="Consolas" panose="020B0609020204030204" pitchFamily="49" charset="0"/>
              </a:rPr>
              <a:t>null</a:t>
            </a:r>
            <a:endParaRPr lang="es-CO" sz="2400" dirty="0">
              <a:latin typeface="Consolas" panose="020B0609020204030204" pitchFamily="49" charset="0"/>
            </a:endParaRPr>
          </a:p>
          <a:p>
            <a:pPr lvl="1"/>
            <a:r>
              <a:rPr lang="es-CO" sz="2400" dirty="0">
                <a:latin typeface="Consolas" panose="020B0609020204030204" pitchFamily="49" charset="0"/>
              </a:rPr>
              <a:t>  </a:t>
            </a:r>
            <a:r>
              <a:rPr lang="es-CO" sz="2400" dirty="0" smtClean="0">
                <a:latin typeface="Consolas" panose="020B0609020204030204" pitchFamily="49" charset="0"/>
              </a:rPr>
              <a:t>	</a:t>
            </a:r>
            <a:r>
              <a:rPr lang="es-CO" sz="2400" b="1" dirty="0" err="1" smtClean="0">
                <a:latin typeface="Consolas" panose="020B0609020204030204" pitchFamily="49" charset="0"/>
              </a:rPr>
              <a:t>drop</a:t>
            </a:r>
            <a:r>
              <a:rPr lang="es-CO" sz="2400" b="1" dirty="0" smtClean="0">
                <a:latin typeface="Consolas" panose="020B0609020204030204" pitchFamily="49" charset="0"/>
              </a:rPr>
              <a:t> </a:t>
            </a:r>
            <a:r>
              <a:rPr lang="es-CO" sz="2400" b="1" dirty="0" err="1">
                <a:latin typeface="Consolas" panose="020B0609020204030204" pitchFamily="49" charset="0"/>
              </a:rPr>
              <a:t>procedure</a:t>
            </a:r>
            <a:r>
              <a:rPr lang="es-CO" sz="2400" b="1" dirty="0">
                <a:latin typeface="Consolas" panose="020B0609020204030204" pitchFamily="49" charset="0"/>
              </a:rPr>
              <a:t> </a:t>
            </a:r>
            <a:r>
              <a:rPr lang="es-CO" sz="2400" dirty="0" err="1">
                <a:latin typeface="Consolas" panose="020B0609020204030204" pitchFamily="49" charset="0"/>
              </a:rPr>
              <a:t>pa_libros_autor</a:t>
            </a:r>
            <a:endParaRPr lang="es-CO" sz="2400" dirty="0">
              <a:latin typeface="Consolas" panose="020B0609020204030204" pitchFamily="49" charset="0"/>
            </a:endParaRPr>
          </a:p>
          <a:p>
            <a:pPr lvl="1"/>
            <a:r>
              <a:rPr lang="es-CO" sz="2400" b="1" dirty="0" err="1" smtClean="0">
                <a:latin typeface="Consolas" panose="020B0609020204030204" pitchFamily="49" charset="0"/>
              </a:rPr>
              <a:t>else</a:t>
            </a:r>
            <a:r>
              <a:rPr lang="es-CO" sz="2400" dirty="0" smtClean="0">
                <a:latin typeface="Consolas" panose="020B0609020204030204" pitchFamily="49" charset="0"/>
              </a:rPr>
              <a:t> </a:t>
            </a:r>
            <a:endParaRPr lang="es-CO" sz="2400" dirty="0">
              <a:latin typeface="Consolas" panose="020B0609020204030204" pitchFamily="49" charset="0"/>
            </a:endParaRPr>
          </a:p>
          <a:p>
            <a:pPr lvl="1"/>
            <a:r>
              <a:rPr lang="es-CO" sz="2400" dirty="0">
                <a:latin typeface="Consolas" panose="020B0609020204030204" pitchFamily="49" charset="0"/>
              </a:rPr>
              <a:t>  </a:t>
            </a:r>
            <a:r>
              <a:rPr lang="es-CO" sz="2400" dirty="0" smtClean="0">
                <a:latin typeface="Consolas" panose="020B0609020204030204" pitchFamily="49" charset="0"/>
              </a:rPr>
              <a:t>	</a:t>
            </a:r>
            <a:r>
              <a:rPr lang="es-CO" sz="2400" dirty="0" err="1" smtClean="0">
                <a:latin typeface="Consolas" panose="020B0609020204030204" pitchFamily="49" charset="0"/>
              </a:rPr>
              <a:t>select</a:t>
            </a:r>
            <a:r>
              <a:rPr lang="es-CO" sz="2400" dirty="0" smtClean="0">
                <a:latin typeface="Consolas" panose="020B0609020204030204" pitchFamily="49" charset="0"/>
              </a:rPr>
              <a:t> </a:t>
            </a:r>
            <a:r>
              <a:rPr lang="es-CO" sz="2400" dirty="0">
                <a:latin typeface="Consolas" panose="020B0609020204030204" pitchFamily="49" charset="0"/>
              </a:rPr>
              <a:t>'No existe el procedimiento </a:t>
            </a:r>
            <a:r>
              <a:rPr lang="es-CO" sz="2400" dirty="0" smtClean="0">
                <a:latin typeface="Consolas" panose="020B0609020204030204" pitchFamily="49" charset="0"/>
              </a:rPr>
              <a:t>	“</a:t>
            </a:r>
            <a:r>
              <a:rPr lang="es-CO" sz="2400" dirty="0" err="1" smtClean="0">
                <a:latin typeface="Consolas" panose="020B0609020204030204" pitchFamily="49" charset="0"/>
              </a:rPr>
              <a:t>usp_libros_autor</a:t>
            </a:r>
            <a:r>
              <a:rPr lang="es-CO" sz="2400" dirty="0">
                <a:latin typeface="Consolas" panose="020B0609020204030204" pitchFamily="49" charset="0"/>
              </a:rPr>
              <a:t>"';</a:t>
            </a:r>
          </a:p>
        </p:txBody>
      </p:sp>
    </p:spTree>
    <p:extLst>
      <p:ext uri="{BB962C8B-B14F-4D97-AF65-F5344CB8AC3E}">
        <p14:creationId xmlns:p14="http://schemas.microsoft.com/office/powerpoint/2010/main" val="1746190654"/>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206644" y="748083"/>
            <a:ext cx="11389120" cy="1143000"/>
          </a:xfrm>
        </p:spPr>
        <p:txBody>
          <a:bodyPr>
            <a:normAutofit/>
          </a:bodyPr>
          <a:lstStyle/>
          <a:p>
            <a:pPr lvl="0"/>
            <a:r>
              <a:rPr lang="en-US" b="1" dirty="0" smtClean="0">
                <a:solidFill>
                  <a:schemeClr val="accent1">
                    <a:lumMod val="50000"/>
                  </a:schemeClr>
                </a:solidFill>
              </a:rPr>
              <a:t>SP – </a:t>
            </a:r>
            <a:r>
              <a:rPr lang="en-US" b="1" dirty="0" err="1" smtClean="0">
                <a:solidFill>
                  <a:schemeClr val="accent1">
                    <a:lumMod val="50000"/>
                  </a:schemeClr>
                </a:solidFill>
              </a:rPr>
              <a:t>Parámetros</a:t>
            </a:r>
            <a:r>
              <a:rPr lang="en-US" b="1" dirty="0" smtClean="0">
                <a:solidFill>
                  <a:schemeClr val="accent1">
                    <a:lumMod val="50000"/>
                  </a:schemeClr>
                </a:solidFill>
              </a:rPr>
              <a:t> de entrada</a:t>
            </a:r>
            <a:endParaRPr lang="en-US" b="1" dirty="0">
              <a:solidFill>
                <a:schemeClr val="accent1">
                  <a:lumMod val="50000"/>
                </a:schemeClr>
              </a:solidFill>
            </a:endParaRPr>
          </a:p>
        </p:txBody>
      </p:sp>
      <p:sp>
        <p:nvSpPr>
          <p:cNvPr id="6" name="Rectángulo 5"/>
          <p:cNvSpPr/>
          <p:nvPr/>
        </p:nvSpPr>
        <p:spPr>
          <a:xfrm>
            <a:off x="472050" y="1854507"/>
            <a:ext cx="11050561" cy="2308324"/>
          </a:xfrm>
          <a:prstGeom prst="rect">
            <a:avLst/>
          </a:prstGeom>
        </p:spPr>
        <p:txBody>
          <a:bodyPr wrap="square">
            <a:spAutoFit/>
          </a:bodyPr>
          <a:lstStyle/>
          <a:p>
            <a:r>
              <a:rPr lang="es-CO" sz="2400" dirty="0"/>
              <a:t>Los </a:t>
            </a:r>
            <a:r>
              <a:rPr lang="es-CO" sz="2400" dirty="0" smtClean="0"/>
              <a:t>SP pueden </a:t>
            </a:r>
            <a:r>
              <a:rPr lang="es-CO" sz="2400" dirty="0"/>
              <a:t>recibir y devolver información; </a:t>
            </a:r>
            <a:r>
              <a:rPr lang="es-CO" sz="2400" dirty="0" smtClean="0"/>
              <a:t>para lo cual se emplean </a:t>
            </a:r>
            <a:r>
              <a:rPr lang="es-CO" sz="2400" dirty="0"/>
              <a:t>parámetros, de entrada y salida, </a:t>
            </a:r>
            <a:r>
              <a:rPr lang="es-CO" sz="2400" dirty="0" smtClean="0"/>
              <a:t>respectivamente.</a:t>
            </a:r>
          </a:p>
          <a:p>
            <a:endParaRPr lang="es-CO" sz="2400" dirty="0" smtClean="0"/>
          </a:p>
          <a:p>
            <a:r>
              <a:rPr lang="es-CO" sz="2400" dirty="0"/>
              <a:t>Los parámetros de entrada posibilitan pasar información a un </a:t>
            </a:r>
            <a:r>
              <a:rPr lang="es-CO" sz="2400" dirty="0" smtClean="0"/>
              <a:t>procedimiento. Para que un SP  </a:t>
            </a:r>
            <a:r>
              <a:rPr lang="es-CO" sz="2400" dirty="0"/>
              <a:t>admita parámetros de entrada se deben declarar variables como parámetros al </a:t>
            </a:r>
            <a:r>
              <a:rPr lang="es-CO" sz="2400" dirty="0" smtClean="0"/>
              <a:t>crearlo: </a:t>
            </a:r>
            <a:endParaRPr lang="es-CO" sz="2400" dirty="0"/>
          </a:p>
        </p:txBody>
      </p:sp>
      <p:sp>
        <p:nvSpPr>
          <p:cNvPr id="4" name="CuadroTexto 3"/>
          <p:cNvSpPr txBox="1"/>
          <p:nvPr/>
        </p:nvSpPr>
        <p:spPr>
          <a:xfrm>
            <a:off x="735896" y="4474576"/>
            <a:ext cx="9773609" cy="1154162"/>
          </a:xfrm>
          <a:prstGeom prst="rect">
            <a:avLst/>
          </a:prstGeom>
          <a:noFill/>
        </p:spPr>
        <p:txBody>
          <a:bodyPr wrap="square" rtlCol="0">
            <a:spAutoFit/>
          </a:bodyPr>
          <a:lstStyle/>
          <a:p>
            <a:pPr lvl="1"/>
            <a:r>
              <a:rPr lang="es-CO" sz="2300" b="1" dirty="0" err="1">
                <a:latin typeface="Consolas" panose="020B0609020204030204" pitchFamily="49" charset="0"/>
              </a:rPr>
              <a:t>create</a:t>
            </a:r>
            <a:r>
              <a:rPr lang="es-CO" sz="2300" b="1" dirty="0">
                <a:latin typeface="Consolas" panose="020B0609020204030204" pitchFamily="49" charset="0"/>
              </a:rPr>
              <a:t> </a:t>
            </a:r>
            <a:r>
              <a:rPr lang="es-CO" sz="2300" b="1" dirty="0" err="1">
                <a:latin typeface="Consolas" panose="020B0609020204030204" pitchFamily="49" charset="0"/>
              </a:rPr>
              <a:t>proc</a:t>
            </a:r>
            <a:r>
              <a:rPr lang="es-CO" sz="2300" b="1" dirty="0">
                <a:latin typeface="Consolas" panose="020B0609020204030204" pitchFamily="49" charset="0"/>
              </a:rPr>
              <a:t> </a:t>
            </a:r>
            <a:r>
              <a:rPr lang="es-CO" sz="2300" dirty="0">
                <a:latin typeface="Consolas" panose="020B0609020204030204" pitchFamily="49" charset="0"/>
              </a:rPr>
              <a:t>NOMBREPROCEDIMIENTO</a:t>
            </a:r>
          </a:p>
          <a:p>
            <a:pPr lvl="1"/>
            <a:r>
              <a:rPr lang="es-CO" sz="2300" dirty="0">
                <a:latin typeface="Consolas" panose="020B0609020204030204" pitchFamily="49" charset="0"/>
              </a:rPr>
              <a:t> </a:t>
            </a:r>
            <a:r>
              <a:rPr lang="es-CO" sz="2300" b="1" dirty="0">
                <a:latin typeface="Consolas" panose="020B0609020204030204" pitchFamily="49" charset="0"/>
              </a:rPr>
              <a:t> @NOMBREPARAMETRO </a:t>
            </a:r>
            <a:r>
              <a:rPr lang="es-CO" sz="2300" dirty="0">
                <a:latin typeface="Consolas" panose="020B0609020204030204" pitchFamily="49" charset="0"/>
              </a:rPr>
              <a:t>TIPO =VALORPORDEFECTO</a:t>
            </a:r>
          </a:p>
          <a:p>
            <a:pPr lvl="1"/>
            <a:r>
              <a:rPr lang="es-CO" sz="2300" dirty="0">
                <a:latin typeface="Consolas" panose="020B0609020204030204" pitchFamily="49" charset="0"/>
              </a:rPr>
              <a:t>  as </a:t>
            </a:r>
            <a:r>
              <a:rPr lang="es-CO" sz="2300" i="1" dirty="0">
                <a:latin typeface="Consolas" panose="020B0609020204030204" pitchFamily="49" charset="0"/>
              </a:rPr>
              <a:t>SENTENCIAS</a:t>
            </a:r>
            <a:r>
              <a:rPr lang="es-CO" sz="2300" dirty="0">
                <a:latin typeface="Consolas" panose="020B0609020204030204" pitchFamily="49" charset="0"/>
              </a:rPr>
              <a:t>;</a:t>
            </a:r>
          </a:p>
        </p:txBody>
      </p:sp>
    </p:spTree>
    <p:extLst>
      <p:ext uri="{BB962C8B-B14F-4D97-AF65-F5344CB8AC3E}">
        <p14:creationId xmlns:p14="http://schemas.microsoft.com/office/powerpoint/2010/main" val="2310763079"/>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206644" y="748083"/>
            <a:ext cx="11389120" cy="1143000"/>
          </a:xfrm>
        </p:spPr>
        <p:txBody>
          <a:bodyPr>
            <a:normAutofit/>
          </a:bodyPr>
          <a:lstStyle/>
          <a:p>
            <a:pPr lvl="0"/>
            <a:r>
              <a:rPr lang="en-US" b="1" dirty="0" smtClean="0">
                <a:solidFill>
                  <a:schemeClr val="accent1">
                    <a:lumMod val="50000"/>
                  </a:schemeClr>
                </a:solidFill>
              </a:rPr>
              <a:t>SP – </a:t>
            </a:r>
            <a:r>
              <a:rPr lang="en-US" b="1" dirty="0" err="1" smtClean="0">
                <a:solidFill>
                  <a:schemeClr val="accent1">
                    <a:lumMod val="50000"/>
                  </a:schemeClr>
                </a:solidFill>
              </a:rPr>
              <a:t>Parámetros</a:t>
            </a:r>
            <a:r>
              <a:rPr lang="en-US" b="1" dirty="0" smtClean="0">
                <a:solidFill>
                  <a:schemeClr val="accent1">
                    <a:lumMod val="50000"/>
                  </a:schemeClr>
                </a:solidFill>
              </a:rPr>
              <a:t> de </a:t>
            </a:r>
            <a:r>
              <a:rPr lang="en-US" b="1" dirty="0" err="1" smtClean="0">
                <a:solidFill>
                  <a:schemeClr val="accent1">
                    <a:lumMod val="50000"/>
                  </a:schemeClr>
                </a:solidFill>
              </a:rPr>
              <a:t>Salida</a:t>
            </a:r>
            <a:endParaRPr lang="en-US" b="1" dirty="0">
              <a:solidFill>
                <a:schemeClr val="accent1">
                  <a:lumMod val="50000"/>
                </a:schemeClr>
              </a:solidFill>
            </a:endParaRPr>
          </a:p>
        </p:txBody>
      </p:sp>
      <p:sp>
        <p:nvSpPr>
          <p:cNvPr id="6" name="Rectángulo 5"/>
          <p:cNvSpPr/>
          <p:nvPr/>
        </p:nvSpPr>
        <p:spPr>
          <a:xfrm>
            <a:off x="472050" y="1854508"/>
            <a:ext cx="11050561" cy="830997"/>
          </a:xfrm>
          <a:prstGeom prst="rect">
            <a:avLst/>
          </a:prstGeom>
        </p:spPr>
        <p:txBody>
          <a:bodyPr wrap="square">
            <a:spAutoFit/>
          </a:bodyPr>
          <a:lstStyle/>
          <a:p>
            <a:r>
              <a:rPr lang="es-CO" sz="2400" dirty="0"/>
              <a:t> Para que un procedimiento almacenado devuelva un valor se debe declarar una variable con la palabra clave "output" al crear el procedimiento:</a:t>
            </a:r>
          </a:p>
        </p:txBody>
      </p:sp>
      <p:sp>
        <p:nvSpPr>
          <p:cNvPr id="4" name="CuadroTexto 3"/>
          <p:cNvSpPr txBox="1"/>
          <p:nvPr/>
        </p:nvSpPr>
        <p:spPr>
          <a:xfrm>
            <a:off x="472050" y="3377297"/>
            <a:ext cx="10786716" cy="2215991"/>
          </a:xfrm>
          <a:prstGeom prst="rect">
            <a:avLst/>
          </a:prstGeom>
          <a:noFill/>
        </p:spPr>
        <p:txBody>
          <a:bodyPr wrap="square" rtlCol="0">
            <a:spAutoFit/>
          </a:bodyPr>
          <a:lstStyle/>
          <a:p>
            <a:pPr lvl="1"/>
            <a:r>
              <a:rPr lang="es-CO" sz="2300" b="1" dirty="0" err="1">
                <a:latin typeface="Consolas" panose="020B0609020204030204" pitchFamily="49" charset="0"/>
              </a:rPr>
              <a:t>create</a:t>
            </a:r>
            <a:r>
              <a:rPr lang="es-CO" sz="2300" b="1" dirty="0">
                <a:latin typeface="Consolas" panose="020B0609020204030204" pitchFamily="49" charset="0"/>
              </a:rPr>
              <a:t> </a:t>
            </a:r>
            <a:r>
              <a:rPr lang="es-CO" sz="2300" b="1" dirty="0" err="1">
                <a:latin typeface="Consolas" panose="020B0609020204030204" pitchFamily="49" charset="0"/>
              </a:rPr>
              <a:t>procedure</a:t>
            </a:r>
            <a:r>
              <a:rPr lang="es-CO" sz="2300" b="1" dirty="0">
                <a:latin typeface="Consolas" panose="020B0609020204030204" pitchFamily="49" charset="0"/>
              </a:rPr>
              <a:t> </a:t>
            </a:r>
            <a:r>
              <a:rPr lang="es-CO" sz="2300" dirty="0">
                <a:latin typeface="Consolas" panose="020B0609020204030204" pitchFamily="49" charset="0"/>
              </a:rPr>
              <a:t>NOMBREPROCEDIMIENTO</a:t>
            </a:r>
          </a:p>
          <a:p>
            <a:pPr lvl="1"/>
            <a:r>
              <a:rPr lang="es-CO" sz="2300" dirty="0">
                <a:latin typeface="Consolas" panose="020B0609020204030204" pitchFamily="49" charset="0"/>
              </a:rPr>
              <a:t>  @PARAMETROENTRADA TIPO =VALORPORDEFECTO,</a:t>
            </a:r>
          </a:p>
          <a:p>
            <a:pPr lvl="1"/>
            <a:r>
              <a:rPr lang="es-CO" sz="2300" dirty="0">
                <a:latin typeface="Consolas" panose="020B0609020204030204" pitchFamily="49" charset="0"/>
              </a:rPr>
              <a:t>  </a:t>
            </a:r>
            <a:r>
              <a:rPr lang="es-CO" sz="2300" b="1" dirty="0">
                <a:latin typeface="Consolas" panose="020B0609020204030204" pitchFamily="49" charset="0"/>
              </a:rPr>
              <a:t>@PARAMETROSALIDA </a:t>
            </a:r>
            <a:r>
              <a:rPr lang="es-CO" sz="2300" dirty="0">
                <a:latin typeface="Consolas" panose="020B0609020204030204" pitchFamily="49" charset="0"/>
              </a:rPr>
              <a:t>TIPO=VALORPORDEFECTO </a:t>
            </a:r>
            <a:r>
              <a:rPr lang="es-CO" sz="2300" b="1" dirty="0">
                <a:latin typeface="Consolas" panose="020B0609020204030204" pitchFamily="49" charset="0"/>
              </a:rPr>
              <a:t>output</a:t>
            </a:r>
          </a:p>
          <a:p>
            <a:pPr lvl="1"/>
            <a:r>
              <a:rPr lang="es-CO" sz="2300" dirty="0">
                <a:latin typeface="Consolas" panose="020B0609020204030204" pitchFamily="49" charset="0"/>
              </a:rPr>
              <a:t>  as </a:t>
            </a:r>
          </a:p>
          <a:p>
            <a:pPr lvl="1"/>
            <a:r>
              <a:rPr lang="es-CO" sz="2300" dirty="0">
                <a:latin typeface="Consolas" panose="020B0609020204030204" pitchFamily="49" charset="0"/>
              </a:rPr>
              <a:t>   SENTENCIAS</a:t>
            </a:r>
          </a:p>
          <a:p>
            <a:pPr lvl="1"/>
            <a:r>
              <a:rPr lang="es-CO" sz="2300" dirty="0">
                <a:latin typeface="Consolas" panose="020B0609020204030204" pitchFamily="49" charset="0"/>
              </a:rPr>
              <a:t>   </a:t>
            </a:r>
            <a:r>
              <a:rPr lang="es-CO" sz="2300" dirty="0" err="1">
                <a:latin typeface="Consolas" panose="020B0609020204030204" pitchFamily="49" charset="0"/>
              </a:rPr>
              <a:t>select</a:t>
            </a:r>
            <a:r>
              <a:rPr lang="es-CO" sz="2300" dirty="0">
                <a:latin typeface="Consolas" panose="020B0609020204030204" pitchFamily="49" charset="0"/>
              </a:rPr>
              <a:t> </a:t>
            </a:r>
            <a:r>
              <a:rPr lang="es-CO" sz="2300" b="1" dirty="0">
                <a:latin typeface="Consolas" panose="020B0609020204030204" pitchFamily="49" charset="0"/>
              </a:rPr>
              <a:t>@PARAMETROSALIDA</a:t>
            </a:r>
            <a:r>
              <a:rPr lang="es-CO" sz="2300" dirty="0">
                <a:latin typeface="Consolas" panose="020B0609020204030204" pitchFamily="49" charset="0"/>
              </a:rPr>
              <a:t>=SENTENCIAS;</a:t>
            </a:r>
          </a:p>
        </p:txBody>
      </p:sp>
    </p:spTree>
    <p:extLst>
      <p:ext uri="{BB962C8B-B14F-4D97-AF65-F5344CB8AC3E}">
        <p14:creationId xmlns:p14="http://schemas.microsoft.com/office/powerpoint/2010/main" val="3135408118"/>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206644" y="748083"/>
            <a:ext cx="11389120" cy="1143000"/>
          </a:xfrm>
        </p:spPr>
        <p:txBody>
          <a:bodyPr>
            <a:normAutofit/>
          </a:bodyPr>
          <a:lstStyle/>
          <a:p>
            <a:pPr lvl="0"/>
            <a:r>
              <a:rPr lang="en-US" b="1" dirty="0" smtClean="0">
                <a:solidFill>
                  <a:schemeClr val="accent1">
                    <a:lumMod val="50000"/>
                  </a:schemeClr>
                </a:solidFill>
              </a:rPr>
              <a:t>SP – </a:t>
            </a:r>
            <a:r>
              <a:rPr lang="en-US" b="1" dirty="0" err="1" smtClean="0">
                <a:solidFill>
                  <a:schemeClr val="accent1">
                    <a:lumMod val="50000"/>
                  </a:schemeClr>
                </a:solidFill>
              </a:rPr>
              <a:t>Ejemplo</a:t>
            </a:r>
            <a:endParaRPr lang="en-US" b="1" dirty="0">
              <a:solidFill>
                <a:schemeClr val="accent1">
                  <a:lumMod val="50000"/>
                </a:schemeClr>
              </a:solidFill>
            </a:endParaRPr>
          </a:p>
        </p:txBody>
      </p:sp>
      <p:sp>
        <p:nvSpPr>
          <p:cNvPr id="4" name="CuadroTexto 3"/>
          <p:cNvSpPr txBox="1"/>
          <p:nvPr/>
        </p:nvSpPr>
        <p:spPr>
          <a:xfrm>
            <a:off x="678672" y="1891083"/>
            <a:ext cx="10445064" cy="3985706"/>
          </a:xfrm>
          <a:prstGeom prst="rect">
            <a:avLst/>
          </a:prstGeom>
          <a:noFill/>
        </p:spPr>
        <p:txBody>
          <a:bodyPr wrap="square" rtlCol="0">
            <a:spAutoFit/>
          </a:bodyPr>
          <a:lstStyle/>
          <a:p>
            <a:pPr lvl="1"/>
            <a:r>
              <a:rPr lang="es-CO" sz="2300" dirty="0" err="1">
                <a:latin typeface="Consolas" panose="020B0609020204030204" pitchFamily="49" charset="0"/>
              </a:rPr>
              <a:t>create</a:t>
            </a:r>
            <a:r>
              <a:rPr lang="es-CO" sz="2300" dirty="0">
                <a:latin typeface="Consolas" panose="020B0609020204030204" pitchFamily="49" charset="0"/>
              </a:rPr>
              <a:t> </a:t>
            </a:r>
            <a:r>
              <a:rPr lang="es-CO" sz="2300" dirty="0" err="1">
                <a:latin typeface="Consolas" panose="020B0609020204030204" pitchFamily="49" charset="0"/>
              </a:rPr>
              <a:t>procedure</a:t>
            </a:r>
            <a:r>
              <a:rPr lang="es-CO" sz="2300" dirty="0">
                <a:latin typeface="Consolas" panose="020B0609020204030204" pitchFamily="49" charset="0"/>
              </a:rPr>
              <a:t> </a:t>
            </a:r>
            <a:r>
              <a:rPr lang="es-CO" sz="2300" dirty="0" err="1">
                <a:latin typeface="Consolas" panose="020B0609020204030204" pitchFamily="49" charset="0"/>
              </a:rPr>
              <a:t>pa_promedio</a:t>
            </a:r>
            <a:endParaRPr lang="es-CO" sz="2300" dirty="0">
              <a:latin typeface="Consolas" panose="020B0609020204030204" pitchFamily="49" charset="0"/>
            </a:endParaRPr>
          </a:p>
          <a:p>
            <a:pPr lvl="1"/>
            <a:r>
              <a:rPr lang="es-CO" sz="2300" dirty="0">
                <a:latin typeface="Consolas" panose="020B0609020204030204" pitchFamily="49" charset="0"/>
              </a:rPr>
              <a:t>  @n1 decimal(4,2),</a:t>
            </a:r>
          </a:p>
          <a:p>
            <a:pPr lvl="1"/>
            <a:r>
              <a:rPr lang="es-CO" sz="2300" dirty="0">
                <a:latin typeface="Consolas" panose="020B0609020204030204" pitchFamily="49" charset="0"/>
              </a:rPr>
              <a:t>  @n2 decimal(4,2),</a:t>
            </a:r>
          </a:p>
          <a:p>
            <a:pPr lvl="1"/>
            <a:r>
              <a:rPr lang="es-CO" sz="2300" dirty="0">
                <a:latin typeface="Consolas" panose="020B0609020204030204" pitchFamily="49" charset="0"/>
              </a:rPr>
              <a:t>  @resultado decimal(4,2) output</a:t>
            </a:r>
          </a:p>
          <a:p>
            <a:pPr lvl="1"/>
            <a:r>
              <a:rPr lang="es-CO" sz="2300" dirty="0">
                <a:latin typeface="Consolas" panose="020B0609020204030204" pitchFamily="49" charset="0"/>
              </a:rPr>
              <a:t>  as </a:t>
            </a:r>
          </a:p>
          <a:p>
            <a:pPr lvl="1"/>
            <a:r>
              <a:rPr lang="es-CO" sz="2300" dirty="0">
                <a:latin typeface="Consolas" panose="020B0609020204030204" pitchFamily="49" charset="0"/>
              </a:rPr>
              <a:t>   </a:t>
            </a:r>
            <a:r>
              <a:rPr lang="es-CO" sz="2300" dirty="0" err="1">
                <a:latin typeface="Consolas" panose="020B0609020204030204" pitchFamily="49" charset="0"/>
              </a:rPr>
              <a:t>select</a:t>
            </a:r>
            <a:r>
              <a:rPr lang="es-CO" sz="2300" dirty="0">
                <a:latin typeface="Consolas" panose="020B0609020204030204" pitchFamily="49" charset="0"/>
              </a:rPr>
              <a:t> @resultado=(@n1+@n2)/2</a:t>
            </a:r>
            <a:r>
              <a:rPr lang="es-CO" sz="2300" dirty="0" smtClean="0">
                <a:latin typeface="Consolas" panose="020B0609020204030204" pitchFamily="49" charset="0"/>
              </a:rPr>
              <a:t>;</a:t>
            </a:r>
          </a:p>
          <a:p>
            <a:pPr lvl="1"/>
            <a:endParaRPr lang="es-CO" sz="2300" dirty="0">
              <a:latin typeface="Consolas" panose="020B0609020204030204" pitchFamily="49" charset="0"/>
            </a:endParaRPr>
          </a:p>
          <a:p>
            <a:pPr lvl="1"/>
            <a:endParaRPr lang="es-CO" sz="2300" dirty="0" smtClean="0">
              <a:latin typeface="Consolas" panose="020B0609020204030204" pitchFamily="49" charset="0"/>
            </a:endParaRPr>
          </a:p>
          <a:p>
            <a:pPr lvl="1"/>
            <a:r>
              <a:rPr lang="es-CO" sz="2300" dirty="0">
                <a:latin typeface="Consolas" panose="020B0609020204030204" pitchFamily="49" charset="0"/>
              </a:rPr>
              <a:t>declare @variable decimal(4,2)</a:t>
            </a:r>
          </a:p>
          <a:p>
            <a:pPr lvl="1"/>
            <a:r>
              <a:rPr lang="es-CO" sz="2300" dirty="0">
                <a:latin typeface="Consolas" panose="020B0609020204030204" pitchFamily="49" charset="0"/>
              </a:rPr>
              <a:t>  </a:t>
            </a:r>
            <a:r>
              <a:rPr lang="es-CO" sz="2300" dirty="0" err="1">
                <a:latin typeface="Consolas" panose="020B0609020204030204" pitchFamily="49" charset="0"/>
              </a:rPr>
              <a:t>execute</a:t>
            </a:r>
            <a:r>
              <a:rPr lang="es-CO" sz="2300" dirty="0">
                <a:latin typeface="Consolas" panose="020B0609020204030204" pitchFamily="49" charset="0"/>
              </a:rPr>
              <a:t> </a:t>
            </a:r>
            <a:r>
              <a:rPr lang="es-CO" sz="2300" dirty="0" err="1">
                <a:latin typeface="Consolas" panose="020B0609020204030204" pitchFamily="49" charset="0"/>
              </a:rPr>
              <a:t>pa_promedio</a:t>
            </a:r>
            <a:r>
              <a:rPr lang="es-CO" sz="2300" dirty="0">
                <a:latin typeface="Consolas" panose="020B0609020204030204" pitchFamily="49" charset="0"/>
              </a:rPr>
              <a:t> 5,6, @variable output</a:t>
            </a:r>
          </a:p>
          <a:p>
            <a:pPr lvl="1"/>
            <a:r>
              <a:rPr lang="es-CO" sz="2300" dirty="0">
                <a:latin typeface="Consolas" panose="020B0609020204030204" pitchFamily="49" charset="0"/>
              </a:rPr>
              <a:t>  </a:t>
            </a:r>
            <a:r>
              <a:rPr lang="es-CO" sz="2300" dirty="0" err="1">
                <a:latin typeface="Consolas" panose="020B0609020204030204" pitchFamily="49" charset="0"/>
              </a:rPr>
              <a:t>select</a:t>
            </a:r>
            <a:r>
              <a:rPr lang="es-CO" sz="2300" dirty="0">
                <a:latin typeface="Consolas" panose="020B0609020204030204" pitchFamily="49" charset="0"/>
              </a:rPr>
              <a:t> @</a:t>
            </a:r>
            <a:r>
              <a:rPr lang="es-CO" sz="2300" dirty="0" smtClean="0">
                <a:latin typeface="Consolas" panose="020B0609020204030204" pitchFamily="49" charset="0"/>
              </a:rPr>
              <a:t>variable;</a:t>
            </a:r>
            <a:endParaRPr lang="es-CO" sz="2300" dirty="0">
              <a:latin typeface="Consolas" panose="020B0609020204030204" pitchFamily="49" charset="0"/>
            </a:endParaRPr>
          </a:p>
        </p:txBody>
      </p:sp>
    </p:spTree>
    <p:extLst>
      <p:ext uri="{BB962C8B-B14F-4D97-AF65-F5344CB8AC3E}">
        <p14:creationId xmlns:p14="http://schemas.microsoft.com/office/powerpoint/2010/main" val="1352538945"/>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206644" y="748083"/>
            <a:ext cx="11389120" cy="1143000"/>
          </a:xfrm>
        </p:spPr>
        <p:txBody>
          <a:bodyPr>
            <a:normAutofit/>
          </a:bodyPr>
          <a:lstStyle/>
          <a:p>
            <a:pPr lvl="0"/>
            <a:r>
              <a:rPr lang="en-US" b="1" dirty="0" smtClean="0">
                <a:solidFill>
                  <a:schemeClr val="accent1">
                    <a:lumMod val="50000"/>
                  </a:schemeClr>
                </a:solidFill>
              </a:rPr>
              <a:t>SP – Return</a:t>
            </a:r>
            <a:endParaRPr lang="en-US" b="1" dirty="0">
              <a:solidFill>
                <a:schemeClr val="accent1">
                  <a:lumMod val="50000"/>
                </a:schemeClr>
              </a:solidFill>
            </a:endParaRPr>
          </a:p>
        </p:txBody>
      </p:sp>
      <p:sp>
        <p:nvSpPr>
          <p:cNvPr id="6" name="Rectángulo 5"/>
          <p:cNvSpPr/>
          <p:nvPr/>
        </p:nvSpPr>
        <p:spPr>
          <a:xfrm>
            <a:off x="472050" y="1744780"/>
            <a:ext cx="11050561" cy="830997"/>
          </a:xfrm>
          <a:prstGeom prst="rect">
            <a:avLst/>
          </a:prstGeom>
        </p:spPr>
        <p:txBody>
          <a:bodyPr wrap="square">
            <a:spAutoFit/>
          </a:bodyPr>
          <a:lstStyle/>
          <a:p>
            <a:r>
              <a:rPr lang="es-CO" sz="2400" dirty="0"/>
              <a:t> </a:t>
            </a:r>
            <a:r>
              <a:rPr lang="es-CO" sz="2400" dirty="0" smtClean="0"/>
              <a:t>La </a:t>
            </a:r>
            <a:r>
              <a:rPr lang="es-CO" sz="2400" dirty="0"/>
              <a:t>instrucción "</a:t>
            </a:r>
            <a:r>
              <a:rPr lang="es-CO" sz="2400" dirty="0" err="1"/>
              <a:t>return</a:t>
            </a:r>
            <a:r>
              <a:rPr lang="es-CO" sz="2400" dirty="0"/>
              <a:t>" sale de una consulta o procedimiento y todas las instrucciones posteriores no son ejecutadas.</a:t>
            </a:r>
          </a:p>
        </p:txBody>
      </p:sp>
      <p:sp>
        <p:nvSpPr>
          <p:cNvPr id="4" name="CuadroTexto 3"/>
          <p:cNvSpPr txBox="1"/>
          <p:nvPr/>
        </p:nvSpPr>
        <p:spPr>
          <a:xfrm>
            <a:off x="735895" y="2697809"/>
            <a:ext cx="10786716" cy="3139321"/>
          </a:xfrm>
          <a:prstGeom prst="rect">
            <a:avLst/>
          </a:prstGeom>
          <a:noFill/>
        </p:spPr>
        <p:txBody>
          <a:bodyPr wrap="square" rtlCol="0">
            <a:spAutoFit/>
          </a:bodyPr>
          <a:lstStyle/>
          <a:p>
            <a:pPr lvl="1"/>
            <a:r>
              <a:rPr lang="es-CO" sz="2200" dirty="0" err="1">
                <a:latin typeface="Consolas" panose="020B0609020204030204" pitchFamily="49" charset="0"/>
              </a:rPr>
              <a:t>create</a:t>
            </a:r>
            <a:r>
              <a:rPr lang="es-CO" sz="2200" dirty="0">
                <a:latin typeface="Consolas" panose="020B0609020204030204" pitchFamily="49" charset="0"/>
              </a:rPr>
              <a:t> </a:t>
            </a:r>
            <a:r>
              <a:rPr lang="es-CO" sz="2200" dirty="0" err="1">
                <a:latin typeface="Consolas" panose="020B0609020204030204" pitchFamily="49" charset="0"/>
              </a:rPr>
              <a:t>procedure</a:t>
            </a:r>
            <a:r>
              <a:rPr lang="es-CO" sz="2200" dirty="0">
                <a:latin typeface="Consolas" panose="020B0609020204030204" pitchFamily="49" charset="0"/>
              </a:rPr>
              <a:t> </a:t>
            </a:r>
            <a:r>
              <a:rPr lang="es-CO" sz="2200" dirty="0" err="1">
                <a:latin typeface="Consolas" panose="020B0609020204030204" pitchFamily="49" charset="0"/>
              </a:rPr>
              <a:t>pa_libros_autor</a:t>
            </a:r>
            <a:endParaRPr lang="es-CO" sz="2200" dirty="0">
              <a:latin typeface="Consolas" panose="020B0609020204030204" pitchFamily="49" charset="0"/>
            </a:endParaRPr>
          </a:p>
          <a:p>
            <a:pPr lvl="1"/>
            <a:r>
              <a:rPr lang="es-CO" sz="2200" dirty="0">
                <a:latin typeface="Consolas" panose="020B0609020204030204" pitchFamily="49" charset="0"/>
              </a:rPr>
              <a:t>  @autor </a:t>
            </a:r>
            <a:r>
              <a:rPr lang="es-CO" sz="2200" dirty="0" err="1">
                <a:latin typeface="Consolas" panose="020B0609020204030204" pitchFamily="49" charset="0"/>
              </a:rPr>
              <a:t>varchar</a:t>
            </a:r>
            <a:r>
              <a:rPr lang="es-CO" sz="2200" dirty="0">
                <a:latin typeface="Consolas" panose="020B0609020204030204" pitchFamily="49" charset="0"/>
              </a:rPr>
              <a:t>(30)=</a:t>
            </a:r>
            <a:r>
              <a:rPr lang="es-CO" sz="2200" dirty="0" err="1">
                <a:latin typeface="Consolas" panose="020B0609020204030204" pitchFamily="49" charset="0"/>
              </a:rPr>
              <a:t>null</a:t>
            </a:r>
            <a:endParaRPr lang="es-CO" sz="2200" dirty="0">
              <a:latin typeface="Consolas" panose="020B0609020204030204" pitchFamily="49" charset="0"/>
            </a:endParaRPr>
          </a:p>
          <a:p>
            <a:pPr lvl="1"/>
            <a:r>
              <a:rPr lang="es-CO" sz="2200" dirty="0">
                <a:latin typeface="Consolas" panose="020B0609020204030204" pitchFamily="49" charset="0"/>
              </a:rPr>
              <a:t> as </a:t>
            </a:r>
          </a:p>
          <a:p>
            <a:pPr lvl="1"/>
            <a:r>
              <a:rPr lang="es-CO" sz="2200" dirty="0">
                <a:latin typeface="Consolas" panose="020B0609020204030204" pitchFamily="49" charset="0"/>
              </a:rPr>
              <a:t> </a:t>
            </a:r>
            <a:r>
              <a:rPr lang="es-CO" sz="2200" dirty="0" err="1">
                <a:latin typeface="Consolas" panose="020B0609020204030204" pitchFamily="49" charset="0"/>
              </a:rPr>
              <a:t>if</a:t>
            </a:r>
            <a:r>
              <a:rPr lang="es-CO" sz="2200" dirty="0">
                <a:latin typeface="Consolas" panose="020B0609020204030204" pitchFamily="49" charset="0"/>
              </a:rPr>
              <a:t> @autor </a:t>
            </a:r>
            <a:r>
              <a:rPr lang="es-CO" sz="2200" dirty="0" err="1">
                <a:latin typeface="Consolas" panose="020B0609020204030204" pitchFamily="49" charset="0"/>
              </a:rPr>
              <a:t>is</a:t>
            </a:r>
            <a:r>
              <a:rPr lang="es-CO" sz="2200" dirty="0">
                <a:latin typeface="Consolas" panose="020B0609020204030204" pitchFamily="49" charset="0"/>
              </a:rPr>
              <a:t> </a:t>
            </a:r>
            <a:r>
              <a:rPr lang="es-CO" sz="2200" dirty="0" err="1">
                <a:latin typeface="Consolas" panose="020B0609020204030204" pitchFamily="49" charset="0"/>
              </a:rPr>
              <a:t>null</a:t>
            </a:r>
            <a:endParaRPr lang="es-CO" sz="2200" dirty="0">
              <a:latin typeface="Consolas" panose="020B0609020204030204" pitchFamily="49" charset="0"/>
            </a:endParaRPr>
          </a:p>
          <a:p>
            <a:pPr lvl="1"/>
            <a:r>
              <a:rPr lang="es-CO" sz="2200" dirty="0">
                <a:latin typeface="Consolas" panose="020B0609020204030204" pitchFamily="49" charset="0"/>
              </a:rPr>
              <a:t> </a:t>
            </a:r>
            <a:r>
              <a:rPr lang="es-CO" sz="2200" dirty="0" err="1">
                <a:latin typeface="Consolas" panose="020B0609020204030204" pitchFamily="49" charset="0"/>
              </a:rPr>
              <a:t>begin</a:t>
            </a:r>
            <a:r>
              <a:rPr lang="es-CO" sz="2200" dirty="0">
                <a:latin typeface="Consolas" panose="020B0609020204030204" pitchFamily="49" charset="0"/>
              </a:rPr>
              <a:t> </a:t>
            </a:r>
          </a:p>
          <a:p>
            <a:pPr lvl="1"/>
            <a:r>
              <a:rPr lang="es-CO" sz="2200" dirty="0">
                <a:latin typeface="Consolas" panose="020B0609020204030204" pitchFamily="49" charset="0"/>
              </a:rPr>
              <a:t>  </a:t>
            </a:r>
            <a:r>
              <a:rPr lang="es-CO" sz="2200" dirty="0" err="1">
                <a:latin typeface="Consolas" panose="020B0609020204030204" pitchFamily="49" charset="0"/>
              </a:rPr>
              <a:t>select</a:t>
            </a:r>
            <a:r>
              <a:rPr lang="es-CO" sz="2200" dirty="0">
                <a:latin typeface="Consolas" panose="020B0609020204030204" pitchFamily="49" charset="0"/>
              </a:rPr>
              <a:t> 'Debe indicar un autor'</a:t>
            </a:r>
          </a:p>
          <a:p>
            <a:pPr lvl="1"/>
            <a:r>
              <a:rPr lang="es-CO" sz="2200" dirty="0">
                <a:latin typeface="Consolas" panose="020B0609020204030204" pitchFamily="49" charset="0"/>
              </a:rPr>
              <a:t>  </a:t>
            </a:r>
            <a:r>
              <a:rPr lang="es-CO" sz="2200" dirty="0" err="1">
                <a:latin typeface="Consolas" panose="020B0609020204030204" pitchFamily="49" charset="0"/>
              </a:rPr>
              <a:t>return</a:t>
            </a:r>
            <a:endParaRPr lang="es-CO" sz="2200" dirty="0">
              <a:latin typeface="Consolas" panose="020B0609020204030204" pitchFamily="49" charset="0"/>
            </a:endParaRPr>
          </a:p>
          <a:p>
            <a:pPr lvl="1"/>
            <a:r>
              <a:rPr lang="es-CO" sz="2200" dirty="0">
                <a:latin typeface="Consolas" panose="020B0609020204030204" pitchFamily="49" charset="0"/>
              </a:rPr>
              <a:t> </a:t>
            </a:r>
            <a:r>
              <a:rPr lang="es-CO" sz="2200" dirty="0" err="1">
                <a:latin typeface="Consolas" panose="020B0609020204030204" pitchFamily="49" charset="0"/>
              </a:rPr>
              <a:t>end</a:t>
            </a:r>
            <a:r>
              <a:rPr lang="es-CO" sz="2200" dirty="0">
                <a:latin typeface="Consolas" panose="020B0609020204030204" pitchFamily="49" charset="0"/>
              </a:rPr>
              <a:t>;</a:t>
            </a:r>
          </a:p>
          <a:p>
            <a:pPr lvl="1"/>
            <a:r>
              <a:rPr lang="es-CO" sz="2200" dirty="0">
                <a:latin typeface="Consolas" panose="020B0609020204030204" pitchFamily="49" charset="0"/>
              </a:rPr>
              <a:t> </a:t>
            </a:r>
            <a:r>
              <a:rPr lang="es-CO" sz="2200" dirty="0" err="1">
                <a:latin typeface="Consolas" panose="020B0609020204030204" pitchFamily="49" charset="0"/>
              </a:rPr>
              <a:t>select</a:t>
            </a:r>
            <a:r>
              <a:rPr lang="es-CO" sz="2200" dirty="0">
                <a:latin typeface="Consolas" panose="020B0609020204030204" pitchFamily="49" charset="0"/>
              </a:rPr>
              <a:t> titulo </a:t>
            </a:r>
            <a:r>
              <a:rPr lang="es-CO" sz="2200" dirty="0" err="1">
                <a:latin typeface="Consolas" panose="020B0609020204030204" pitchFamily="49" charset="0"/>
              </a:rPr>
              <a:t>from</a:t>
            </a:r>
            <a:r>
              <a:rPr lang="es-CO" sz="2200" dirty="0">
                <a:latin typeface="Consolas" panose="020B0609020204030204" pitchFamily="49" charset="0"/>
              </a:rPr>
              <a:t>  libros </a:t>
            </a:r>
            <a:r>
              <a:rPr lang="es-CO" sz="2200" dirty="0" err="1">
                <a:latin typeface="Consolas" panose="020B0609020204030204" pitchFamily="49" charset="0"/>
              </a:rPr>
              <a:t>where</a:t>
            </a:r>
            <a:r>
              <a:rPr lang="es-CO" sz="2200" dirty="0">
                <a:latin typeface="Consolas" panose="020B0609020204030204" pitchFamily="49" charset="0"/>
              </a:rPr>
              <a:t> autor = @autor;</a:t>
            </a:r>
          </a:p>
        </p:txBody>
      </p:sp>
    </p:spTree>
    <p:extLst>
      <p:ext uri="{BB962C8B-B14F-4D97-AF65-F5344CB8AC3E}">
        <p14:creationId xmlns:p14="http://schemas.microsoft.com/office/powerpoint/2010/main" val="1490427658"/>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206644" y="620067"/>
            <a:ext cx="11389120" cy="1143000"/>
          </a:xfrm>
        </p:spPr>
        <p:txBody>
          <a:bodyPr>
            <a:normAutofit/>
          </a:bodyPr>
          <a:lstStyle/>
          <a:p>
            <a:pPr lvl="0"/>
            <a:r>
              <a:rPr lang="en-US" b="1" dirty="0" smtClean="0">
                <a:solidFill>
                  <a:schemeClr val="accent1">
                    <a:lumMod val="50000"/>
                  </a:schemeClr>
                </a:solidFill>
              </a:rPr>
              <a:t>SP – </a:t>
            </a:r>
            <a:r>
              <a:rPr lang="en-US" b="1" dirty="0" err="1" smtClean="0">
                <a:solidFill>
                  <a:schemeClr val="accent1">
                    <a:lumMod val="50000"/>
                  </a:schemeClr>
                </a:solidFill>
              </a:rPr>
              <a:t>Ejemplo</a:t>
            </a:r>
            <a:endParaRPr lang="en-US" b="1" dirty="0">
              <a:solidFill>
                <a:schemeClr val="accent1">
                  <a:lumMod val="50000"/>
                </a:schemeClr>
              </a:solidFill>
            </a:endParaRPr>
          </a:p>
        </p:txBody>
      </p:sp>
      <p:sp>
        <p:nvSpPr>
          <p:cNvPr id="4" name="CuadroTexto 3"/>
          <p:cNvSpPr txBox="1"/>
          <p:nvPr/>
        </p:nvSpPr>
        <p:spPr>
          <a:xfrm>
            <a:off x="678672" y="1737312"/>
            <a:ext cx="10445064" cy="4493538"/>
          </a:xfrm>
          <a:prstGeom prst="rect">
            <a:avLst/>
          </a:prstGeom>
          <a:noFill/>
        </p:spPr>
        <p:txBody>
          <a:bodyPr wrap="square" rtlCol="0">
            <a:spAutoFit/>
          </a:bodyPr>
          <a:lstStyle/>
          <a:p>
            <a:pPr lvl="1"/>
            <a:r>
              <a:rPr lang="es-CO" sz="2200" dirty="0" err="1">
                <a:latin typeface="Consolas" panose="020B0609020204030204" pitchFamily="49" charset="0"/>
              </a:rPr>
              <a:t>create</a:t>
            </a:r>
            <a:r>
              <a:rPr lang="es-CO" sz="2200" dirty="0">
                <a:latin typeface="Consolas" panose="020B0609020204030204" pitchFamily="49" charset="0"/>
              </a:rPr>
              <a:t> </a:t>
            </a:r>
            <a:r>
              <a:rPr lang="es-CO" sz="2200" dirty="0" err="1">
                <a:latin typeface="Consolas" panose="020B0609020204030204" pitchFamily="49" charset="0"/>
              </a:rPr>
              <a:t>procedure</a:t>
            </a:r>
            <a:r>
              <a:rPr lang="es-CO" sz="2200" dirty="0">
                <a:latin typeface="Consolas" panose="020B0609020204030204" pitchFamily="49" charset="0"/>
              </a:rPr>
              <a:t> </a:t>
            </a:r>
            <a:r>
              <a:rPr lang="es-CO" sz="2200" dirty="0" err="1">
                <a:latin typeface="Consolas" panose="020B0609020204030204" pitchFamily="49" charset="0"/>
              </a:rPr>
              <a:t>pa_libros_ingreso</a:t>
            </a:r>
            <a:endParaRPr lang="es-CO" sz="2200" dirty="0">
              <a:latin typeface="Consolas" panose="020B0609020204030204" pitchFamily="49" charset="0"/>
            </a:endParaRPr>
          </a:p>
          <a:p>
            <a:pPr lvl="1"/>
            <a:r>
              <a:rPr lang="es-CO" sz="2200" dirty="0">
                <a:latin typeface="Consolas" panose="020B0609020204030204" pitchFamily="49" charset="0"/>
              </a:rPr>
              <a:t>  @titulo </a:t>
            </a:r>
            <a:r>
              <a:rPr lang="es-CO" sz="2200" dirty="0" err="1">
                <a:latin typeface="Consolas" panose="020B0609020204030204" pitchFamily="49" charset="0"/>
              </a:rPr>
              <a:t>varchar</a:t>
            </a:r>
            <a:r>
              <a:rPr lang="es-CO" sz="2200" dirty="0">
                <a:latin typeface="Consolas" panose="020B0609020204030204" pitchFamily="49" charset="0"/>
              </a:rPr>
              <a:t>(40)=</a:t>
            </a:r>
            <a:r>
              <a:rPr lang="es-CO" sz="2200" dirty="0" err="1">
                <a:latin typeface="Consolas" panose="020B0609020204030204" pitchFamily="49" charset="0"/>
              </a:rPr>
              <a:t>null</a:t>
            </a:r>
            <a:r>
              <a:rPr lang="es-CO" sz="2200" dirty="0">
                <a:latin typeface="Consolas" panose="020B0609020204030204" pitchFamily="49" charset="0"/>
              </a:rPr>
              <a:t>,</a:t>
            </a:r>
          </a:p>
          <a:p>
            <a:pPr lvl="1"/>
            <a:r>
              <a:rPr lang="es-CO" sz="2200" dirty="0">
                <a:latin typeface="Consolas" panose="020B0609020204030204" pitchFamily="49" charset="0"/>
              </a:rPr>
              <a:t>  @autor </a:t>
            </a:r>
            <a:r>
              <a:rPr lang="es-CO" sz="2200" dirty="0" err="1">
                <a:latin typeface="Consolas" panose="020B0609020204030204" pitchFamily="49" charset="0"/>
              </a:rPr>
              <a:t>varchar</a:t>
            </a:r>
            <a:r>
              <a:rPr lang="es-CO" sz="2200" dirty="0">
                <a:latin typeface="Consolas" panose="020B0609020204030204" pitchFamily="49" charset="0"/>
              </a:rPr>
              <a:t>(30)=</a:t>
            </a:r>
            <a:r>
              <a:rPr lang="es-CO" sz="2200" dirty="0" err="1">
                <a:latin typeface="Consolas" panose="020B0609020204030204" pitchFamily="49" charset="0"/>
              </a:rPr>
              <a:t>null</a:t>
            </a:r>
            <a:r>
              <a:rPr lang="es-CO" sz="2200" dirty="0">
                <a:latin typeface="Consolas" panose="020B0609020204030204" pitchFamily="49" charset="0"/>
              </a:rPr>
              <a:t>,</a:t>
            </a:r>
          </a:p>
          <a:p>
            <a:pPr lvl="1"/>
            <a:r>
              <a:rPr lang="es-CO" sz="2200" dirty="0">
                <a:latin typeface="Consolas" panose="020B0609020204030204" pitchFamily="49" charset="0"/>
              </a:rPr>
              <a:t>  @editorial </a:t>
            </a:r>
            <a:r>
              <a:rPr lang="es-CO" sz="2200" dirty="0" err="1">
                <a:latin typeface="Consolas" panose="020B0609020204030204" pitchFamily="49" charset="0"/>
              </a:rPr>
              <a:t>varchar</a:t>
            </a:r>
            <a:r>
              <a:rPr lang="es-CO" sz="2200" dirty="0">
                <a:latin typeface="Consolas" panose="020B0609020204030204" pitchFamily="49" charset="0"/>
              </a:rPr>
              <a:t>(20)=</a:t>
            </a:r>
            <a:r>
              <a:rPr lang="es-CO" sz="2200" dirty="0" err="1">
                <a:latin typeface="Consolas" panose="020B0609020204030204" pitchFamily="49" charset="0"/>
              </a:rPr>
              <a:t>null</a:t>
            </a:r>
            <a:r>
              <a:rPr lang="es-CO" sz="2200" dirty="0">
                <a:latin typeface="Consolas" panose="020B0609020204030204" pitchFamily="49" charset="0"/>
              </a:rPr>
              <a:t>,</a:t>
            </a:r>
          </a:p>
          <a:p>
            <a:pPr lvl="1"/>
            <a:r>
              <a:rPr lang="es-CO" sz="2200" dirty="0">
                <a:latin typeface="Consolas" panose="020B0609020204030204" pitchFamily="49" charset="0"/>
              </a:rPr>
              <a:t>  @precio decimal(5,2)=</a:t>
            </a:r>
            <a:r>
              <a:rPr lang="es-CO" sz="2200" dirty="0" err="1">
                <a:latin typeface="Consolas" panose="020B0609020204030204" pitchFamily="49" charset="0"/>
              </a:rPr>
              <a:t>null</a:t>
            </a:r>
            <a:endParaRPr lang="es-CO" sz="2200" dirty="0">
              <a:latin typeface="Consolas" panose="020B0609020204030204" pitchFamily="49" charset="0"/>
            </a:endParaRPr>
          </a:p>
          <a:p>
            <a:pPr lvl="1"/>
            <a:r>
              <a:rPr lang="es-CO" sz="2200" dirty="0">
                <a:latin typeface="Consolas" panose="020B0609020204030204" pitchFamily="49" charset="0"/>
              </a:rPr>
              <a:t> as </a:t>
            </a:r>
          </a:p>
          <a:p>
            <a:pPr lvl="1"/>
            <a:r>
              <a:rPr lang="es-CO" sz="2200" dirty="0">
                <a:latin typeface="Consolas" panose="020B0609020204030204" pitchFamily="49" charset="0"/>
              </a:rPr>
              <a:t> </a:t>
            </a:r>
            <a:r>
              <a:rPr lang="es-CO" sz="2200" dirty="0" err="1">
                <a:latin typeface="Consolas" panose="020B0609020204030204" pitchFamily="49" charset="0"/>
              </a:rPr>
              <a:t>if</a:t>
            </a:r>
            <a:r>
              <a:rPr lang="es-CO" sz="2200" dirty="0">
                <a:latin typeface="Consolas" panose="020B0609020204030204" pitchFamily="49" charset="0"/>
              </a:rPr>
              <a:t> (@titulo </a:t>
            </a:r>
            <a:r>
              <a:rPr lang="es-CO" sz="2200" dirty="0" err="1">
                <a:latin typeface="Consolas" panose="020B0609020204030204" pitchFamily="49" charset="0"/>
              </a:rPr>
              <a:t>is</a:t>
            </a:r>
            <a:r>
              <a:rPr lang="es-CO" sz="2200" dirty="0">
                <a:latin typeface="Consolas" panose="020B0609020204030204" pitchFamily="49" charset="0"/>
              </a:rPr>
              <a:t> </a:t>
            </a:r>
            <a:r>
              <a:rPr lang="es-CO" sz="2200" dirty="0" err="1">
                <a:latin typeface="Consolas" panose="020B0609020204030204" pitchFamily="49" charset="0"/>
              </a:rPr>
              <a:t>null</a:t>
            </a:r>
            <a:r>
              <a:rPr lang="es-CO" sz="2200" dirty="0">
                <a:latin typeface="Consolas" panose="020B0609020204030204" pitchFamily="49" charset="0"/>
              </a:rPr>
              <a:t>) </a:t>
            </a:r>
            <a:r>
              <a:rPr lang="es-CO" sz="2200" dirty="0" err="1">
                <a:latin typeface="Consolas" panose="020B0609020204030204" pitchFamily="49" charset="0"/>
              </a:rPr>
              <a:t>or</a:t>
            </a:r>
            <a:r>
              <a:rPr lang="es-CO" sz="2200" dirty="0">
                <a:latin typeface="Consolas" panose="020B0609020204030204" pitchFamily="49" charset="0"/>
              </a:rPr>
              <a:t> (@autor </a:t>
            </a:r>
            <a:r>
              <a:rPr lang="es-CO" sz="2200" dirty="0" err="1">
                <a:latin typeface="Consolas" panose="020B0609020204030204" pitchFamily="49" charset="0"/>
              </a:rPr>
              <a:t>is</a:t>
            </a:r>
            <a:r>
              <a:rPr lang="es-CO" sz="2200" dirty="0">
                <a:latin typeface="Consolas" panose="020B0609020204030204" pitchFamily="49" charset="0"/>
              </a:rPr>
              <a:t> </a:t>
            </a:r>
            <a:r>
              <a:rPr lang="es-CO" sz="2200" dirty="0" err="1">
                <a:latin typeface="Consolas" panose="020B0609020204030204" pitchFamily="49" charset="0"/>
              </a:rPr>
              <a:t>null</a:t>
            </a:r>
            <a:r>
              <a:rPr lang="es-CO" sz="2200" dirty="0">
                <a:latin typeface="Consolas" panose="020B0609020204030204" pitchFamily="49" charset="0"/>
              </a:rPr>
              <a:t>)</a:t>
            </a:r>
          </a:p>
          <a:p>
            <a:pPr lvl="1"/>
            <a:r>
              <a:rPr lang="es-CO" sz="2200" dirty="0">
                <a:latin typeface="Consolas" panose="020B0609020204030204" pitchFamily="49" charset="0"/>
              </a:rPr>
              <a:t>  </a:t>
            </a:r>
            <a:r>
              <a:rPr lang="es-CO" sz="2200" dirty="0" err="1">
                <a:latin typeface="Consolas" panose="020B0609020204030204" pitchFamily="49" charset="0"/>
              </a:rPr>
              <a:t>return</a:t>
            </a:r>
            <a:r>
              <a:rPr lang="es-CO" sz="2200" dirty="0">
                <a:latin typeface="Consolas" panose="020B0609020204030204" pitchFamily="49" charset="0"/>
              </a:rPr>
              <a:t> 0</a:t>
            </a:r>
          </a:p>
          <a:p>
            <a:pPr lvl="1"/>
            <a:r>
              <a:rPr lang="es-CO" sz="2200" dirty="0">
                <a:latin typeface="Consolas" panose="020B0609020204030204" pitchFamily="49" charset="0"/>
              </a:rPr>
              <a:t> </a:t>
            </a:r>
            <a:r>
              <a:rPr lang="es-CO" sz="2200" dirty="0" err="1">
                <a:latin typeface="Consolas" panose="020B0609020204030204" pitchFamily="49" charset="0"/>
              </a:rPr>
              <a:t>else</a:t>
            </a:r>
            <a:r>
              <a:rPr lang="es-CO" sz="2200" dirty="0">
                <a:latin typeface="Consolas" panose="020B0609020204030204" pitchFamily="49" charset="0"/>
              </a:rPr>
              <a:t> </a:t>
            </a:r>
          </a:p>
          <a:p>
            <a:pPr lvl="1"/>
            <a:r>
              <a:rPr lang="es-CO" sz="2200" dirty="0">
                <a:latin typeface="Consolas" panose="020B0609020204030204" pitchFamily="49" charset="0"/>
              </a:rPr>
              <a:t> </a:t>
            </a:r>
            <a:r>
              <a:rPr lang="es-CO" sz="2200" dirty="0" err="1">
                <a:latin typeface="Consolas" panose="020B0609020204030204" pitchFamily="49" charset="0"/>
              </a:rPr>
              <a:t>begin</a:t>
            </a:r>
            <a:endParaRPr lang="es-CO" sz="2200" dirty="0">
              <a:latin typeface="Consolas" panose="020B0609020204030204" pitchFamily="49" charset="0"/>
            </a:endParaRPr>
          </a:p>
          <a:p>
            <a:pPr lvl="1"/>
            <a:r>
              <a:rPr lang="es-CO" sz="2200" dirty="0">
                <a:latin typeface="Consolas" panose="020B0609020204030204" pitchFamily="49" charset="0"/>
              </a:rPr>
              <a:t>  </a:t>
            </a:r>
            <a:r>
              <a:rPr lang="es-CO" sz="2200" dirty="0" err="1">
                <a:latin typeface="Consolas" panose="020B0609020204030204" pitchFamily="49" charset="0"/>
              </a:rPr>
              <a:t>insert</a:t>
            </a:r>
            <a:r>
              <a:rPr lang="es-CO" sz="2200" dirty="0">
                <a:latin typeface="Consolas" panose="020B0609020204030204" pitchFamily="49" charset="0"/>
              </a:rPr>
              <a:t> </a:t>
            </a:r>
            <a:r>
              <a:rPr lang="es-CO" sz="2200" dirty="0" err="1">
                <a:latin typeface="Consolas" panose="020B0609020204030204" pitchFamily="49" charset="0"/>
              </a:rPr>
              <a:t>into</a:t>
            </a:r>
            <a:r>
              <a:rPr lang="es-CO" sz="2200" dirty="0">
                <a:latin typeface="Consolas" panose="020B0609020204030204" pitchFamily="49" charset="0"/>
              </a:rPr>
              <a:t> libros </a:t>
            </a:r>
            <a:r>
              <a:rPr lang="es-CO" sz="2200" dirty="0" err="1">
                <a:latin typeface="Consolas" panose="020B0609020204030204" pitchFamily="49" charset="0"/>
              </a:rPr>
              <a:t>values</a:t>
            </a:r>
            <a:r>
              <a:rPr lang="es-CO" sz="2200" dirty="0">
                <a:latin typeface="Consolas" panose="020B0609020204030204" pitchFamily="49" charset="0"/>
              </a:rPr>
              <a:t> (@</a:t>
            </a:r>
            <a:r>
              <a:rPr lang="es-CO" sz="2200" dirty="0" err="1">
                <a:latin typeface="Consolas" panose="020B0609020204030204" pitchFamily="49" charset="0"/>
              </a:rPr>
              <a:t>titulo,@autor,@editorial,@precio</a:t>
            </a:r>
            <a:r>
              <a:rPr lang="es-CO" sz="2200" dirty="0">
                <a:latin typeface="Consolas" panose="020B0609020204030204" pitchFamily="49" charset="0"/>
              </a:rPr>
              <a:t>)</a:t>
            </a:r>
          </a:p>
          <a:p>
            <a:pPr lvl="1"/>
            <a:r>
              <a:rPr lang="es-CO" sz="2200" dirty="0">
                <a:latin typeface="Consolas" panose="020B0609020204030204" pitchFamily="49" charset="0"/>
              </a:rPr>
              <a:t>  </a:t>
            </a:r>
            <a:r>
              <a:rPr lang="es-CO" sz="2200" dirty="0" err="1">
                <a:latin typeface="Consolas" panose="020B0609020204030204" pitchFamily="49" charset="0"/>
              </a:rPr>
              <a:t>return</a:t>
            </a:r>
            <a:r>
              <a:rPr lang="es-CO" sz="2200" dirty="0">
                <a:latin typeface="Consolas" panose="020B0609020204030204" pitchFamily="49" charset="0"/>
              </a:rPr>
              <a:t> 1</a:t>
            </a:r>
          </a:p>
          <a:p>
            <a:pPr lvl="1"/>
            <a:r>
              <a:rPr lang="es-CO" sz="2200" dirty="0">
                <a:latin typeface="Consolas" panose="020B0609020204030204" pitchFamily="49" charset="0"/>
              </a:rPr>
              <a:t> </a:t>
            </a:r>
            <a:r>
              <a:rPr lang="es-CO" sz="2200" dirty="0" err="1">
                <a:latin typeface="Consolas" panose="020B0609020204030204" pitchFamily="49" charset="0"/>
              </a:rPr>
              <a:t>end</a:t>
            </a:r>
            <a:r>
              <a:rPr lang="es-CO" sz="2200" dirty="0">
                <a:latin typeface="Consolas" panose="020B0609020204030204" pitchFamily="49" charset="0"/>
              </a:rPr>
              <a:t>;</a:t>
            </a:r>
          </a:p>
        </p:txBody>
      </p:sp>
    </p:spTree>
    <p:extLst>
      <p:ext uri="{BB962C8B-B14F-4D97-AF65-F5344CB8AC3E}">
        <p14:creationId xmlns:p14="http://schemas.microsoft.com/office/powerpoint/2010/main" val="1757485033"/>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206644" y="620067"/>
            <a:ext cx="11389120" cy="1143000"/>
          </a:xfrm>
        </p:spPr>
        <p:txBody>
          <a:bodyPr>
            <a:normAutofit/>
          </a:bodyPr>
          <a:lstStyle/>
          <a:p>
            <a:pPr lvl="0"/>
            <a:r>
              <a:rPr lang="en-US" b="1" dirty="0" smtClean="0">
                <a:solidFill>
                  <a:schemeClr val="accent1">
                    <a:lumMod val="50000"/>
                  </a:schemeClr>
                </a:solidFill>
              </a:rPr>
              <a:t>SP – </a:t>
            </a:r>
            <a:r>
              <a:rPr lang="en-US" b="1" dirty="0" err="1" smtClean="0">
                <a:solidFill>
                  <a:schemeClr val="accent1">
                    <a:lumMod val="50000"/>
                  </a:schemeClr>
                </a:solidFill>
              </a:rPr>
              <a:t>Ejemplo</a:t>
            </a:r>
            <a:endParaRPr lang="en-US" b="1" dirty="0">
              <a:solidFill>
                <a:schemeClr val="accent1">
                  <a:lumMod val="50000"/>
                </a:schemeClr>
              </a:solidFill>
            </a:endParaRPr>
          </a:p>
        </p:txBody>
      </p:sp>
      <p:sp>
        <p:nvSpPr>
          <p:cNvPr id="4" name="CuadroTexto 3"/>
          <p:cNvSpPr txBox="1"/>
          <p:nvPr/>
        </p:nvSpPr>
        <p:spPr>
          <a:xfrm>
            <a:off x="206645" y="1799596"/>
            <a:ext cx="11570828" cy="1508105"/>
          </a:xfrm>
          <a:prstGeom prst="rect">
            <a:avLst/>
          </a:prstGeom>
          <a:noFill/>
        </p:spPr>
        <p:txBody>
          <a:bodyPr wrap="square" rtlCol="0">
            <a:spAutoFit/>
          </a:bodyPr>
          <a:lstStyle/>
          <a:p>
            <a:pPr lvl="1"/>
            <a:r>
              <a:rPr lang="es-CO" sz="2300" dirty="0">
                <a:latin typeface="Consolas" panose="020B0609020204030204" pitchFamily="49" charset="0"/>
              </a:rPr>
              <a:t>declare @retorno </a:t>
            </a:r>
            <a:r>
              <a:rPr lang="es-CO" sz="2300" dirty="0" err="1">
                <a:latin typeface="Consolas" panose="020B0609020204030204" pitchFamily="49" charset="0"/>
              </a:rPr>
              <a:t>int</a:t>
            </a:r>
            <a:r>
              <a:rPr lang="es-CO" sz="2300" dirty="0">
                <a:latin typeface="Consolas" panose="020B0609020204030204" pitchFamily="49" charset="0"/>
              </a:rPr>
              <a:t>;</a:t>
            </a:r>
          </a:p>
          <a:p>
            <a:pPr lvl="1"/>
            <a:r>
              <a:rPr lang="es-CO" sz="2300" dirty="0">
                <a:latin typeface="Consolas" panose="020B0609020204030204" pitchFamily="49" charset="0"/>
              </a:rPr>
              <a:t> </a:t>
            </a:r>
            <a:r>
              <a:rPr lang="es-CO" sz="2300" dirty="0" err="1">
                <a:latin typeface="Consolas" panose="020B0609020204030204" pitchFamily="49" charset="0"/>
              </a:rPr>
              <a:t>exec</a:t>
            </a:r>
            <a:r>
              <a:rPr lang="es-CO" sz="2300" dirty="0">
                <a:latin typeface="Consolas" panose="020B0609020204030204" pitchFamily="49" charset="0"/>
              </a:rPr>
              <a:t> @retorno=</a:t>
            </a:r>
            <a:r>
              <a:rPr lang="es-CO" sz="2300" dirty="0" err="1">
                <a:latin typeface="Consolas" panose="020B0609020204030204" pitchFamily="49" charset="0"/>
              </a:rPr>
              <a:t>pa_libros_ingreso</a:t>
            </a:r>
            <a:r>
              <a:rPr lang="es-CO" sz="2300" dirty="0">
                <a:latin typeface="Consolas" panose="020B0609020204030204" pitchFamily="49" charset="0"/>
              </a:rPr>
              <a:t> 'El gato con </a:t>
            </a:r>
            <a:r>
              <a:rPr lang="es-CO" sz="2300" dirty="0" err="1">
                <a:latin typeface="Consolas" panose="020B0609020204030204" pitchFamily="49" charset="0"/>
              </a:rPr>
              <a:t>botas','Anónimo</a:t>
            </a:r>
            <a:r>
              <a:rPr lang="es-CO" sz="2300" dirty="0">
                <a:latin typeface="Consolas" panose="020B0609020204030204" pitchFamily="49" charset="0"/>
              </a:rPr>
              <a:t>'</a:t>
            </a:r>
          </a:p>
          <a:p>
            <a:pPr lvl="1"/>
            <a:r>
              <a:rPr lang="es-CO" sz="2300" dirty="0">
                <a:latin typeface="Consolas" panose="020B0609020204030204" pitchFamily="49" charset="0"/>
              </a:rPr>
              <a:t> </a:t>
            </a:r>
            <a:r>
              <a:rPr lang="es-CO" sz="2300" dirty="0" err="1">
                <a:latin typeface="Consolas" panose="020B0609020204030204" pitchFamily="49" charset="0"/>
              </a:rPr>
              <a:t>if</a:t>
            </a:r>
            <a:r>
              <a:rPr lang="es-CO" sz="2300" dirty="0">
                <a:latin typeface="Consolas" panose="020B0609020204030204" pitchFamily="49" charset="0"/>
              </a:rPr>
              <a:t> @retorno=1 </a:t>
            </a:r>
            <a:r>
              <a:rPr lang="es-CO" sz="2300" dirty="0" err="1">
                <a:latin typeface="Consolas" panose="020B0609020204030204" pitchFamily="49" charset="0"/>
              </a:rPr>
              <a:t>print</a:t>
            </a:r>
            <a:r>
              <a:rPr lang="es-CO" sz="2300" dirty="0">
                <a:latin typeface="Consolas" panose="020B0609020204030204" pitchFamily="49" charset="0"/>
              </a:rPr>
              <a:t> 'Registro ingresado'</a:t>
            </a:r>
          </a:p>
          <a:p>
            <a:pPr lvl="1"/>
            <a:r>
              <a:rPr lang="es-CO" sz="2300" dirty="0">
                <a:latin typeface="Consolas" panose="020B0609020204030204" pitchFamily="49" charset="0"/>
              </a:rPr>
              <a:t> </a:t>
            </a:r>
            <a:r>
              <a:rPr lang="es-CO" sz="2300" dirty="0" err="1">
                <a:latin typeface="Consolas" panose="020B0609020204030204" pitchFamily="49" charset="0"/>
              </a:rPr>
              <a:t>else</a:t>
            </a:r>
            <a:r>
              <a:rPr lang="es-CO" sz="2300" dirty="0">
                <a:latin typeface="Consolas" panose="020B0609020204030204" pitchFamily="49" charset="0"/>
              </a:rPr>
              <a:t> </a:t>
            </a:r>
            <a:r>
              <a:rPr lang="es-CO" sz="2300" dirty="0" err="1">
                <a:latin typeface="Consolas" panose="020B0609020204030204" pitchFamily="49" charset="0"/>
              </a:rPr>
              <a:t>select</a:t>
            </a:r>
            <a:r>
              <a:rPr lang="es-CO" sz="2300" dirty="0">
                <a:latin typeface="Consolas" panose="020B0609020204030204" pitchFamily="49" charset="0"/>
              </a:rPr>
              <a:t> 'Registro no ingresado porque faltan datos';</a:t>
            </a:r>
          </a:p>
        </p:txBody>
      </p:sp>
    </p:spTree>
    <p:extLst>
      <p:ext uri="{BB962C8B-B14F-4D97-AF65-F5344CB8AC3E}">
        <p14:creationId xmlns:p14="http://schemas.microsoft.com/office/powerpoint/2010/main" val="234543085"/>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206644" y="748083"/>
            <a:ext cx="11389120" cy="1143000"/>
          </a:xfrm>
        </p:spPr>
        <p:txBody>
          <a:bodyPr>
            <a:normAutofit/>
          </a:bodyPr>
          <a:lstStyle/>
          <a:p>
            <a:pPr lvl="0"/>
            <a:r>
              <a:rPr lang="en-US" b="1" dirty="0" smtClean="0">
                <a:solidFill>
                  <a:schemeClr val="accent1">
                    <a:lumMod val="50000"/>
                  </a:schemeClr>
                </a:solidFill>
              </a:rPr>
              <a:t>SP – </a:t>
            </a:r>
            <a:r>
              <a:rPr lang="en-US" b="1" dirty="0" err="1" smtClean="0">
                <a:solidFill>
                  <a:schemeClr val="accent1">
                    <a:lumMod val="50000"/>
                  </a:schemeClr>
                </a:solidFill>
              </a:rPr>
              <a:t>Modificación</a:t>
            </a:r>
            <a:endParaRPr lang="en-US" b="1" dirty="0">
              <a:solidFill>
                <a:schemeClr val="accent1">
                  <a:lumMod val="50000"/>
                </a:schemeClr>
              </a:solidFill>
            </a:endParaRPr>
          </a:p>
        </p:txBody>
      </p:sp>
      <p:sp>
        <p:nvSpPr>
          <p:cNvPr id="4" name="CuadroTexto 3"/>
          <p:cNvSpPr txBox="1"/>
          <p:nvPr/>
        </p:nvSpPr>
        <p:spPr>
          <a:xfrm>
            <a:off x="809049" y="2143810"/>
            <a:ext cx="10786716" cy="1154162"/>
          </a:xfrm>
          <a:prstGeom prst="rect">
            <a:avLst/>
          </a:prstGeom>
          <a:noFill/>
        </p:spPr>
        <p:txBody>
          <a:bodyPr wrap="square" rtlCol="0">
            <a:spAutoFit/>
          </a:bodyPr>
          <a:lstStyle/>
          <a:p>
            <a:pPr lvl="1"/>
            <a:r>
              <a:rPr lang="es-CO" sz="2300" b="1" dirty="0">
                <a:latin typeface="Consolas" panose="020B0609020204030204" pitchFamily="49" charset="0"/>
              </a:rPr>
              <a:t>alter </a:t>
            </a:r>
            <a:r>
              <a:rPr lang="es-CO" sz="2300" b="1" dirty="0" err="1">
                <a:latin typeface="Consolas" panose="020B0609020204030204" pitchFamily="49" charset="0"/>
              </a:rPr>
              <a:t>procedure</a:t>
            </a:r>
            <a:r>
              <a:rPr lang="es-CO" sz="2300" b="1" dirty="0">
                <a:latin typeface="Consolas" panose="020B0609020204030204" pitchFamily="49" charset="0"/>
              </a:rPr>
              <a:t> </a:t>
            </a:r>
            <a:r>
              <a:rPr lang="es-CO" sz="2300" dirty="0">
                <a:latin typeface="Consolas" panose="020B0609020204030204" pitchFamily="49" charset="0"/>
              </a:rPr>
              <a:t>NOMBREPROCEDIMIENTO</a:t>
            </a:r>
          </a:p>
          <a:p>
            <a:pPr lvl="1"/>
            <a:r>
              <a:rPr lang="es-CO" sz="2300" dirty="0">
                <a:latin typeface="Consolas" panose="020B0609020204030204" pitchFamily="49" charset="0"/>
              </a:rPr>
              <a:t>  @PARAMETRO TIPO = VALORPREDETERMINADO</a:t>
            </a:r>
          </a:p>
          <a:p>
            <a:pPr lvl="1"/>
            <a:r>
              <a:rPr lang="es-CO" sz="2300" dirty="0">
                <a:latin typeface="Consolas" panose="020B0609020204030204" pitchFamily="49" charset="0"/>
              </a:rPr>
              <a:t>  as SENTENCIAS;</a:t>
            </a:r>
          </a:p>
        </p:txBody>
      </p:sp>
    </p:spTree>
    <p:extLst>
      <p:ext uri="{BB962C8B-B14F-4D97-AF65-F5344CB8AC3E}">
        <p14:creationId xmlns:p14="http://schemas.microsoft.com/office/powerpoint/2010/main" val="2431051560"/>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206644" y="748083"/>
            <a:ext cx="11389120" cy="1143000"/>
          </a:xfrm>
        </p:spPr>
        <p:txBody>
          <a:bodyPr>
            <a:normAutofit/>
          </a:bodyPr>
          <a:lstStyle/>
          <a:p>
            <a:pPr lvl="0"/>
            <a:r>
              <a:rPr lang="en-US" b="1" dirty="0" smtClean="0">
                <a:solidFill>
                  <a:schemeClr val="accent1">
                    <a:lumMod val="50000"/>
                  </a:schemeClr>
                </a:solidFill>
              </a:rPr>
              <a:t>SP – </a:t>
            </a:r>
            <a:r>
              <a:rPr lang="en-US" b="1" dirty="0">
                <a:solidFill>
                  <a:schemeClr val="accent1">
                    <a:lumMod val="50000"/>
                  </a:schemeClr>
                </a:solidFill>
              </a:rPr>
              <a:t>Try/CATCH</a:t>
            </a:r>
          </a:p>
        </p:txBody>
      </p:sp>
      <p:sp>
        <p:nvSpPr>
          <p:cNvPr id="5" name="Rectángulo 4"/>
          <p:cNvSpPr/>
          <p:nvPr/>
        </p:nvSpPr>
        <p:spPr>
          <a:xfrm>
            <a:off x="545204" y="1770663"/>
            <a:ext cx="11050561" cy="1569660"/>
          </a:xfrm>
          <a:prstGeom prst="rect">
            <a:avLst/>
          </a:prstGeom>
        </p:spPr>
        <p:txBody>
          <a:bodyPr wrap="square">
            <a:spAutoFit/>
          </a:bodyPr>
          <a:lstStyle/>
          <a:p>
            <a:r>
              <a:rPr lang="es-CO" sz="2400" dirty="0"/>
              <a:t> </a:t>
            </a:r>
            <a:r>
              <a:rPr lang="es-CO" sz="2400" dirty="0" smtClean="0"/>
              <a:t>La instrucción TRY/CATCH es un mecanismo para implementar control de errores en SQL.</a:t>
            </a:r>
          </a:p>
          <a:p>
            <a:r>
              <a:rPr lang="es-CO" sz="2400" dirty="0" smtClean="0"/>
              <a:t>Si se produce un error en el bloque de instrucciones contenidas en </a:t>
            </a:r>
            <a:r>
              <a:rPr lang="es-CO" sz="2400" b="1" dirty="0" smtClean="0"/>
              <a:t>TRY</a:t>
            </a:r>
            <a:r>
              <a:rPr lang="es-CO" sz="2400" dirty="0" smtClean="0"/>
              <a:t>, saltará al control establecido en el </a:t>
            </a:r>
            <a:r>
              <a:rPr lang="es-CO" sz="2400" b="1" dirty="0" smtClean="0"/>
              <a:t>CATCH</a:t>
            </a:r>
            <a:endParaRPr lang="es-CO" sz="2400" b="1" dirty="0"/>
          </a:p>
        </p:txBody>
      </p:sp>
      <p:sp>
        <p:nvSpPr>
          <p:cNvPr id="6" name="CuadroTexto 5"/>
          <p:cNvSpPr txBox="1"/>
          <p:nvPr/>
        </p:nvSpPr>
        <p:spPr>
          <a:xfrm>
            <a:off x="677125" y="3625139"/>
            <a:ext cx="10786716" cy="2569934"/>
          </a:xfrm>
          <a:prstGeom prst="rect">
            <a:avLst/>
          </a:prstGeom>
          <a:noFill/>
        </p:spPr>
        <p:txBody>
          <a:bodyPr wrap="square" rtlCol="0">
            <a:spAutoFit/>
          </a:bodyPr>
          <a:lstStyle/>
          <a:p>
            <a:pPr lvl="1"/>
            <a:r>
              <a:rPr lang="en-US" sz="2300" b="1" dirty="0">
                <a:latin typeface="Consolas" panose="020B0609020204030204" pitchFamily="49" charset="0"/>
              </a:rPr>
              <a:t>BEGIN TRY</a:t>
            </a:r>
          </a:p>
          <a:p>
            <a:pPr lvl="1"/>
            <a:r>
              <a:rPr lang="en-US" sz="2300" dirty="0">
                <a:latin typeface="Consolas" panose="020B0609020204030204" pitchFamily="49" charset="0"/>
              </a:rPr>
              <a:t>     { </a:t>
            </a:r>
            <a:r>
              <a:rPr lang="en-US" sz="2300" dirty="0" err="1">
                <a:latin typeface="Consolas" panose="020B0609020204030204" pitchFamily="49" charset="0"/>
              </a:rPr>
              <a:t>sql_statement</a:t>
            </a:r>
            <a:r>
              <a:rPr lang="en-US" sz="2300" dirty="0">
                <a:latin typeface="Consolas" panose="020B0609020204030204" pitchFamily="49" charset="0"/>
              </a:rPr>
              <a:t> | </a:t>
            </a:r>
            <a:r>
              <a:rPr lang="en-US" sz="2300" dirty="0" err="1">
                <a:latin typeface="Consolas" panose="020B0609020204030204" pitchFamily="49" charset="0"/>
              </a:rPr>
              <a:t>statement_block</a:t>
            </a:r>
            <a:r>
              <a:rPr lang="en-US" sz="2300" dirty="0">
                <a:latin typeface="Consolas" panose="020B0609020204030204" pitchFamily="49" charset="0"/>
              </a:rPr>
              <a:t> }</a:t>
            </a:r>
          </a:p>
          <a:p>
            <a:pPr lvl="1"/>
            <a:r>
              <a:rPr lang="en-US" sz="2300" b="1" dirty="0">
                <a:latin typeface="Consolas" panose="020B0609020204030204" pitchFamily="49" charset="0"/>
              </a:rPr>
              <a:t>END TRY</a:t>
            </a:r>
          </a:p>
          <a:p>
            <a:pPr lvl="1"/>
            <a:r>
              <a:rPr lang="en-US" sz="2300" b="1" dirty="0">
                <a:latin typeface="Consolas" panose="020B0609020204030204" pitchFamily="49" charset="0"/>
              </a:rPr>
              <a:t>BEGIN CATCH</a:t>
            </a:r>
          </a:p>
          <a:p>
            <a:pPr lvl="1"/>
            <a:r>
              <a:rPr lang="en-US" sz="2300" dirty="0">
                <a:latin typeface="Consolas" panose="020B0609020204030204" pitchFamily="49" charset="0"/>
              </a:rPr>
              <a:t>          [ { </a:t>
            </a:r>
            <a:r>
              <a:rPr lang="en-US" sz="2300" dirty="0" err="1">
                <a:latin typeface="Consolas" panose="020B0609020204030204" pitchFamily="49" charset="0"/>
              </a:rPr>
              <a:t>sql_statement</a:t>
            </a:r>
            <a:r>
              <a:rPr lang="en-US" sz="2300" dirty="0">
                <a:latin typeface="Consolas" panose="020B0609020204030204" pitchFamily="49" charset="0"/>
              </a:rPr>
              <a:t> | </a:t>
            </a:r>
            <a:r>
              <a:rPr lang="en-US" sz="2300" dirty="0" err="1">
                <a:latin typeface="Consolas" panose="020B0609020204030204" pitchFamily="49" charset="0"/>
              </a:rPr>
              <a:t>statement_block</a:t>
            </a:r>
            <a:r>
              <a:rPr lang="en-US" sz="2300" dirty="0">
                <a:latin typeface="Consolas" panose="020B0609020204030204" pitchFamily="49" charset="0"/>
              </a:rPr>
              <a:t> } ]</a:t>
            </a:r>
          </a:p>
          <a:p>
            <a:pPr lvl="1"/>
            <a:r>
              <a:rPr lang="en-US" sz="2300" b="1" dirty="0">
                <a:latin typeface="Consolas" panose="020B0609020204030204" pitchFamily="49" charset="0"/>
              </a:rPr>
              <a:t>END CATCH</a:t>
            </a:r>
          </a:p>
          <a:p>
            <a:pPr lvl="1"/>
            <a:r>
              <a:rPr lang="en-US" sz="2300" dirty="0">
                <a:latin typeface="Consolas" panose="020B0609020204030204" pitchFamily="49" charset="0"/>
              </a:rPr>
              <a:t>[ ; ]</a:t>
            </a:r>
            <a:endParaRPr lang="es-CO" sz="2300" dirty="0">
              <a:latin typeface="Consolas" panose="020B0609020204030204" pitchFamily="49" charset="0"/>
            </a:endParaRPr>
          </a:p>
        </p:txBody>
      </p:sp>
    </p:spTree>
    <p:extLst>
      <p:ext uri="{BB962C8B-B14F-4D97-AF65-F5344CB8AC3E}">
        <p14:creationId xmlns:p14="http://schemas.microsoft.com/office/powerpoint/2010/main" val="3303065558"/>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206644" y="748083"/>
            <a:ext cx="11389120" cy="1143000"/>
          </a:xfrm>
        </p:spPr>
        <p:txBody>
          <a:bodyPr>
            <a:normAutofit/>
          </a:bodyPr>
          <a:lstStyle/>
          <a:p>
            <a:pPr lvl="0"/>
            <a:r>
              <a:rPr lang="en-US" b="1" dirty="0" smtClean="0">
                <a:solidFill>
                  <a:schemeClr val="accent1">
                    <a:lumMod val="50000"/>
                  </a:schemeClr>
                </a:solidFill>
              </a:rPr>
              <a:t>SP – </a:t>
            </a:r>
            <a:r>
              <a:rPr lang="en-US" b="1" dirty="0" err="1" smtClean="0">
                <a:solidFill>
                  <a:schemeClr val="accent1">
                    <a:lumMod val="50000"/>
                  </a:schemeClr>
                </a:solidFill>
              </a:rPr>
              <a:t>Información</a:t>
            </a:r>
            <a:endParaRPr lang="en-US" b="1" dirty="0">
              <a:solidFill>
                <a:schemeClr val="accent1">
                  <a:lumMod val="50000"/>
                </a:schemeClr>
              </a:solidFill>
            </a:endParaRPr>
          </a:p>
        </p:txBody>
      </p:sp>
      <p:graphicFrame>
        <p:nvGraphicFramePr>
          <p:cNvPr id="2" name="Tabla 1"/>
          <p:cNvGraphicFramePr>
            <a:graphicFrameLocks noGrp="1"/>
          </p:cNvGraphicFramePr>
          <p:nvPr>
            <p:extLst/>
          </p:nvPr>
        </p:nvGraphicFramePr>
        <p:xfrm>
          <a:off x="723807" y="1798320"/>
          <a:ext cx="10871957" cy="2590800"/>
        </p:xfrm>
        <a:graphic>
          <a:graphicData uri="http://schemas.openxmlformats.org/drawingml/2006/table">
            <a:tbl>
              <a:tblPr firstRow="1" bandRow="1">
                <a:tableStyleId>{5C22544A-7EE6-4342-B048-85BDC9FD1C3A}</a:tableStyleId>
              </a:tblPr>
              <a:tblGrid>
                <a:gridCol w="2616801"/>
                <a:gridCol w="8255156"/>
              </a:tblGrid>
              <a:tr h="370840">
                <a:tc>
                  <a:txBody>
                    <a:bodyPr/>
                    <a:lstStyle/>
                    <a:p>
                      <a:r>
                        <a:rPr lang="es-CO" sz="2000" dirty="0" smtClean="0"/>
                        <a:t>Utilidad</a:t>
                      </a:r>
                      <a:endParaRPr lang="es-CO" sz="2000" dirty="0"/>
                    </a:p>
                  </a:txBody>
                  <a:tcPr marL="121920" marR="121920"/>
                </a:tc>
                <a:tc>
                  <a:txBody>
                    <a:bodyPr/>
                    <a:lstStyle/>
                    <a:p>
                      <a:r>
                        <a:rPr lang="es-CO" sz="2000" dirty="0" smtClean="0"/>
                        <a:t>Descripción</a:t>
                      </a:r>
                      <a:endParaRPr lang="es-CO" sz="2000" dirty="0"/>
                    </a:p>
                  </a:txBody>
                  <a:tcPr marL="121920" marR="121920"/>
                </a:tc>
              </a:tr>
              <a:tr h="370840">
                <a:tc>
                  <a:txBody>
                    <a:bodyPr/>
                    <a:lstStyle/>
                    <a:p>
                      <a:r>
                        <a:rPr lang="es-CO" sz="2000" dirty="0" err="1" smtClean="0"/>
                        <a:t>sp_help</a:t>
                      </a:r>
                      <a:endParaRPr lang="es-CO" sz="2000" dirty="0"/>
                    </a:p>
                  </a:txBody>
                  <a:tcPr marL="121920" marR="121920"/>
                </a:tc>
                <a:tc>
                  <a:txBody>
                    <a:bodyPr/>
                    <a:lstStyle/>
                    <a:p>
                      <a:r>
                        <a:rPr lang="es-CO" sz="2000" b="0" i="0" kern="1200" dirty="0" smtClean="0">
                          <a:solidFill>
                            <a:schemeClr val="dk1"/>
                          </a:solidFill>
                          <a:effectLst/>
                          <a:latin typeface="+mn-lt"/>
                          <a:ea typeface="+mn-ea"/>
                          <a:cs typeface="+mn-cs"/>
                        </a:rPr>
                        <a:t>Muestra todos los objetos. Si enviamos como argumento el nombre de un SP, obtenemos la fecha de creación e información sobre sus parámetros</a:t>
                      </a:r>
                      <a:endParaRPr lang="es-CO" sz="2000" dirty="0"/>
                    </a:p>
                  </a:txBody>
                  <a:tcPr marL="121920" marR="121920"/>
                </a:tc>
              </a:tr>
              <a:tr h="370840">
                <a:tc>
                  <a:txBody>
                    <a:bodyPr/>
                    <a:lstStyle/>
                    <a:p>
                      <a:r>
                        <a:rPr lang="es-CO" sz="2000" b="0" i="0" kern="1200" dirty="0" err="1" smtClean="0">
                          <a:solidFill>
                            <a:schemeClr val="dk1"/>
                          </a:solidFill>
                          <a:effectLst/>
                          <a:latin typeface="+mn-lt"/>
                          <a:ea typeface="+mn-ea"/>
                          <a:cs typeface="+mn-cs"/>
                        </a:rPr>
                        <a:t>sp_helptext</a:t>
                      </a:r>
                      <a:endParaRPr lang="es-CO" sz="2000" dirty="0"/>
                    </a:p>
                  </a:txBody>
                  <a:tcPr marL="121920" marR="121920"/>
                </a:tc>
                <a:tc>
                  <a:txBody>
                    <a:bodyPr/>
                    <a:lstStyle/>
                    <a:p>
                      <a:r>
                        <a:rPr lang="es-CO" sz="2000" b="0" i="0" kern="1200" dirty="0" smtClean="0">
                          <a:solidFill>
                            <a:schemeClr val="dk1"/>
                          </a:solidFill>
                          <a:effectLst/>
                          <a:latin typeface="+mn-lt"/>
                          <a:ea typeface="+mn-ea"/>
                          <a:cs typeface="+mn-cs"/>
                        </a:rPr>
                        <a:t>muestra el texto que define el SP</a:t>
                      </a:r>
                      <a:endParaRPr lang="es-CO" sz="2000" dirty="0"/>
                    </a:p>
                  </a:txBody>
                  <a:tcPr marL="121920" marR="121920"/>
                </a:tc>
              </a:tr>
              <a:tr h="370840">
                <a:tc>
                  <a:txBody>
                    <a:bodyPr/>
                    <a:lstStyle/>
                    <a:p>
                      <a:r>
                        <a:rPr lang="es-CO" sz="2000" b="0" i="0" kern="1200" dirty="0" err="1" smtClean="0">
                          <a:solidFill>
                            <a:schemeClr val="dk1"/>
                          </a:solidFill>
                          <a:effectLst/>
                          <a:latin typeface="+mn-lt"/>
                          <a:ea typeface="+mn-ea"/>
                          <a:cs typeface="+mn-cs"/>
                        </a:rPr>
                        <a:t>sp_depends</a:t>
                      </a:r>
                      <a:endParaRPr lang="es-CO" sz="2000" dirty="0"/>
                    </a:p>
                  </a:txBody>
                  <a:tcPr marL="121920" marR="121920"/>
                </a:tc>
                <a:tc>
                  <a:txBody>
                    <a:bodyPr/>
                    <a:lstStyle/>
                    <a:p>
                      <a:r>
                        <a:rPr lang="es-CO" sz="2000" dirty="0" smtClean="0"/>
                        <a:t>Nos</a:t>
                      </a:r>
                      <a:r>
                        <a:rPr lang="es-CO" sz="2000" baseline="0" dirty="0" smtClean="0"/>
                        <a:t> muestra las dependencias de un procedimiento</a:t>
                      </a:r>
                      <a:endParaRPr lang="es-CO" sz="2000" dirty="0"/>
                    </a:p>
                  </a:txBody>
                  <a:tcPr marL="121920" marR="121920"/>
                </a:tc>
              </a:tr>
              <a:tr h="370840">
                <a:tc>
                  <a:txBody>
                    <a:bodyPr/>
                    <a:lstStyle/>
                    <a:p>
                      <a:r>
                        <a:rPr lang="es-CO" sz="2000" b="0" i="0" kern="1200" dirty="0" err="1" smtClean="0">
                          <a:solidFill>
                            <a:schemeClr val="dk1"/>
                          </a:solidFill>
                          <a:effectLst/>
                          <a:latin typeface="+mn-lt"/>
                          <a:ea typeface="+mn-ea"/>
                          <a:cs typeface="+mn-cs"/>
                        </a:rPr>
                        <a:t>sysobjects</a:t>
                      </a:r>
                      <a:endParaRPr lang="es-CO" sz="2000" dirty="0"/>
                    </a:p>
                  </a:txBody>
                  <a:tcPr marL="121920" marR="121920"/>
                </a:tc>
                <a:tc>
                  <a:txBody>
                    <a:bodyPr/>
                    <a:lstStyle/>
                    <a:p>
                      <a:r>
                        <a:rPr lang="es-CO" sz="2000" dirty="0" smtClean="0"/>
                        <a:t>Tabla que contiene todos los objetos</a:t>
                      </a:r>
                      <a:r>
                        <a:rPr lang="es-CO" sz="2000" baseline="0" dirty="0" smtClean="0"/>
                        <a:t> </a:t>
                      </a:r>
                      <a:r>
                        <a:rPr lang="es-CO" sz="2000" dirty="0" smtClean="0"/>
                        <a:t>de la base de datos, para consultar procedimientos podríamos ejecutar: </a:t>
                      </a:r>
                      <a:r>
                        <a:rPr lang="es-CO" sz="2000" dirty="0" err="1" smtClean="0"/>
                        <a:t>select</a:t>
                      </a:r>
                      <a:r>
                        <a:rPr lang="es-CO" sz="2000" dirty="0" smtClean="0"/>
                        <a:t> * </a:t>
                      </a:r>
                      <a:r>
                        <a:rPr lang="es-CO" sz="2000" dirty="0" err="1" smtClean="0"/>
                        <a:t>from</a:t>
                      </a:r>
                      <a:r>
                        <a:rPr lang="es-CO" sz="2000" dirty="0" smtClean="0"/>
                        <a:t> </a:t>
                      </a:r>
                      <a:r>
                        <a:rPr lang="es-CO" sz="2000" dirty="0" err="1" smtClean="0"/>
                        <a:t>sysobject</a:t>
                      </a:r>
                      <a:r>
                        <a:rPr lang="es-CO" sz="2000" dirty="0" smtClean="0"/>
                        <a:t> </a:t>
                      </a:r>
                      <a:r>
                        <a:rPr lang="es-CO" sz="2000" dirty="0" err="1" smtClean="0"/>
                        <a:t>where</a:t>
                      </a:r>
                      <a:r>
                        <a:rPr lang="es-CO" sz="2000" dirty="0" smtClean="0"/>
                        <a:t> </a:t>
                      </a:r>
                      <a:r>
                        <a:rPr lang="es-CO" sz="2000" dirty="0" err="1" smtClean="0"/>
                        <a:t>xtype</a:t>
                      </a:r>
                      <a:r>
                        <a:rPr lang="es-CO" sz="2000" dirty="0" smtClean="0"/>
                        <a:t>='P'</a:t>
                      </a:r>
                      <a:endParaRPr lang="es-CO" sz="2000" dirty="0"/>
                    </a:p>
                  </a:txBody>
                  <a:tcPr marL="121920" marR="121920"/>
                </a:tc>
              </a:tr>
            </a:tbl>
          </a:graphicData>
        </a:graphic>
      </p:graphicFrame>
    </p:spTree>
    <p:extLst>
      <p:ext uri="{BB962C8B-B14F-4D97-AF65-F5344CB8AC3E}">
        <p14:creationId xmlns:p14="http://schemas.microsoft.com/office/powerpoint/2010/main" val="300288488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206644" y="748083"/>
            <a:ext cx="11389120" cy="1143000"/>
          </a:xfrm>
        </p:spPr>
        <p:txBody>
          <a:bodyPr>
            <a:normAutofit/>
          </a:bodyPr>
          <a:lstStyle/>
          <a:p>
            <a:pPr lvl="0"/>
            <a:r>
              <a:rPr lang="es-CO" b="1" dirty="0" smtClean="0">
                <a:solidFill>
                  <a:schemeClr val="accent1">
                    <a:lumMod val="50000"/>
                  </a:schemeClr>
                </a:solidFill>
              </a:rPr>
              <a:t>Elementos Modelo ER</a:t>
            </a:r>
            <a:endParaRPr lang="es-CO" b="1" dirty="0">
              <a:solidFill>
                <a:schemeClr val="accent1">
                  <a:lumMod val="50000"/>
                </a:schemeClr>
              </a:solidFill>
            </a:endParaRPr>
          </a:p>
        </p:txBody>
      </p:sp>
      <p:sp>
        <p:nvSpPr>
          <p:cNvPr id="7" name="Rectángulo 6"/>
          <p:cNvSpPr/>
          <p:nvPr/>
        </p:nvSpPr>
        <p:spPr>
          <a:xfrm>
            <a:off x="864612" y="2214487"/>
            <a:ext cx="8806331" cy="646331"/>
          </a:xfrm>
          <a:prstGeom prst="rect">
            <a:avLst/>
          </a:prstGeom>
        </p:spPr>
        <p:txBody>
          <a:bodyPr wrap="square">
            <a:spAutoFit/>
          </a:bodyPr>
          <a:lstStyle/>
          <a:p>
            <a:endParaRPr lang="es-CO" dirty="0"/>
          </a:p>
          <a:p>
            <a:endParaRPr lang="es-CO" dirty="0"/>
          </a:p>
        </p:txBody>
      </p:sp>
      <p:sp>
        <p:nvSpPr>
          <p:cNvPr id="4" name="Rectángulo 3"/>
          <p:cNvSpPr/>
          <p:nvPr/>
        </p:nvSpPr>
        <p:spPr>
          <a:xfrm>
            <a:off x="864611" y="1891084"/>
            <a:ext cx="10521476" cy="3785652"/>
          </a:xfrm>
          <a:prstGeom prst="rect">
            <a:avLst/>
          </a:prstGeom>
        </p:spPr>
        <p:txBody>
          <a:bodyPr wrap="square">
            <a:spAutoFit/>
          </a:bodyPr>
          <a:lstStyle/>
          <a:p>
            <a:r>
              <a:rPr lang="es-CO" sz="2000" b="1" dirty="0" smtClean="0"/>
              <a:t>Relación</a:t>
            </a:r>
          </a:p>
          <a:p>
            <a:endParaRPr lang="es-CO" sz="2000" dirty="0" smtClean="0"/>
          </a:p>
          <a:p>
            <a:r>
              <a:rPr lang="es-CO" sz="2000" dirty="0"/>
              <a:t>Es un vínculo que nos permite definir una dependencia entre varias </a:t>
            </a:r>
            <a:r>
              <a:rPr lang="es-CO" sz="2000" dirty="0" smtClean="0"/>
              <a:t>entidades, </a:t>
            </a:r>
            <a:r>
              <a:rPr lang="es-CO" sz="2000" dirty="0"/>
              <a:t>nos permite exigir que varias entidades compartan ciertos atributos de forma indispensable</a:t>
            </a:r>
            <a:r>
              <a:rPr lang="es-CO" sz="2000" dirty="0" smtClean="0"/>
              <a:t>. </a:t>
            </a:r>
          </a:p>
          <a:p>
            <a:endParaRPr lang="es-CO" sz="2000" dirty="0"/>
          </a:p>
          <a:p>
            <a:endParaRPr lang="es-CO" sz="2000" dirty="0"/>
          </a:p>
          <a:p>
            <a:endParaRPr lang="es-CO" sz="2000" dirty="0" smtClean="0"/>
          </a:p>
          <a:p>
            <a:endParaRPr lang="es-CO" sz="2000" dirty="0"/>
          </a:p>
          <a:p>
            <a:endParaRPr lang="es-CO" sz="2000" dirty="0" smtClean="0"/>
          </a:p>
          <a:p>
            <a:r>
              <a:rPr lang="es-CO" sz="2000" dirty="0" smtClean="0"/>
              <a:t>Existen diferentes tipos de relación entre las entidades, según la participación entre ellas.</a:t>
            </a:r>
          </a:p>
          <a:p>
            <a:r>
              <a:rPr lang="es-CO" sz="2000" dirty="0" smtClean="0"/>
              <a:t>En el ejemplo un empleado tendrá un cargo, pero un cargo podrá ser compartido por varios empleados.</a:t>
            </a:r>
            <a:endParaRPr lang="es-CO" sz="2000" dirty="0"/>
          </a:p>
        </p:txBody>
      </p:sp>
      <p:sp>
        <p:nvSpPr>
          <p:cNvPr id="9" name="Rectángulo 8"/>
          <p:cNvSpPr/>
          <p:nvPr/>
        </p:nvSpPr>
        <p:spPr>
          <a:xfrm>
            <a:off x="3013560" y="3766088"/>
            <a:ext cx="2479729" cy="55793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s-CO" dirty="0" smtClean="0"/>
              <a:t>Empleados</a:t>
            </a:r>
            <a:endParaRPr lang="es-CO" dirty="0"/>
          </a:p>
        </p:txBody>
      </p:sp>
      <p:sp>
        <p:nvSpPr>
          <p:cNvPr id="10" name="Rectángulo 9"/>
          <p:cNvSpPr/>
          <p:nvPr/>
        </p:nvSpPr>
        <p:spPr>
          <a:xfrm>
            <a:off x="5985790" y="3766087"/>
            <a:ext cx="2479729" cy="55793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s-CO" dirty="0" smtClean="0"/>
              <a:t>Cargo</a:t>
            </a:r>
            <a:endParaRPr lang="es-CO" dirty="0"/>
          </a:p>
        </p:txBody>
      </p:sp>
    </p:spTree>
    <p:extLst>
      <p:ext uri="{BB962C8B-B14F-4D97-AF65-F5344CB8AC3E}">
        <p14:creationId xmlns:p14="http://schemas.microsoft.com/office/powerpoint/2010/main" val="2701920426"/>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1444613" y="2109232"/>
            <a:ext cx="9511552" cy="1581148"/>
          </a:xfrm>
        </p:spPr>
        <p:txBody>
          <a:bodyPr>
            <a:noAutofit/>
          </a:bodyPr>
          <a:lstStyle/>
          <a:p>
            <a:pPr lvl="0"/>
            <a:r>
              <a:rPr lang="es-CO" sz="5000" b="1" dirty="0" smtClean="0">
                <a:solidFill>
                  <a:schemeClr val="accent1">
                    <a:lumMod val="50000"/>
                  </a:schemeClr>
                </a:solidFill>
              </a:rPr>
              <a:t>Disparadores</a:t>
            </a:r>
            <a:endParaRPr lang="es-CO" sz="5000" b="1" dirty="0">
              <a:solidFill>
                <a:schemeClr val="accent1">
                  <a:lumMod val="50000"/>
                </a:schemeClr>
              </a:solidFill>
            </a:endParaRPr>
          </a:p>
        </p:txBody>
      </p:sp>
    </p:spTree>
    <p:extLst>
      <p:ext uri="{BB962C8B-B14F-4D97-AF65-F5344CB8AC3E}">
        <p14:creationId xmlns:p14="http://schemas.microsoft.com/office/powerpoint/2010/main" val="513807458"/>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a 1"/>
          <p:cNvGraphicFramePr/>
          <p:nvPr>
            <p:extLst/>
          </p:nvPr>
        </p:nvGraphicFramePr>
        <p:xfrm>
          <a:off x="642112" y="1066792"/>
          <a:ext cx="11086592" cy="5041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130706527"/>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206644" y="748083"/>
            <a:ext cx="11389120" cy="1143000"/>
          </a:xfrm>
        </p:spPr>
        <p:txBody>
          <a:bodyPr>
            <a:normAutofit/>
          </a:bodyPr>
          <a:lstStyle/>
          <a:p>
            <a:pPr lvl="0"/>
            <a:r>
              <a:rPr lang="en-US" b="1" dirty="0" err="1" smtClean="0">
                <a:solidFill>
                  <a:schemeClr val="accent1">
                    <a:lumMod val="50000"/>
                  </a:schemeClr>
                </a:solidFill>
              </a:rPr>
              <a:t>Disparadores</a:t>
            </a:r>
            <a:endParaRPr lang="en-US" b="1" dirty="0">
              <a:solidFill>
                <a:schemeClr val="accent1">
                  <a:lumMod val="50000"/>
                </a:schemeClr>
              </a:solidFill>
            </a:endParaRPr>
          </a:p>
        </p:txBody>
      </p:sp>
      <p:sp>
        <p:nvSpPr>
          <p:cNvPr id="5" name="Rectángulo 4"/>
          <p:cNvSpPr/>
          <p:nvPr/>
        </p:nvSpPr>
        <p:spPr>
          <a:xfrm>
            <a:off x="545204" y="1770663"/>
            <a:ext cx="11050561" cy="3416320"/>
          </a:xfrm>
          <a:prstGeom prst="rect">
            <a:avLst/>
          </a:prstGeom>
        </p:spPr>
        <p:txBody>
          <a:bodyPr wrap="square">
            <a:spAutoFit/>
          </a:bodyPr>
          <a:lstStyle/>
          <a:p>
            <a:pPr algn="just"/>
            <a:r>
              <a:rPr lang="es-CO" sz="2400" dirty="0"/>
              <a:t>Un "</a:t>
            </a:r>
            <a:r>
              <a:rPr lang="es-CO" sz="2400" dirty="0" err="1"/>
              <a:t>trigger</a:t>
            </a:r>
            <a:r>
              <a:rPr lang="es-CO" sz="2400" dirty="0"/>
              <a:t>" (</a:t>
            </a:r>
            <a:r>
              <a:rPr lang="es-CO" sz="2400" dirty="0" smtClean="0"/>
              <a:t>disparador) </a:t>
            </a:r>
            <a:r>
              <a:rPr lang="es-CO" sz="2400" dirty="0"/>
              <a:t>es un tipo </a:t>
            </a:r>
            <a:r>
              <a:rPr lang="es-CO" sz="2400" dirty="0" smtClean="0"/>
              <a:t>de SP que </a:t>
            </a:r>
            <a:r>
              <a:rPr lang="es-CO" sz="2400" dirty="0"/>
              <a:t>se ejecuta cuando se intenta modificar los datos de una </a:t>
            </a:r>
            <a:r>
              <a:rPr lang="es-CO" sz="2400" dirty="0" smtClean="0"/>
              <a:t>tabla, se definen para una tabla específica.</a:t>
            </a:r>
            <a:r>
              <a:rPr lang="es-CO" sz="2400" dirty="0"/>
              <a:t> Un </a:t>
            </a:r>
            <a:r>
              <a:rPr lang="es-CO" sz="2400" dirty="0" err="1"/>
              <a:t>trigger</a:t>
            </a:r>
            <a:r>
              <a:rPr lang="es-CO" sz="2400" dirty="0"/>
              <a:t> se asocia a un evento (inserción, actualización o borrado</a:t>
            </a:r>
            <a:r>
              <a:rPr lang="es-CO" sz="2400" dirty="0" smtClean="0"/>
              <a:t>).</a:t>
            </a:r>
          </a:p>
          <a:p>
            <a:pPr algn="just"/>
            <a:endParaRPr lang="es-CO" sz="2400" dirty="0"/>
          </a:p>
          <a:p>
            <a:pPr algn="just"/>
            <a:r>
              <a:rPr lang="es-CO" sz="2400" dirty="0"/>
              <a:t>La diferencia con los </a:t>
            </a:r>
            <a:r>
              <a:rPr lang="es-CO" sz="2400" dirty="0" smtClean="0"/>
              <a:t>SP del </a:t>
            </a:r>
            <a:r>
              <a:rPr lang="es-CO" sz="2400" dirty="0"/>
              <a:t>sistema es que los </a:t>
            </a:r>
            <a:r>
              <a:rPr lang="es-CO" sz="2400" dirty="0" err="1"/>
              <a:t>triggers</a:t>
            </a:r>
            <a:r>
              <a:rPr lang="es-CO" sz="2400" dirty="0"/>
              <a:t>:</a:t>
            </a:r>
          </a:p>
          <a:p>
            <a:pPr marL="342900" indent="-342900" algn="just">
              <a:buFont typeface="Arial" panose="020B0604020202020204" pitchFamily="34" charset="0"/>
              <a:buChar char="•"/>
            </a:pPr>
            <a:r>
              <a:rPr lang="es-CO" sz="2400" dirty="0" smtClean="0"/>
              <a:t>No </a:t>
            </a:r>
            <a:r>
              <a:rPr lang="es-CO" sz="2400" dirty="0"/>
              <a:t>pueden ser invocados directamente; </a:t>
            </a:r>
            <a:r>
              <a:rPr lang="es-CO" sz="2400" dirty="0" smtClean="0"/>
              <a:t>el </a:t>
            </a:r>
            <a:r>
              <a:rPr lang="es-CO" sz="2400" dirty="0"/>
              <a:t>disparador se ejecuta automáticamente.</a:t>
            </a:r>
          </a:p>
          <a:p>
            <a:pPr marL="342900" indent="-342900" algn="just">
              <a:buFont typeface="Arial" panose="020B0604020202020204" pitchFamily="34" charset="0"/>
              <a:buChar char="•"/>
            </a:pPr>
            <a:r>
              <a:rPr lang="es-CO" sz="2400" dirty="0" smtClean="0"/>
              <a:t>No </a:t>
            </a:r>
            <a:r>
              <a:rPr lang="es-CO" sz="2400" dirty="0"/>
              <a:t>reciben y retornan parámetros.</a:t>
            </a:r>
          </a:p>
          <a:p>
            <a:pPr marL="342900" indent="-342900" algn="just">
              <a:buFont typeface="Arial" panose="020B0604020202020204" pitchFamily="34" charset="0"/>
              <a:buChar char="•"/>
            </a:pPr>
            <a:r>
              <a:rPr lang="es-CO" sz="2400" dirty="0" smtClean="0"/>
              <a:t>Son </a:t>
            </a:r>
            <a:r>
              <a:rPr lang="es-CO" sz="2400" dirty="0"/>
              <a:t>apropiados para mantener la integridad de los datos, no para obtener resultados de consultas</a:t>
            </a:r>
            <a:r>
              <a:rPr lang="es-CO" sz="2400" dirty="0" smtClean="0"/>
              <a:t>.</a:t>
            </a:r>
            <a:endParaRPr lang="es-CO" sz="2400" dirty="0"/>
          </a:p>
        </p:txBody>
      </p:sp>
    </p:spTree>
    <p:extLst>
      <p:ext uri="{BB962C8B-B14F-4D97-AF65-F5344CB8AC3E}">
        <p14:creationId xmlns:p14="http://schemas.microsoft.com/office/powerpoint/2010/main" val="2323287413"/>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206644" y="748083"/>
            <a:ext cx="11389120" cy="1143000"/>
          </a:xfrm>
        </p:spPr>
        <p:txBody>
          <a:bodyPr>
            <a:normAutofit/>
          </a:bodyPr>
          <a:lstStyle/>
          <a:p>
            <a:pPr lvl="0"/>
            <a:r>
              <a:rPr lang="en-US" b="1" dirty="0" err="1" smtClean="0">
                <a:solidFill>
                  <a:schemeClr val="accent1">
                    <a:lumMod val="50000"/>
                  </a:schemeClr>
                </a:solidFill>
              </a:rPr>
              <a:t>Disparadores</a:t>
            </a:r>
            <a:endParaRPr lang="en-US" b="1" dirty="0">
              <a:solidFill>
                <a:schemeClr val="accent1">
                  <a:lumMod val="50000"/>
                </a:schemeClr>
              </a:solidFill>
            </a:endParaRPr>
          </a:p>
        </p:txBody>
      </p:sp>
      <p:sp>
        <p:nvSpPr>
          <p:cNvPr id="6" name="CuadroTexto 5"/>
          <p:cNvSpPr txBox="1"/>
          <p:nvPr/>
        </p:nvSpPr>
        <p:spPr>
          <a:xfrm>
            <a:off x="677125" y="2052370"/>
            <a:ext cx="10786716" cy="1862048"/>
          </a:xfrm>
          <a:prstGeom prst="rect">
            <a:avLst/>
          </a:prstGeom>
          <a:noFill/>
        </p:spPr>
        <p:txBody>
          <a:bodyPr wrap="square" rtlCol="0">
            <a:spAutoFit/>
          </a:bodyPr>
          <a:lstStyle/>
          <a:p>
            <a:pPr lvl="1"/>
            <a:r>
              <a:rPr lang="en-US" sz="2300" dirty="0">
                <a:latin typeface="Consolas" panose="020B0609020204030204" pitchFamily="49" charset="0"/>
              </a:rPr>
              <a:t> create </a:t>
            </a:r>
            <a:r>
              <a:rPr lang="en-US" sz="2300" dirty="0" err="1">
                <a:latin typeface="Consolas" panose="020B0609020204030204" pitchFamily="49" charset="0"/>
              </a:rPr>
              <a:t>triggre</a:t>
            </a:r>
            <a:r>
              <a:rPr lang="en-US" sz="2300" dirty="0">
                <a:latin typeface="Consolas" panose="020B0609020204030204" pitchFamily="49" charset="0"/>
              </a:rPr>
              <a:t> NOMBREDISPARADOR</a:t>
            </a:r>
          </a:p>
          <a:p>
            <a:pPr lvl="1"/>
            <a:r>
              <a:rPr lang="en-US" sz="2300" dirty="0">
                <a:latin typeface="Consolas" panose="020B0609020204030204" pitchFamily="49" charset="0"/>
              </a:rPr>
              <a:t>  on NOMBRETABLA</a:t>
            </a:r>
          </a:p>
          <a:p>
            <a:pPr lvl="1"/>
            <a:r>
              <a:rPr lang="en-US" sz="2300" dirty="0">
                <a:latin typeface="Consolas" panose="020B0609020204030204" pitchFamily="49" charset="0"/>
              </a:rPr>
              <a:t>  for EVENTO- insert, update o delete</a:t>
            </a:r>
          </a:p>
          <a:p>
            <a:pPr lvl="1"/>
            <a:r>
              <a:rPr lang="en-US" sz="2300" dirty="0">
                <a:latin typeface="Consolas" panose="020B0609020204030204" pitchFamily="49" charset="0"/>
              </a:rPr>
              <a:t> as </a:t>
            </a:r>
          </a:p>
          <a:p>
            <a:pPr lvl="1"/>
            <a:r>
              <a:rPr lang="en-US" sz="2300" dirty="0">
                <a:latin typeface="Consolas" panose="020B0609020204030204" pitchFamily="49" charset="0"/>
              </a:rPr>
              <a:t>  SENTENCIAS</a:t>
            </a:r>
            <a:endParaRPr lang="es-CO" sz="2300" dirty="0">
              <a:latin typeface="Consolas" panose="020B0609020204030204" pitchFamily="49" charset="0"/>
            </a:endParaRPr>
          </a:p>
        </p:txBody>
      </p:sp>
    </p:spTree>
    <p:extLst>
      <p:ext uri="{BB962C8B-B14F-4D97-AF65-F5344CB8AC3E}">
        <p14:creationId xmlns:p14="http://schemas.microsoft.com/office/powerpoint/2010/main" val="2531886739"/>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uadroTexto 5"/>
          <p:cNvSpPr txBox="1"/>
          <p:nvPr/>
        </p:nvSpPr>
        <p:spPr>
          <a:xfrm>
            <a:off x="507846" y="720651"/>
            <a:ext cx="10786716" cy="5940088"/>
          </a:xfrm>
          <a:prstGeom prst="rect">
            <a:avLst/>
          </a:prstGeom>
          <a:noFill/>
        </p:spPr>
        <p:txBody>
          <a:bodyPr wrap="square" rtlCol="0">
            <a:spAutoFit/>
          </a:bodyPr>
          <a:lstStyle/>
          <a:p>
            <a:pPr lvl="1"/>
            <a:r>
              <a:rPr lang="en-US" sz="2000" dirty="0">
                <a:latin typeface="Consolas" panose="020B0609020204030204" pitchFamily="49" charset="0"/>
              </a:rPr>
              <a:t> create trigger </a:t>
            </a:r>
            <a:r>
              <a:rPr lang="en-US" sz="2000" dirty="0" err="1">
                <a:latin typeface="Consolas" panose="020B0609020204030204" pitchFamily="49" charset="0"/>
              </a:rPr>
              <a:t>DIS_ventas_insertar</a:t>
            </a:r>
            <a:endParaRPr lang="en-US" sz="2000" dirty="0">
              <a:latin typeface="Consolas" panose="020B0609020204030204" pitchFamily="49" charset="0"/>
            </a:endParaRPr>
          </a:p>
          <a:p>
            <a:pPr lvl="1"/>
            <a:r>
              <a:rPr lang="en-US" sz="2000" dirty="0">
                <a:latin typeface="Consolas" panose="020B0609020204030204" pitchFamily="49" charset="0"/>
              </a:rPr>
              <a:t>  on </a:t>
            </a:r>
            <a:r>
              <a:rPr lang="en-US" sz="2000" dirty="0" err="1">
                <a:latin typeface="Consolas" panose="020B0609020204030204" pitchFamily="49" charset="0"/>
              </a:rPr>
              <a:t>ventas</a:t>
            </a:r>
            <a:endParaRPr lang="en-US" sz="2000" dirty="0">
              <a:latin typeface="Consolas" panose="020B0609020204030204" pitchFamily="49" charset="0"/>
            </a:endParaRPr>
          </a:p>
          <a:p>
            <a:pPr lvl="1"/>
            <a:r>
              <a:rPr lang="en-US" sz="2000" dirty="0">
                <a:latin typeface="Consolas" panose="020B0609020204030204" pitchFamily="49" charset="0"/>
              </a:rPr>
              <a:t>  for insert</a:t>
            </a:r>
          </a:p>
          <a:p>
            <a:pPr lvl="1"/>
            <a:r>
              <a:rPr lang="en-US" sz="2000" dirty="0">
                <a:latin typeface="Consolas" panose="020B0609020204030204" pitchFamily="49" charset="0"/>
              </a:rPr>
              <a:t>  as</a:t>
            </a:r>
          </a:p>
          <a:p>
            <a:pPr lvl="1"/>
            <a:r>
              <a:rPr lang="en-US" sz="2000" dirty="0">
                <a:latin typeface="Consolas" panose="020B0609020204030204" pitchFamily="49" charset="0"/>
              </a:rPr>
              <a:t>   declare @stock </a:t>
            </a:r>
            <a:r>
              <a:rPr lang="en-US" sz="2000" dirty="0" err="1">
                <a:latin typeface="Consolas" panose="020B0609020204030204" pitchFamily="49" charset="0"/>
              </a:rPr>
              <a:t>int</a:t>
            </a:r>
            <a:endParaRPr lang="en-US" sz="2000" dirty="0">
              <a:latin typeface="Consolas" panose="020B0609020204030204" pitchFamily="49" charset="0"/>
            </a:endParaRPr>
          </a:p>
          <a:p>
            <a:pPr lvl="1"/>
            <a:r>
              <a:rPr lang="en-US" sz="2000" dirty="0">
                <a:latin typeface="Consolas" panose="020B0609020204030204" pitchFamily="49" charset="0"/>
              </a:rPr>
              <a:t>   select @stock= stock from </a:t>
            </a:r>
            <a:r>
              <a:rPr lang="en-US" sz="2000" dirty="0" err="1" smtClean="0">
                <a:latin typeface="Consolas" panose="020B0609020204030204" pitchFamily="49" charset="0"/>
              </a:rPr>
              <a:t>libros</a:t>
            </a:r>
            <a:r>
              <a:rPr lang="en-US" sz="2000" dirty="0" smtClean="0">
                <a:latin typeface="Consolas" panose="020B0609020204030204" pitchFamily="49" charset="0"/>
              </a:rPr>
              <a:t> join </a:t>
            </a:r>
            <a:r>
              <a:rPr lang="en-US" sz="2000" dirty="0">
                <a:latin typeface="Consolas" panose="020B0609020204030204" pitchFamily="49" charset="0"/>
              </a:rPr>
              <a:t>inserted</a:t>
            </a:r>
          </a:p>
          <a:p>
            <a:pPr lvl="1"/>
            <a:r>
              <a:rPr lang="en-US" sz="2000" dirty="0">
                <a:latin typeface="Consolas" panose="020B0609020204030204" pitchFamily="49" charset="0"/>
              </a:rPr>
              <a:t>		 on </a:t>
            </a:r>
            <a:r>
              <a:rPr lang="en-US" sz="2000" dirty="0" err="1">
                <a:latin typeface="Consolas" panose="020B0609020204030204" pitchFamily="49" charset="0"/>
              </a:rPr>
              <a:t>inserted.codigolibro</a:t>
            </a:r>
            <a:r>
              <a:rPr lang="en-US" sz="2000" dirty="0">
                <a:latin typeface="Consolas" panose="020B0609020204030204" pitchFamily="49" charset="0"/>
              </a:rPr>
              <a:t>=</a:t>
            </a:r>
            <a:r>
              <a:rPr lang="en-US" sz="2000" dirty="0" err="1">
                <a:latin typeface="Consolas" panose="020B0609020204030204" pitchFamily="49" charset="0"/>
              </a:rPr>
              <a:t>libros.codigo</a:t>
            </a:r>
            <a:endParaRPr lang="en-US" sz="2000" dirty="0">
              <a:latin typeface="Consolas" panose="020B0609020204030204" pitchFamily="49" charset="0"/>
            </a:endParaRPr>
          </a:p>
          <a:p>
            <a:pPr lvl="1"/>
            <a:r>
              <a:rPr lang="en-US" sz="2000" dirty="0">
                <a:latin typeface="Consolas" panose="020B0609020204030204" pitchFamily="49" charset="0"/>
              </a:rPr>
              <a:t>		 where </a:t>
            </a:r>
            <a:r>
              <a:rPr lang="en-US" sz="2000" dirty="0" err="1">
                <a:latin typeface="Consolas" panose="020B0609020204030204" pitchFamily="49" charset="0"/>
              </a:rPr>
              <a:t>libros.codigo</a:t>
            </a:r>
            <a:r>
              <a:rPr lang="en-US" sz="2000" dirty="0">
                <a:latin typeface="Consolas" panose="020B0609020204030204" pitchFamily="49" charset="0"/>
              </a:rPr>
              <a:t>=</a:t>
            </a:r>
            <a:r>
              <a:rPr lang="en-US" sz="2000" dirty="0" err="1">
                <a:latin typeface="Consolas" panose="020B0609020204030204" pitchFamily="49" charset="0"/>
              </a:rPr>
              <a:t>inserted.codigolibro</a:t>
            </a:r>
            <a:endParaRPr lang="en-US" sz="2000" dirty="0">
              <a:latin typeface="Consolas" panose="020B0609020204030204" pitchFamily="49" charset="0"/>
            </a:endParaRPr>
          </a:p>
          <a:p>
            <a:pPr lvl="1"/>
            <a:r>
              <a:rPr lang="en-US" sz="2000" dirty="0">
                <a:latin typeface="Consolas" panose="020B0609020204030204" pitchFamily="49" charset="0"/>
              </a:rPr>
              <a:t>  if (@stock&gt;=(select </a:t>
            </a:r>
            <a:r>
              <a:rPr lang="en-US" sz="2000" dirty="0" err="1">
                <a:latin typeface="Consolas" panose="020B0609020204030204" pitchFamily="49" charset="0"/>
              </a:rPr>
              <a:t>cantidad</a:t>
            </a:r>
            <a:r>
              <a:rPr lang="en-US" sz="2000" dirty="0">
                <a:latin typeface="Consolas" panose="020B0609020204030204" pitchFamily="49" charset="0"/>
              </a:rPr>
              <a:t> from inserted))</a:t>
            </a:r>
          </a:p>
          <a:p>
            <a:pPr lvl="1"/>
            <a:r>
              <a:rPr lang="en-US" sz="2000" dirty="0">
                <a:latin typeface="Consolas" panose="020B0609020204030204" pitchFamily="49" charset="0"/>
              </a:rPr>
              <a:t>    update </a:t>
            </a:r>
            <a:r>
              <a:rPr lang="en-US" sz="2000" dirty="0" err="1">
                <a:latin typeface="Consolas" panose="020B0609020204030204" pitchFamily="49" charset="0"/>
              </a:rPr>
              <a:t>libros</a:t>
            </a:r>
            <a:r>
              <a:rPr lang="en-US" sz="2000" dirty="0">
                <a:latin typeface="Consolas" panose="020B0609020204030204" pitchFamily="49" charset="0"/>
              </a:rPr>
              <a:t> set stock=stock-</a:t>
            </a:r>
            <a:r>
              <a:rPr lang="en-US" sz="2000" dirty="0" err="1">
                <a:latin typeface="Consolas" panose="020B0609020204030204" pitchFamily="49" charset="0"/>
              </a:rPr>
              <a:t>inserted.cantidad</a:t>
            </a:r>
            <a:endParaRPr lang="en-US" sz="2000" dirty="0">
              <a:latin typeface="Consolas" panose="020B0609020204030204" pitchFamily="49" charset="0"/>
            </a:endParaRPr>
          </a:p>
          <a:p>
            <a:pPr lvl="1"/>
            <a:r>
              <a:rPr lang="en-US" sz="2000" dirty="0">
                <a:latin typeface="Consolas" panose="020B0609020204030204" pitchFamily="49" charset="0"/>
              </a:rPr>
              <a:t>     from </a:t>
            </a:r>
            <a:r>
              <a:rPr lang="en-US" sz="2000" dirty="0" err="1" smtClean="0">
                <a:latin typeface="Consolas" panose="020B0609020204030204" pitchFamily="49" charset="0"/>
              </a:rPr>
              <a:t>libros</a:t>
            </a:r>
            <a:r>
              <a:rPr lang="en-US" sz="2000" dirty="0" smtClean="0">
                <a:latin typeface="Consolas" panose="020B0609020204030204" pitchFamily="49" charset="0"/>
              </a:rPr>
              <a:t> join </a:t>
            </a:r>
            <a:r>
              <a:rPr lang="en-US" sz="2000" dirty="0">
                <a:latin typeface="Consolas" panose="020B0609020204030204" pitchFamily="49" charset="0"/>
              </a:rPr>
              <a:t>inserted</a:t>
            </a:r>
          </a:p>
          <a:p>
            <a:pPr lvl="1"/>
            <a:r>
              <a:rPr lang="en-US" sz="2000" dirty="0">
                <a:latin typeface="Consolas" panose="020B0609020204030204" pitchFamily="49" charset="0"/>
              </a:rPr>
              <a:t>     on </a:t>
            </a:r>
            <a:r>
              <a:rPr lang="en-US" sz="2000" dirty="0" err="1">
                <a:latin typeface="Consolas" panose="020B0609020204030204" pitchFamily="49" charset="0"/>
              </a:rPr>
              <a:t>inserted.codigolibro</a:t>
            </a:r>
            <a:r>
              <a:rPr lang="en-US" sz="2000" dirty="0">
                <a:latin typeface="Consolas" panose="020B0609020204030204" pitchFamily="49" charset="0"/>
              </a:rPr>
              <a:t>=</a:t>
            </a:r>
            <a:r>
              <a:rPr lang="en-US" sz="2000" dirty="0" err="1">
                <a:latin typeface="Consolas" panose="020B0609020204030204" pitchFamily="49" charset="0"/>
              </a:rPr>
              <a:t>libros.codigo</a:t>
            </a:r>
            <a:endParaRPr lang="en-US" sz="2000" dirty="0">
              <a:latin typeface="Consolas" panose="020B0609020204030204" pitchFamily="49" charset="0"/>
            </a:endParaRPr>
          </a:p>
          <a:p>
            <a:pPr lvl="1"/>
            <a:r>
              <a:rPr lang="en-US" sz="2000" dirty="0">
                <a:latin typeface="Consolas" panose="020B0609020204030204" pitchFamily="49" charset="0"/>
              </a:rPr>
              <a:t>     where </a:t>
            </a:r>
            <a:r>
              <a:rPr lang="en-US" sz="2000" dirty="0" err="1">
                <a:latin typeface="Consolas" panose="020B0609020204030204" pitchFamily="49" charset="0"/>
              </a:rPr>
              <a:t>codigo</a:t>
            </a:r>
            <a:r>
              <a:rPr lang="en-US" sz="2000" dirty="0">
                <a:latin typeface="Consolas" panose="020B0609020204030204" pitchFamily="49" charset="0"/>
              </a:rPr>
              <a:t>=</a:t>
            </a:r>
            <a:r>
              <a:rPr lang="en-US" sz="2000" dirty="0" err="1">
                <a:latin typeface="Consolas" panose="020B0609020204030204" pitchFamily="49" charset="0"/>
              </a:rPr>
              <a:t>inserted.codigolibro</a:t>
            </a:r>
            <a:endParaRPr lang="en-US" sz="2000" dirty="0">
              <a:latin typeface="Consolas" panose="020B0609020204030204" pitchFamily="49" charset="0"/>
            </a:endParaRPr>
          </a:p>
          <a:p>
            <a:pPr lvl="1"/>
            <a:r>
              <a:rPr lang="en-US" sz="2000" dirty="0">
                <a:latin typeface="Consolas" panose="020B0609020204030204" pitchFamily="49" charset="0"/>
              </a:rPr>
              <a:t>  else</a:t>
            </a:r>
          </a:p>
          <a:p>
            <a:pPr lvl="1"/>
            <a:r>
              <a:rPr lang="en-US" sz="2000" dirty="0">
                <a:latin typeface="Consolas" panose="020B0609020204030204" pitchFamily="49" charset="0"/>
              </a:rPr>
              <a:t>  begin</a:t>
            </a:r>
          </a:p>
          <a:p>
            <a:pPr lvl="1"/>
            <a:r>
              <a:rPr lang="en-US" sz="2000" dirty="0">
                <a:latin typeface="Consolas" panose="020B0609020204030204" pitchFamily="49" charset="0"/>
              </a:rPr>
              <a:t>    </a:t>
            </a:r>
            <a:r>
              <a:rPr lang="en-US" sz="2000" dirty="0" smtClean="0">
                <a:latin typeface="Consolas" panose="020B0609020204030204" pitchFamily="49" charset="0"/>
              </a:rPr>
              <a:t>select 'Hay </a:t>
            </a:r>
            <a:r>
              <a:rPr lang="en-US" sz="2000" dirty="0" err="1">
                <a:latin typeface="Consolas" panose="020B0609020204030204" pitchFamily="49" charset="0"/>
              </a:rPr>
              <a:t>menos</a:t>
            </a:r>
            <a:r>
              <a:rPr lang="en-US" sz="2000" dirty="0">
                <a:latin typeface="Consolas" panose="020B0609020204030204" pitchFamily="49" charset="0"/>
              </a:rPr>
              <a:t> </a:t>
            </a:r>
            <a:r>
              <a:rPr lang="en-US" sz="2000" dirty="0" err="1">
                <a:latin typeface="Consolas" panose="020B0609020204030204" pitchFamily="49" charset="0"/>
              </a:rPr>
              <a:t>libros</a:t>
            </a:r>
            <a:r>
              <a:rPr lang="en-US" sz="2000" dirty="0">
                <a:latin typeface="Consolas" panose="020B0609020204030204" pitchFamily="49" charset="0"/>
              </a:rPr>
              <a:t> </a:t>
            </a:r>
            <a:r>
              <a:rPr lang="en-US" sz="2000" dirty="0" err="1">
                <a:latin typeface="Consolas" panose="020B0609020204030204" pitchFamily="49" charset="0"/>
              </a:rPr>
              <a:t>en</a:t>
            </a:r>
            <a:r>
              <a:rPr lang="en-US" sz="2000" dirty="0">
                <a:latin typeface="Consolas" panose="020B0609020204030204" pitchFamily="49" charset="0"/>
              </a:rPr>
              <a:t> stock de </a:t>
            </a:r>
            <a:r>
              <a:rPr lang="en-US" sz="2000" dirty="0" err="1">
                <a:latin typeface="Consolas" panose="020B0609020204030204" pitchFamily="49" charset="0"/>
              </a:rPr>
              <a:t>los</a:t>
            </a:r>
            <a:r>
              <a:rPr lang="en-US" sz="2000" dirty="0">
                <a:latin typeface="Consolas" panose="020B0609020204030204" pitchFamily="49" charset="0"/>
              </a:rPr>
              <a:t> </a:t>
            </a:r>
            <a:r>
              <a:rPr lang="en-US" sz="2000" dirty="0" smtClean="0">
                <a:latin typeface="Consolas" panose="020B0609020204030204" pitchFamily="49" charset="0"/>
              </a:rPr>
              <a:t>		</a:t>
            </a:r>
            <a:r>
              <a:rPr lang="en-US" sz="2000" dirty="0" err="1" smtClean="0">
                <a:latin typeface="Consolas" panose="020B0609020204030204" pitchFamily="49" charset="0"/>
              </a:rPr>
              <a:t>solicitados</a:t>
            </a:r>
            <a:r>
              <a:rPr lang="en-US" sz="2000" dirty="0" smtClean="0">
                <a:latin typeface="Consolas" panose="020B0609020204030204" pitchFamily="49" charset="0"/>
              </a:rPr>
              <a:t> </a:t>
            </a:r>
            <a:r>
              <a:rPr lang="en-US" sz="2000" dirty="0">
                <a:latin typeface="Consolas" panose="020B0609020204030204" pitchFamily="49" charset="0"/>
              </a:rPr>
              <a:t>para la </a:t>
            </a:r>
            <a:r>
              <a:rPr lang="en-US" sz="2000" dirty="0" err="1">
                <a:latin typeface="Consolas" panose="020B0609020204030204" pitchFamily="49" charset="0"/>
              </a:rPr>
              <a:t>venta</a:t>
            </a:r>
            <a:r>
              <a:rPr lang="en-US" sz="2000" dirty="0" smtClean="0">
                <a:latin typeface="Consolas" panose="020B0609020204030204" pitchFamily="49" charset="0"/>
              </a:rPr>
              <a:t>'</a:t>
            </a:r>
            <a:endParaRPr lang="en-US" sz="2000" dirty="0">
              <a:latin typeface="Consolas" panose="020B0609020204030204" pitchFamily="49" charset="0"/>
            </a:endParaRPr>
          </a:p>
          <a:p>
            <a:pPr lvl="1"/>
            <a:r>
              <a:rPr lang="en-US" sz="2000" dirty="0">
                <a:latin typeface="Consolas" panose="020B0609020204030204" pitchFamily="49" charset="0"/>
              </a:rPr>
              <a:t>    rollback transaction</a:t>
            </a:r>
          </a:p>
          <a:p>
            <a:pPr lvl="1"/>
            <a:r>
              <a:rPr lang="en-US" sz="2000" dirty="0">
                <a:latin typeface="Consolas" panose="020B0609020204030204" pitchFamily="49" charset="0"/>
              </a:rPr>
              <a:t>  end</a:t>
            </a:r>
            <a:endParaRPr lang="es-CO" sz="2000" dirty="0">
              <a:latin typeface="Consolas" panose="020B0609020204030204" pitchFamily="49" charset="0"/>
            </a:endParaRPr>
          </a:p>
        </p:txBody>
      </p:sp>
    </p:spTree>
    <p:extLst>
      <p:ext uri="{BB962C8B-B14F-4D97-AF65-F5344CB8AC3E}">
        <p14:creationId xmlns:p14="http://schemas.microsoft.com/office/powerpoint/2010/main" val="3840596539"/>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uadroTexto 5"/>
          <p:cNvSpPr txBox="1"/>
          <p:nvPr/>
        </p:nvSpPr>
        <p:spPr>
          <a:xfrm>
            <a:off x="946758" y="1781355"/>
            <a:ext cx="10786716" cy="2554545"/>
          </a:xfrm>
          <a:prstGeom prst="rect">
            <a:avLst/>
          </a:prstGeom>
          <a:noFill/>
        </p:spPr>
        <p:txBody>
          <a:bodyPr wrap="square" rtlCol="0">
            <a:spAutoFit/>
          </a:bodyPr>
          <a:lstStyle/>
          <a:p>
            <a:pPr lvl="1"/>
            <a:r>
              <a:rPr lang="en-US" sz="2000" dirty="0">
                <a:latin typeface="Consolas" panose="020B0609020204030204" pitchFamily="49" charset="0"/>
              </a:rPr>
              <a:t> create trigger </a:t>
            </a:r>
            <a:r>
              <a:rPr lang="en-US" sz="2000" dirty="0" err="1">
                <a:latin typeface="Consolas" panose="020B0609020204030204" pitchFamily="49" charset="0"/>
              </a:rPr>
              <a:t>DIS_ventas_borrar</a:t>
            </a:r>
            <a:endParaRPr lang="en-US" sz="2000" dirty="0">
              <a:latin typeface="Consolas" panose="020B0609020204030204" pitchFamily="49" charset="0"/>
            </a:endParaRPr>
          </a:p>
          <a:p>
            <a:pPr lvl="1"/>
            <a:r>
              <a:rPr lang="en-US" sz="2000" dirty="0">
                <a:latin typeface="Consolas" panose="020B0609020204030204" pitchFamily="49" charset="0"/>
              </a:rPr>
              <a:t>  on </a:t>
            </a:r>
            <a:r>
              <a:rPr lang="en-US" sz="2000" dirty="0" err="1">
                <a:latin typeface="Consolas" panose="020B0609020204030204" pitchFamily="49" charset="0"/>
              </a:rPr>
              <a:t>ventas</a:t>
            </a:r>
            <a:endParaRPr lang="en-US" sz="2000" dirty="0">
              <a:latin typeface="Consolas" panose="020B0609020204030204" pitchFamily="49" charset="0"/>
            </a:endParaRPr>
          </a:p>
          <a:p>
            <a:pPr lvl="1"/>
            <a:r>
              <a:rPr lang="en-US" sz="2000" dirty="0">
                <a:latin typeface="Consolas" panose="020B0609020204030204" pitchFamily="49" charset="0"/>
              </a:rPr>
              <a:t>  for delete </a:t>
            </a:r>
          </a:p>
          <a:p>
            <a:pPr lvl="1"/>
            <a:r>
              <a:rPr lang="en-US" sz="2000" dirty="0">
                <a:latin typeface="Consolas" panose="020B0609020204030204" pitchFamily="49" charset="0"/>
              </a:rPr>
              <a:t> as</a:t>
            </a:r>
          </a:p>
          <a:p>
            <a:pPr lvl="1"/>
            <a:r>
              <a:rPr lang="en-US" sz="2000" dirty="0">
                <a:latin typeface="Consolas" panose="020B0609020204030204" pitchFamily="49" charset="0"/>
              </a:rPr>
              <a:t>   update </a:t>
            </a:r>
            <a:r>
              <a:rPr lang="en-US" sz="2000" dirty="0" err="1">
                <a:latin typeface="Consolas" panose="020B0609020204030204" pitchFamily="49" charset="0"/>
              </a:rPr>
              <a:t>libros</a:t>
            </a:r>
            <a:r>
              <a:rPr lang="en-US" sz="2000" dirty="0">
                <a:latin typeface="Consolas" panose="020B0609020204030204" pitchFamily="49" charset="0"/>
              </a:rPr>
              <a:t> set stock= </a:t>
            </a:r>
            <a:r>
              <a:rPr lang="en-US" sz="2000" dirty="0" err="1">
                <a:latin typeface="Consolas" panose="020B0609020204030204" pitchFamily="49" charset="0"/>
              </a:rPr>
              <a:t>libros.stock+deleted.cantidad</a:t>
            </a:r>
            <a:endParaRPr lang="en-US" sz="2000" dirty="0">
              <a:latin typeface="Consolas" panose="020B0609020204030204" pitchFamily="49" charset="0"/>
            </a:endParaRPr>
          </a:p>
          <a:p>
            <a:pPr lvl="1"/>
            <a:r>
              <a:rPr lang="en-US" sz="2000" dirty="0">
                <a:latin typeface="Consolas" panose="020B0609020204030204" pitchFamily="49" charset="0"/>
              </a:rPr>
              <a:t>   from </a:t>
            </a:r>
            <a:r>
              <a:rPr lang="en-US" sz="2000" dirty="0" err="1">
                <a:latin typeface="Consolas" panose="020B0609020204030204" pitchFamily="49" charset="0"/>
              </a:rPr>
              <a:t>libros</a:t>
            </a:r>
            <a:endParaRPr lang="en-US" sz="2000" dirty="0">
              <a:latin typeface="Consolas" panose="020B0609020204030204" pitchFamily="49" charset="0"/>
            </a:endParaRPr>
          </a:p>
          <a:p>
            <a:pPr lvl="1"/>
            <a:r>
              <a:rPr lang="en-US" sz="2000" dirty="0">
                <a:latin typeface="Consolas" panose="020B0609020204030204" pitchFamily="49" charset="0"/>
              </a:rPr>
              <a:t>   join deleted</a:t>
            </a:r>
          </a:p>
          <a:p>
            <a:pPr lvl="1"/>
            <a:r>
              <a:rPr lang="en-US" sz="2000" dirty="0">
                <a:latin typeface="Consolas" panose="020B0609020204030204" pitchFamily="49" charset="0"/>
              </a:rPr>
              <a:t>   on </a:t>
            </a:r>
            <a:r>
              <a:rPr lang="en-US" sz="2000" dirty="0" err="1">
                <a:latin typeface="Consolas" panose="020B0609020204030204" pitchFamily="49" charset="0"/>
              </a:rPr>
              <a:t>deleted.codigolibro</a:t>
            </a:r>
            <a:r>
              <a:rPr lang="en-US" sz="2000" dirty="0">
                <a:latin typeface="Consolas" panose="020B0609020204030204" pitchFamily="49" charset="0"/>
              </a:rPr>
              <a:t>=</a:t>
            </a:r>
            <a:r>
              <a:rPr lang="en-US" sz="2000" dirty="0" err="1">
                <a:latin typeface="Consolas" panose="020B0609020204030204" pitchFamily="49" charset="0"/>
              </a:rPr>
              <a:t>libros.codigo</a:t>
            </a:r>
            <a:r>
              <a:rPr lang="en-US" sz="2000" dirty="0">
                <a:latin typeface="Consolas" panose="020B0609020204030204" pitchFamily="49" charset="0"/>
              </a:rPr>
              <a:t>;</a:t>
            </a:r>
            <a:endParaRPr lang="es-CO" sz="2000" dirty="0">
              <a:latin typeface="Consolas" panose="020B0609020204030204" pitchFamily="49" charset="0"/>
            </a:endParaRPr>
          </a:p>
        </p:txBody>
      </p:sp>
      <p:sp>
        <p:nvSpPr>
          <p:cNvPr id="3" name="Título 2"/>
          <p:cNvSpPr>
            <a:spLocks noGrp="1"/>
          </p:cNvSpPr>
          <p:nvPr>
            <p:ph type="title"/>
          </p:nvPr>
        </p:nvSpPr>
        <p:spPr>
          <a:xfrm>
            <a:off x="206644" y="748083"/>
            <a:ext cx="11389120" cy="1143000"/>
          </a:xfrm>
        </p:spPr>
        <p:txBody>
          <a:bodyPr>
            <a:normAutofit/>
          </a:bodyPr>
          <a:lstStyle/>
          <a:p>
            <a:pPr lvl="0"/>
            <a:r>
              <a:rPr lang="en-US" b="1" dirty="0" err="1" smtClean="0">
                <a:solidFill>
                  <a:schemeClr val="accent1">
                    <a:lumMod val="50000"/>
                  </a:schemeClr>
                </a:solidFill>
              </a:rPr>
              <a:t>Disparadores</a:t>
            </a:r>
            <a:r>
              <a:rPr lang="en-US" b="1" dirty="0" smtClean="0">
                <a:solidFill>
                  <a:schemeClr val="accent1">
                    <a:lumMod val="50000"/>
                  </a:schemeClr>
                </a:solidFill>
              </a:rPr>
              <a:t> - Delete</a:t>
            </a:r>
            <a:endParaRPr lang="en-US" b="1" dirty="0">
              <a:solidFill>
                <a:schemeClr val="accent1">
                  <a:lumMod val="50000"/>
                </a:schemeClr>
              </a:solidFill>
            </a:endParaRPr>
          </a:p>
        </p:txBody>
      </p:sp>
    </p:spTree>
    <p:extLst>
      <p:ext uri="{BB962C8B-B14F-4D97-AF65-F5344CB8AC3E}">
        <p14:creationId xmlns:p14="http://schemas.microsoft.com/office/powerpoint/2010/main" val="2431788276"/>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uadroTexto 5"/>
          <p:cNvSpPr txBox="1"/>
          <p:nvPr/>
        </p:nvSpPr>
        <p:spPr>
          <a:xfrm>
            <a:off x="946758" y="1781356"/>
            <a:ext cx="10786716" cy="1938992"/>
          </a:xfrm>
          <a:prstGeom prst="rect">
            <a:avLst/>
          </a:prstGeom>
          <a:noFill/>
        </p:spPr>
        <p:txBody>
          <a:bodyPr wrap="square" rtlCol="0">
            <a:spAutoFit/>
          </a:bodyPr>
          <a:lstStyle/>
          <a:p>
            <a:pPr lvl="1"/>
            <a:r>
              <a:rPr lang="en-US" sz="2000" dirty="0">
                <a:latin typeface="Consolas" panose="020B0609020204030204" pitchFamily="49" charset="0"/>
              </a:rPr>
              <a:t> </a:t>
            </a:r>
            <a:r>
              <a:rPr lang="es-CO" sz="2000" dirty="0" err="1">
                <a:latin typeface="Consolas" panose="020B0609020204030204" pitchFamily="49" charset="0"/>
              </a:rPr>
              <a:t>create</a:t>
            </a:r>
            <a:r>
              <a:rPr lang="es-CO" sz="2000" dirty="0">
                <a:latin typeface="Consolas" panose="020B0609020204030204" pitchFamily="49" charset="0"/>
              </a:rPr>
              <a:t> </a:t>
            </a:r>
            <a:r>
              <a:rPr lang="es-CO" sz="2000" dirty="0" err="1">
                <a:latin typeface="Consolas" panose="020B0609020204030204" pitchFamily="49" charset="0"/>
              </a:rPr>
              <a:t>trigger</a:t>
            </a:r>
            <a:r>
              <a:rPr lang="es-CO" sz="2000" dirty="0">
                <a:latin typeface="Consolas" panose="020B0609020204030204" pitchFamily="49" charset="0"/>
              </a:rPr>
              <a:t> </a:t>
            </a:r>
            <a:r>
              <a:rPr lang="es-CO" sz="2000" dirty="0" err="1">
                <a:latin typeface="Consolas" panose="020B0609020204030204" pitchFamily="49" charset="0"/>
              </a:rPr>
              <a:t>DIS_libros_actualizar</a:t>
            </a:r>
            <a:endParaRPr lang="es-CO" sz="2000" dirty="0">
              <a:latin typeface="Consolas" panose="020B0609020204030204" pitchFamily="49" charset="0"/>
            </a:endParaRPr>
          </a:p>
          <a:p>
            <a:pPr lvl="1"/>
            <a:r>
              <a:rPr lang="es-CO" sz="2000" dirty="0">
                <a:latin typeface="Consolas" panose="020B0609020204030204" pitchFamily="49" charset="0"/>
              </a:rPr>
              <a:t>  </a:t>
            </a:r>
            <a:r>
              <a:rPr lang="es-CO" sz="2000" dirty="0" err="1">
                <a:latin typeface="Consolas" panose="020B0609020204030204" pitchFamily="49" charset="0"/>
              </a:rPr>
              <a:t>on</a:t>
            </a:r>
            <a:r>
              <a:rPr lang="es-CO" sz="2000" dirty="0">
                <a:latin typeface="Consolas" panose="020B0609020204030204" pitchFamily="49" charset="0"/>
              </a:rPr>
              <a:t> libros</a:t>
            </a:r>
          </a:p>
          <a:p>
            <a:pPr lvl="1"/>
            <a:r>
              <a:rPr lang="es-CO" sz="2000" dirty="0">
                <a:latin typeface="Consolas" panose="020B0609020204030204" pitchFamily="49" charset="0"/>
              </a:rPr>
              <a:t>  </a:t>
            </a:r>
            <a:r>
              <a:rPr lang="es-CO" sz="2000" dirty="0" err="1">
                <a:latin typeface="Consolas" panose="020B0609020204030204" pitchFamily="49" charset="0"/>
              </a:rPr>
              <a:t>for</a:t>
            </a:r>
            <a:r>
              <a:rPr lang="es-CO" sz="2000" dirty="0">
                <a:latin typeface="Consolas" panose="020B0609020204030204" pitchFamily="49" charset="0"/>
              </a:rPr>
              <a:t> </a:t>
            </a:r>
            <a:r>
              <a:rPr lang="es-CO" sz="2000" dirty="0" err="1">
                <a:latin typeface="Consolas" panose="020B0609020204030204" pitchFamily="49" charset="0"/>
              </a:rPr>
              <a:t>update</a:t>
            </a:r>
            <a:endParaRPr lang="es-CO" sz="2000" dirty="0">
              <a:latin typeface="Consolas" panose="020B0609020204030204" pitchFamily="49" charset="0"/>
            </a:endParaRPr>
          </a:p>
          <a:p>
            <a:pPr lvl="1"/>
            <a:r>
              <a:rPr lang="es-CO" sz="2000" dirty="0">
                <a:latin typeface="Consolas" panose="020B0609020204030204" pitchFamily="49" charset="0"/>
              </a:rPr>
              <a:t>  as</a:t>
            </a:r>
          </a:p>
          <a:p>
            <a:pPr lvl="1"/>
            <a:r>
              <a:rPr lang="es-CO" sz="2000" dirty="0">
                <a:latin typeface="Consolas" panose="020B0609020204030204" pitchFamily="49" charset="0"/>
              </a:rPr>
              <a:t>    </a:t>
            </a:r>
            <a:r>
              <a:rPr lang="es-CO" sz="2000" dirty="0" err="1" smtClean="0">
                <a:latin typeface="Consolas" panose="020B0609020204030204" pitchFamily="49" charset="0"/>
              </a:rPr>
              <a:t>select</a:t>
            </a:r>
            <a:r>
              <a:rPr lang="es-CO" sz="2000" dirty="0" smtClean="0">
                <a:latin typeface="Consolas" panose="020B0609020204030204" pitchFamily="49" charset="0"/>
              </a:rPr>
              <a:t> (</a:t>
            </a:r>
            <a:r>
              <a:rPr lang="es-CO" sz="2000" dirty="0">
                <a:latin typeface="Consolas" panose="020B0609020204030204" pitchFamily="49" charset="0"/>
              </a:rPr>
              <a:t>'Los datos de la tabla "libros" no pueden </a:t>
            </a:r>
            <a:r>
              <a:rPr lang="es-CO" sz="2000" dirty="0" smtClean="0">
                <a:latin typeface="Consolas" panose="020B0609020204030204" pitchFamily="49" charset="0"/>
              </a:rPr>
              <a:t>modificarse‘)</a:t>
            </a:r>
            <a:endParaRPr lang="es-CO" sz="2000" dirty="0">
              <a:latin typeface="Consolas" panose="020B0609020204030204" pitchFamily="49" charset="0"/>
            </a:endParaRPr>
          </a:p>
          <a:p>
            <a:pPr lvl="1"/>
            <a:r>
              <a:rPr lang="es-CO" sz="2000" dirty="0">
                <a:latin typeface="Consolas" panose="020B0609020204030204" pitchFamily="49" charset="0"/>
              </a:rPr>
              <a:t>    </a:t>
            </a:r>
            <a:r>
              <a:rPr lang="es-CO" sz="2000" dirty="0" err="1">
                <a:latin typeface="Consolas" panose="020B0609020204030204" pitchFamily="49" charset="0"/>
              </a:rPr>
              <a:t>rollback</a:t>
            </a:r>
            <a:r>
              <a:rPr lang="es-CO" sz="2000" dirty="0">
                <a:latin typeface="Consolas" panose="020B0609020204030204" pitchFamily="49" charset="0"/>
              </a:rPr>
              <a:t> </a:t>
            </a:r>
            <a:r>
              <a:rPr lang="es-CO" sz="2000" dirty="0" err="1">
                <a:latin typeface="Consolas" panose="020B0609020204030204" pitchFamily="49" charset="0"/>
              </a:rPr>
              <a:t>transaction</a:t>
            </a:r>
            <a:endParaRPr lang="es-CO" sz="2000" dirty="0">
              <a:latin typeface="Consolas" panose="020B0609020204030204" pitchFamily="49" charset="0"/>
            </a:endParaRPr>
          </a:p>
        </p:txBody>
      </p:sp>
      <p:sp>
        <p:nvSpPr>
          <p:cNvPr id="3" name="Título 2"/>
          <p:cNvSpPr>
            <a:spLocks noGrp="1"/>
          </p:cNvSpPr>
          <p:nvPr>
            <p:ph type="title"/>
          </p:nvPr>
        </p:nvSpPr>
        <p:spPr>
          <a:xfrm>
            <a:off x="206644" y="748083"/>
            <a:ext cx="11389120" cy="1143000"/>
          </a:xfrm>
        </p:spPr>
        <p:txBody>
          <a:bodyPr>
            <a:normAutofit/>
          </a:bodyPr>
          <a:lstStyle/>
          <a:p>
            <a:pPr lvl="0"/>
            <a:r>
              <a:rPr lang="en-US" b="1" dirty="0" err="1" smtClean="0">
                <a:solidFill>
                  <a:schemeClr val="accent1">
                    <a:lumMod val="50000"/>
                  </a:schemeClr>
                </a:solidFill>
              </a:rPr>
              <a:t>Disparadores</a:t>
            </a:r>
            <a:r>
              <a:rPr lang="en-US" b="1" dirty="0" smtClean="0">
                <a:solidFill>
                  <a:schemeClr val="accent1">
                    <a:lumMod val="50000"/>
                  </a:schemeClr>
                </a:solidFill>
              </a:rPr>
              <a:t> - Update</a:t>
            </a:r>
            <a:endParaRPr lang="en-US" b="1" dirty="0">
              <a:solidFill>
                <a:schemeClr val="accent1">
                  <a:lumMod val="50000"/>
                </a:schemeClr>
              </a:solidFill>
            </a:endParaRPr>
          </a:p>
        </p:txBody>
      </p:sp>
    </p:spTree>
    <p:extLst>
      <p:ext uri="{BB962C8B-B14F-4D97-AF65-F5344CB8AC3E}">
        <p14:creationId xmlns:p14="http://schemas.microsoft.com/office/powerpoint/2010/main" val="1950140907"/>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206644" y="748083"/>
            <a:ext cx="11389120" cy="1143000"/>
          </a:xfrm>
        </p:spPr>
        <p:txBody>
          <a:bodyPr>
            <a:normAutofit/>
          </a:bodyPr>
          <a:lstStyle/>
          <a:p>
            <a:pPr lvl="0"/>
            <a:r>
              <a:rPr lang="en-US" b="1" dirty="0" err="1" smtClean="0">
                <a:solidFill>
                  <a:schemeClr val="accent1">
                    <a:lumMod val="50000"/>
                  </a:schemeClr>
                </a:solidFill>
              </a:rPr>
              <a:t>Disparadores</a:t>
            </a:r>
            <a:r>
              <a:rPr lang="en-US" b="1" dirty="0" smtClean="0">
                <a:solidFill>
                  <a:schemeClr val="accent1">
                    <a:lumMod val="50000"/>
                  </a:schemeClr>
                </a:solidFill>
              </a:rPr>
              <a:t> – </a:t>
            </a:r>
            <a:r>
              <a:rPr lang="en-US" b="1" dirty="0" err="1" smtClean="0">
                <a:solidFill>
                  <a:schemeClr val="accent1">
                    <a:lumMod val="50000"/>
                  </a:schemeClr>
                </a:solidFill>
              </a:rPr>
              <a:t>Varios</a:t>
            </a:r>
            <a:r>
              <a:rPr lang="en-US" b="1" dirty="0" smtClean="0">
                <a:solidFill>
                  <a:schemeClr val="accent1">
                    <a:lumMod val="50000"/>
                  </a:schemeClr>
                </a:solidFill>
              </a:rPr>
              <a:t> </a:t>
            </a:r>
            <a:r>
              <a:rPr lang="en-US" b="1" dirty="0" err="1" smtClean="0">
                <a:solidFill>
                  <a:schemeClr val="accent1">
                    <a:lumMod val="50000"/>
                  </a:schemeClr>
                </a:solidFill>
              </a:rPr>
              <a:t>eventos</a:t>
            </a:r>
            <a:endParaRPr lang="en-US" b="1" dirty="0">
              <a:solidFill>
                <a:schemeClr val="accent1">
                  <a:lumMod val="50000"/>
                </a:schemeClr>
              </a:solidFill>
            </a:endParaRPr>
          </a:p>
        </p:txBody>
      </p:sp>
      <p:sp>
        <p:nvSpPr>
          <p:cNvPr id="6" name="CuadroTexto 5"/>
          <p:cNvSpPr txBox="1"/>
          <p:nvPr/>
        </p:nvSpPr>
        <p:spPr>
          <a:xfrm>
            <a:off x="677125" y="2052370"/>
            <a:ext cx="10786716" cy="1862048"/>
          </a:xfrm>
          <a:prstGeom prst="rect">
            <a:avLst/>
          </a:prstGeom>
          <a:noFill/>
        </p:spPr>
        <p:txBody>
          <a:bodyPr wrap="square" rtlCol="0">
            <a:spAutoFit/>
          </a:bodyPr>
          <a:lstStyle/>
          <a:p>
            <a:pPr lvl="1"/>
            <a:r>
              <a:rPr lang="en-US" sz="2300" dirty="0">
                <a:latin typeface="Consolas" panose="020B0609020204030204" pitchFamily="49" charset="0"/>
              </a:rPr>
              <a:t> create </a:t>
            </a:r>
            <a:r>
              <a:rPr lang="en-US" sz="2300" dirty="0" smtClean="0">
                <a:latin typeface="Consolas" panose="020B0609020204030204" pitchFamily="49" charset="0"/>
              </a:rPr>
              <a:t>trigger </a:t>
            </a:r>
            <a:r>
              <a:rPr lang="en-US" sz="2300" dirty="0">
                <a:latin typeface="Consolas" panose="020B0609020204030204" pitchFamily="49" charset="0"/>
              </a:rPr>
              <a:t>NOMBREDISPARADOR</a:t>
            </a:r>
          </a:p>
          <a:p>
            <a:pPr lvl="1"/>
            <a:r>
              <a:rPr lang="en-US" sz="2300" dirty="0">
                <a:latin typeface="Consolas" panose="020B0609020204030204" pitchFamily="49" charset="0"/>
              </a:rPr>
              <a:t>  on NOMBRETABLA</a:t>
            </a:r>
          </a:p>
          <a:p>
            <a:pPr lvl="1"/>
            <a:r>
              <a:rPr lang="en-US" sz="2300" dirty="0">
                <a:latin typeface="Consolas" panose="020B0609020204030204" pitchFamily="49" charset="0"/>
              </a:rPr>
              <a:t>  for </a:t>
            </a:r>
            <a:r>
              <a:rPr lang="en-US" sz="2300" dirty="0" smtClean="0">
                <a:latin typeface="Consolas" panose="020B0609020204030204" pitchFamily="49" charset="0"/>
              </a:rPr>
              <a:t>insert</a:t>
            </a:r>
            <a:r>
              <a:rPr lang="en-US" sz="2300" dirty="0">
                <a:latin typeface="Consolas" panose="020B0609020204030204" pitchFamily="49" charset="0"/>
              </a:rPr>
              <a:t>, </a:t>
            </a:r>
            <a:r>
              <a:rPr lang="en-US" sz="2300" dirty="0" smtClean="0">
                <a:latin typeface="Consolas" panose="020B0609020204030204" pitchFamily="49" charset="0"/>
              </a:rPr>
              <a:t>update, </a:t>
            </a:r>
            <a:r>
              <a:rPr lang="en-US" sz="2300" dirty="0">
                <a:latin typeface="Consolas" panose="020B0609020204030204" pitchFamily="49" charset="0"/>
              </a:rPr>
              <a:t>delete</a:t>
            </a:r>
          </a:p>
          <a:p>
            <a:pPr lvl="1"/>
            <a:r>
              <a:rPr lang="en-US" sz="2300" dirty="0">
                <a:latin typeface="Consolas" panose="020B0609020204030204" pitchFamily="49" charset="0"/>
              </a:rPr>
              <a:t> as </a:t>
            </a:r>
          </a:p>
          <a:p>
            <a:pPr lvl="1"/>
            <a:r>
              <a:rPr lang="en-US" sz="2300" dirty="0">
                <a:latin typeface="Consolas" panose="020B0609020204030204" pitchFamily="49" charset="0"/>
              </a:rPr>
              <a:t>  SENTENCIAS</a:t>
            </a:r>
            <a:endParaRPr lang="es-CO" sz="2300" dirty="0">
              <a:latin typeface="Consolas" panose="020B0609020204030204" pitchFamily="49" charset="0"/>
            </a:endParaRPr>
          </a:p>
        </p:txBody>
      </p:sp>
    </p:spTree>
    <p:extLst>
      <p:ext uri="{BB962C8B-B14F-4D97-AF65-F5344CB8AC3E}">
        <p14:creationId xmlns:p14="http://schemas.microsoft.com/office/powerpoint/2010/main" val="324538962"/>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206644" y="748083"/>
            <a:ext cx="11389120" cy="1143000"/>
          </a:xfrm>
        </p:spPr>
        <p:txBody>
          <a:bodyPr>
            <a:normAutofit/>
          </a:bodyPr>
          <a:lstStyle/>
          <a:p>
            <a:pPr lvl="0"/>
            <a:r>
              <a:rPr lang="en-US" b="1" dirty="0" err="1" smtClean="0">
                <a:solidFill>
                  <a:schemeClr val="accent1">
                    <a:lumMod val="50000"/>
                  </a:schemeClr>
                </a:solidFill>
              </a:rPr>
              <a:t>Disparadores</a:t>
            </a:r>
            <a:r>
              <a:rPr lang="en-US" b="1" dirty="0" smtClean="0">
                <a:solidFill>
                  <a:schemeClr val="accent1">
                    <a:lumMod val="50000"/>
                  </a:schemeClr>
                </a:solidFill>
              </a:rPr>
              <a:t> – Alter/Drop</a:t>
            </a:r>
            <a:endParaRPr lang="en-US" b="1" dirty="0">
              <a:solidFill>
                <a:schemeClr val="accent1">
                  <a:lumMod val="50000"/>
                </a:schemeClr>
              </a:solidFill>
            </a:endParaRPr>
          </a:p>
        </p:txBody>
      </p:sp>
      <p:sp>
        <p:nvSpPr>
          <p:cNvPr id="6" name="CuadroTexto 5"/>
          <p:cNvSpPr txBox="1"/>
          <p:nvPr/>
        </p:nvSpPr>
        <p:spPr>
          <a:xfrm>
            <a:off x="677125" y="2052371"/>
            <a:ext cx="10786716" cy="800219"/>
          </a:xfrm>
          <a:prstGeom prst="rect">
            <a:avLst/>
          </a:prstGeom>
          <a:noFill/>
        </p:spPr>
        <p:txBody>
          <a:bodyPr wrap="square" rtlCol="0">
            <a:spAutoFit/>
          </a:bodyPr>
          <a:lstStyle/>
          <a:p>
            <a:pPr lvl="1"/>
            <a:r>
              <a:rPr lang="en-US" sz="2300" dirty="0">
                <a:latin typeface="Consolas" panose="020B0609020204030204" pitchFamily="49" charset="0"/>
              </a:rPr>
              <a:t>alter trigger NOMBREDISPARADOR</a:t>
            </a:r>
          </a:p>
          <a:p>
            <a:pPr lvl="1"/>
            <a:r>
              <a:rPr lang="en-US" sz="2300" dirty="0">
                <a:latin typeface="Consolas" panose="020B0609020204030204" pitchFamily="49" charset="0"/>
              </a:rPr>
              <a:t>  NUEVADEFINICION;</a:t>
            </a:r>
            <a:endParaRPr lang="es-CO" sz="2300" dirty="0">
              <a:latin typeface="Consolas" panose="020B0609020204030204" pitchFamily="49" charset="0"/>
            </a:endParaRPr>
          </a:p>
        </p:txBody>
      </p:sp>
      <p:sp>
        <p:nvSpPr>
          <p:cNvPr id="5" name="CuadroTexto 4"/>
          <p:cNvSpPr txBox="1"/>
          <p:nvPr/>
        </p:nvSpPr>
        <p:spPr>
          <a:xfrm>
            <a:off x="677125" y="3753154"/>
            <a:ext cx="10786716" cy="446276"/>
          </a:xfrm>
          <a:prstGeom prst="rect">
            <a:avLst/>
          </a:prstGeom>
          <a:noFill/>
        </p:spPr>
        <p:txBody>
          <a:bodyPr wrap="square" rtlCol="0">
            <a:spAutoFit/>
          </a:bodyPr>
          <a:lstStyle/>
          <a:p>
            <a:pPr lvl="1"/>
            <a:r>
              <a:rPr lang="en-US" sz="2300" dirty="0">
                <a:latin typeface="Consolas" panose="020B0609020204030204" pitchFamily="49" charset="0"/>
              </a:rPr>
              <a:t> drop trigger NOMBREDISPARADOR;</a:t>
            </a:r>
            <a:endParaRPr lang="es-CO" sz="2300" dirty="0">
              <a:latin typeface="Consolas" panose="020B0609020204030204" pitchFamily="49" charset="0"/>
            </a:endParaRPr>
          </a:p>
        </p:txBody>
      </p:sp>
    </p:spTree>
    <p:extLst>
      <p:ext uri="{BB962C8B-B14F-4D97-AF65-F5344CB8AC3E}">
        <p14:creationId xmlns:p14="http://schemas.microsoft.com/office/powerpoint/2010/main" val="3364529337"/>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206644" y="748083"/>
            <a:ext cx="11389120" cy="1143000"/>
          </a:xfrm>
        </p:spPr>
        <p:txBody>
          <a:bodyPr>
            <a:normAutofit/>
          </a:bodyPr>
          <a:lstStyle/>
          <a:p>
            <a:pPr lvl="0"/>
            <a:r>
              <a:rPr lang="en-US" b="1" dirty="0" err="1" smtClean="0">
                <a:solidFill>
                  <a:schemeClr val="accent1">
                    <a:lumMod val="50000"/>
                  </a:schemeClr>
                </a:solidFill>
              </a:rPr>
              <a:t>Disparadores</a:t>
            </a:r>
            <a:r>
              <a:rPr lang="en-US" b="1" dirty="0" smtClean="0">
                <a:solidFill>
                  <a:schemeClr val="accent1">
                    <a:lumMod val="50000"/>
                  </a:schemeClr>
                </a:solidFill>
              </a:rPr>
              <a:t> – </a:t>
            </a:r>
            <a:r>
              <a:rPr lang="en-US" b="1" dirty="0" err="1" smtClean="0">
                <a:solidFill>
                  <a:schemeClr val="accent1">
                    <a:lumMod val="50000"/>
                  </a:schemeClr>
                </a:solidFill>
              </a:rPr>
              <a:t>Habilitar</a:t>
            </a:r>
            <a:r>
              <a:rPr lang="en-US" b="1" dirty="0" smtClean="0">
                <a:solidFill>
                  <a:schemeClr val="accent1">
                    <a:lumMod val="50000"/>
                  </a:schemeClr>
                </a:solidFill>
              </a:rPr>
              <a:t>/</a:t>
            </a:r>
            <a:r>
              <a:rPr lang="en-US" b="1" dirty="0" err="1" smtClean="0">
                <a:solidFill>
                  <a:schemeClr val="accent1">
                    <a:lumMod val="50000"/>
                  </a:schemeClr>
                </a:solidFill>
              </a:rPr>
              <a:t>Deshabilitar</a:t>
            </a:r>
            <a:endParaRPr lang="en-US" b="1" dirty="0">
              <a:solidFill>
                <a:schemeClr val="accent1">
                  <a:lumMod val="50000"/>
                </a:schemeClr>
              </a:solidFill>
            </a:endParaRPr>
          </a:p>
        </p:txBody>
      </p:sp>
      <p:sp>
        <p:nvSpPr>
          <p:cNvPr id="6" name="CuadroTexto 5"/>
          <p:cNvSpPr txBox="1"/>
          <p:nvPr/>
        </p:nvSpPr>
        <p:spPr>
          <a:xfrm>
            <a:off x="677125" y="2052371"/>
            <a:ext cx="10786716" cy="2215991"/>
          </a:xfrm>
          <a:prstGeom prst="rect">
            <a:avLst/>
          </a:prstGeom>
          <a:noFill/>
        </p:spPr>
        <p:txBody>
          <a:bodyPr wrap="square" rtlCol="0">
            <a:spAutoFit/>
          </a:bodyPr>
          <a:lstStyle/>
          <a:p>
            <a:pPr lvl="1"/>
            <a:r>
              <a:rPr lang="en-US" sz="2300" dirty="0">
                <a:latin typeface="Consolas" panose="020B0609020204030204" pitchFamily="49" charset="0"/>
              </a:rPr>
              <a:t> alter table NOMBRETABLA </a:t>
            </a:r>
          </a:p>
          <a:p>
            <a:pPr lvl="1"/>
            <a:r>
              <a:rPr lang="en-US" sz="2300" dirty="0">
                <a:latin typeface="Consolas" panose="020B0609020204030204" pitchFamily="49" charset="0"/>
              </a:rPr>
              <a:t>  ENABLE | DISABLE trigger NOMBREDISPARADOR</a:t>
            </a:r>
            <a:r>
              <a:rPr lang="en-US" sz="2300" dirty="0" smtClean="0">
                <a:latin typeface="Consolas" panose="020B0609020204030204" pitchFamily="49" charset="0"/>
              </a:rPr>
              <a:t>;</a:t>
            </a:r>
          </a:p>
          <a:p>
            <a:pPr lvl="1"/>
            <a:endParaRPr lang="en-US" sz="2300" dirty="0">
              <a:latin typeface="Consolas" panose="020B0609020204030204" pitchFamily="49" charset="0"/>
            </a:endParaRPr>
          </a:p>
          <a:p>
            <a:pPr lvl="1"/>
            <a:endParaRPr lang="en-US" sz="2300" dirty="0" smtClean="0">
              <a:latin typeface="Consolas" panose="020B0609020204030204" pitchFamily="49" charset="0"/>
            </a:endParaRPr>
          </a:p>
          <a:p>
            <a:pPr lvl="1"/>
            <a:r>
              <a:rPr lang="es-CO" sz="2300" dirty="0">
                <a:latin typeface="Consolas" panose="020B0609020204030204" pitchFamily="49" charset="0"/>
              </a:rPr>
              <a:t> alter </a:t>
            </a:r>
            <a:r>
              <a:rPr lang="es-CO" sz="2300" dirty="0" err="1">
                <a:latin typeface="Consolas" panose="020B0609020204030204" pitchFamily="49" charset="0"/>
              </a:rPr>
              <a:t>table</a:t>
            </a:r>
            <a:r>
              <a:rPr lang="es-CO" sz="2300" dirty="0">
                <a:latin typeface="Consolas" panose="020B0609020204030204" pitchFamily="49" charset="0"/>
              </a:rPr>
              <a:t> empleados</a:t>
            </a:r>
          </a:p>
          <a:p>
            <a:pPr lvl="1"/>
            <a:r>
              <a:rPr lang="es-CO" sz="2300" dirty="0">
                <a:latin typeface="Consolas" panose="020B0609020204030204" pitchFamily="49" charset="0"/>
              </a:rPr>
              <a:t>  </a:t>
            </a:r>
            <a:r>
              <a:rPr lang="es-CO" sz="2300" dirty="0" err="1">
                <a:latin typeface="Consolas" panose="020B0609020204030204" pitchFamily="49" charset="0"/>
              </a:rPr>
              <a:t>disable</a:t>
            </a:r>
            <a:r>
              <a:rPr lang="es-CO" sz="2300" dirty="0">
                <a:latin typeface="Consolas" panose="020B0609020204030204" pitchFamily="49" charset="0"/>
              </a:rPr>
              <a:t> </a:t>
            </a:r>
            <a:r>
              <a:rPr lang="es-CO" sz="2300" dirty="0" err="1">
                <a:latin typeface="Consolas" panose="020B0609020204030204" pitchFamily="49" charset="0"/>
              </a:rPr>
              <a:t>trigger</a:t>
            </a:r>
            <a:r>
              <a:rPr lang="es-CO" sz="2300" dirty="0">
                <a:latin typeface="Consolas" panose="020B0609020204030204" pitchFamily="49" charset="0"/>
              </a:rPr>
              <a:t> </a:t>
            </a:r>
            <a:r>
              <a:rPr lang="es-CO" sz="2300" dirty="0" err="1">
                <a:latin typeface="Consolas" panose="020B0609020204030204" pitchFamily="49" charset="0"/>
              </a:rPr>
              <a:t>dis_empleados_borrar</a:t>
            </a:r>
            <a:r>
              <a:rPr lang="es-CO" sz="2300" dirty="0">
                <a:latin typeface="Consolas" panose="020B0609020204030204" pitchFamily="49" charset="0"/>
              </a:rPr>
              <a:t>;</a:t>
            </a:r>
          </a:p>
        </p:txBody>
      </p:sp>
    </p:spTree>
    <p:extLst>
      <p:ext uri="{BB962C8B-B14F-4D97-AF65-F5344CB8AC3E}">
        <p14:creationId xmlns:p14="http://schemas.microsoft.com/office/powerpoint/2010/main" val="57004335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206644" y="748083"/>
            <a:ext cx="11389120" cy="1143000"/>
          </a:xfrm>
        </p:spPr>
        <p:txBody>
          <a:bodyPr>
            <a:normAutofit/>
          </a:bodyPr>
          <a:lstStyle/>
          <a:p>
            <a:pPr lvl="0"/>
            <a:r>
              <a:rPr lang="es-CO" b="1" dirty="0" smtClean="0">
                <a:solidFill>
                  <a:schemeClr val="accent1">
                    <a:lumMod val="50000"/>
                  </a:schemeClr>
                </a:solidFill>
              </a:rPr>
              <a:t>Elementos Modelo ER</a:t>
            </a:r>
            <a:endParaRPr lang="es-CO" b="1" dirty="0">
              <a:solidFill>
                <a:schemeClr val="accent1">
                  <a:lumMod val="50000"/>
                </a:schemeClr>
              </a:solidFill>
            </a:endParaRPr>
          </a:p>
        </p:txBody>
      </p:sp>
      <p:sp>
        <p:nvSpPr>
          <p:cNvPr id="4" name="Rectángulo 3"/>
          <p:cNvSpPr/>
          <p:nvPr/>
        </p:nvSpPr>
        <p:spPr>
          <a:xfrm>
            <a:off x="864611" y="1891084"/>
            <a:ext cx="10521476" cy="461665"/>
          </a:xfrm>
          <a:prstGeom prst="rect">
            <a:avLst/>
          </a:prstGeom>
        </p:spPr>
        <p:txBody>
          <a:bodyPr wrap="square">
            <a:spAutoFit/>
          </a:bodyPr>
          <a:lstStyle/>
          <a:p>
            <a:r>
              <a:rPr lang="es-CO" sz="2400" b="1" dirty="0" smtClean="0"/>
              <a:t>Tipos de relación</a:t>
            </a:r>
            <a:endParaRPr lang="es-CO" sz="2400" b="1" dirty="0"/>
          </a:p>
        </p:txBody>
      </p:sp>
      <p:pic>
        <p:nvPicPr>
          <p:cNvPr id="2" name="Imagen 1"/>
          <p:cNvPicPr>
            <a:picLocks noChangeAspect="1"/>
          </p:cNvPicPr>
          <p:nvPr/>
        </p:nvPicPr>
        <p:blipFill>
          <a:blip r:embed="rId3"/>
          <a:stretch>
            <a:fillRect/>
          </a:stretch>
        </p:blipFill>
        <p:spPr>
          <a:xfrm>
            <a:off x="1868932" y="3052763"/>
            <a:ext cx="8356600" cy="752475"/>
          </a:xfrm>
          <a:prstGeom prst="rect">
            <a:avLst/>
          </a:prstGeom>
        </p:spPr>
      </p:pic>
      <p:pic>
        <p:nvPicPr>
          <p:cNvPr id="5" name="Imagen 4"/>
          <p:cNvPicPr>
            <a:picLocks noChangeAspect="1"/>
          </p:cNvPicPr>
          <p:nvPr/>
        </p:nvPicPr>
        <p:blipFill>
          <a:blip r:embed="rId4"/>
          <a:stretch>
            <a:fillRect/>
          </a:stretch>
        </p:blipFill>
        <p:spPr>
          <a:xfrm>
            <a:off x="1953398" y="4082827"/>
            <a:ext cx="8343900" cy="771525"/>
          </a:xfrm>
          <a:prstGeom prst="rect">
            <a:avLst/>
          </a:prstGeom>
        </p:spPr>
      </p:pic>
      <p:pic>
        <p:nvPicPr>
          <p:cNvPr id="6" name="Imagen 5"/>
          <p:cNvPicPr>
            <a:picLocks noChangeAspect="1"/>
          </p:cNvPicPr>
          <p:nvPr/>
        </p:nvPicPr>
        <p:blipFill>
          <a:blip r:embed="rId5"/>
          <a:stretch>
            <a:fillRect/>
          </a:stretch>
        </p:blipFill>
        <p:spPr>
          <a:xfrm>
            <a:off x="1841500" y="5131941"/>
            <a:ext cx="8432800" cy="752475"/>
          </a:xfrm>
          <a:prstGeom prst="rect">
            <a:avLst/>
          </a:prstGeom>
        </p:spPr>
      </p:pic>
    </p:spTree>
    <p:extLst>
      <p:ext uri="{BB962C8B-B14F-4D97-AF65-F5344CB8AC3E}">
        <p14:creationId xmlns:p14="http://schemas.microsoft.com/office/powerpoint/2010/main" val="3402361786"/>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209591" y="642061"/>
            <a:ext cx="11389120" cy="1143000"/>
          </a:xfrm>
        </p:spPr>
        <p:txBody>
          <a:bodyPr>
            <a:normAutofit/>
          </a:bodyPr>
          <a:lstStyle/>
          <a:p>
            <a:pPr lvl="0"/>
            <a:r>
              <a:rPr lang="es-CO" b="1" dirty="0" smtClean="0">
                <a:solidFill>
                  <a:schemeClr val="accent1">
                    <a:lumMod val="50000"/>
                  </a:schemeClr>
                </a:solidFill>
              </a:rPr>
              <a:t>Ejercicio</a:t>
            </a:r>
            <a:endParaRPr lang="es-CO" b="1" dirty="0">
              <a:solidFill>
                <a:schemeClr val="accent1">
                  <a:lumMod val="50000"/>
                </a:schemeClr>
              </a:solidFill>
            </a:endParaRPr>
          </a:p>
        </p:txBody>
      </p:sp>
      <p:sp>
        <p:nvSpPr>
          <p:cNvPr id="4" name="Rectángulo 3"/>
          <p:cNvSpPr/>
          <p:nvPr/>
        </p:nvSpPr>
        <p:spPr>
          <a:xfrm>
            <a:off x="545204" y="1660936"/>
            <a:ext cx="11050561" cy="3416320"/>
          </a:xfrm>
          <a:prstGeom prst="rect">
            <a:avLst/>
          </a:prstGeom>
        </p:spPr>
        <p:txBody>
          <a:bodyPr wrap="square">
            <a:spAutoFit/>
          </a:bodyPr>
          <a:lstStyle/>
          <a:p>
            <a:pPr marL="457200" indent="-457200">
              <a:buAutoNum type="arabicPeriod"/>
            </a:pPr>
            <a:r>
              <a:rPr lang="es-CO" sz="2400" dirty="0" smtClean="0"/>
              <a:t>Construir un Procedimiento almacenado con lo siguiente:</a:t>
            </a:r>
          </a:p>
          <a:p>
            <a:endParaRPr lang="es-CO" sz="2400" dirty="0" smtClean="0"/>
          </a:p>
          <a:p>
            <a:r>
              <a:rPr lang="es-CO" sz="2400" dirty="0" smtClean="0"/>
              <a:t>	- Recibir como parámetro de entrada una fecha y el código de tipo de especie.</a:t>
            </a:r>
          </a:p>
          <a:p>
            <a:pPr marL="342900" indent="-342900">
              <a:buFontTx/>
              <a:buChar char="-"/>
            </a:pPr>
            <a:r>
              <a:rPr lang="es-CO" sz="2400" dirty="0" smtClean="0"/>
              <a:t>Si los parámetro son Nulos asumir la fecha del día y en especie consultar todas las especies.</a:t>
            </a:r>
          </a:p>
          <a:p>
            <a:pPr marL="342900" indent="-342900">
              <a:buFontTx/>
              <a:buChar char="-"/>
            </a:pPr>
            <a:r>
              <a:rPr lang="es-CO" sz="2400" dirty="0" smtClean="0"/>
              <a:t>El procedimiento deberá consultar todas las visitas recibidas a la fecha de parámetro para la especie indicada o para todas si no se recibe la entrada. En la salida deberá mostrarse la siguiente información: Nombre mascota, raza, familia, fecha visita, enfermedad, peso de la mascota en la visita, costo de la visita</a:t>
            </a:r>
            <a:endParaRPr lang="es-CO" sz="2400" dirty="0"/>
          </a:p>
        </p:txBody>
      </p:sp>
    </p:spTree>
    <p:extLst>
      <p:ext uri="{BB962C8B-B14F-4D97-AF65-F5344CB8AC3E}">
        <p14:creationId xmlns:p14="http://schemas.microsoft.com/office/powerpoint/2010/main" val="3744303321"/>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209591" y="642061"/>
            <a:ext cx="11389120" cy="1143000"/>
          </a:xfrm>
        </p:spPr>
        <p:txBody>
          <a:bodyPr>
            <a:normAutofit/>
          </a:bodyPr>
          <a:lstStyle/>
          <a:p>
            <a:pPr lvl="0"/>
            <a:r>
              <a:rPr lang="es-CO" b="1" dirty="0" smtClean="0">
                <a:solidFill>
                  <a:schemeClr val="accent1">
                    <a:lumMod val="50000"/>
                  </a:schemeClr>
                </a:solidFill>
              </a:rPr>
              <a:t>Ejercicio</a:t>
            </a:r>
            <a:endParaRPr lang="es-CO" b="1" dirty="0">
              <a:solidFill>
                <a:schemeClr val="accent1">
                  <a:lumMod val="50000"/>
                </a:schemeClr>
              </a:solidFill>
            </a:endParaRPr>
          </a:p>
        </p:txBody>
      </p:sp>
      <p:sp>
        <p:nvSpPr>
          <p:cNvPr id="4" name="Rectángulo 3"/>
          <p:cNvSpPr/>
          <p:nvPr/>
        </p:nvSpPr>
        <p:spPr>
          <a:xfrm>
            <a:off x="545204" y="1660935"/>
            <a:ext cx="11050561" cy="2308324"/>
          </a:xfrm>
          <a:prstGeom prst="rect">
            <a:avLst/>
          </a:prstGeom>
        </p:spPr>
        <p:txBody>
          <a:bodyPr wrap="square">
            <a:spAutoFit/>
          </a:bodyPr>
          <a:lstStyle/>
          <a:p>
            <a:r>
              <a:rPr lang="es-CO" sz="2400" dirty="0" smtClean="0"/>
              <a:t>2. Ejecutar el procedimiento almacenado construido para la fecha actual y para todas las especies.</a:t>
            </a:r>
          </a:p>
          <a:p>
            <a:endParaRPr lang="es-CO" sz="2400" dirty="0"/>
          </a:p>
          <a:p>
            <a:r>
              <a:rPr lang="es-CO" sz="2400" dirty="0" smtClean="0"/>
              <a:t>3. Crear un disparador para la tabla </a:t>
            </a:r>
            <a:r>
              <a:rPr lang="es-CO" sz="2400" dirty="0" err="1" smtClean="0"/>
              <a:t>tblCitas</a:t>
            </a:r>
            <a:r>
              <a:rPr lang="es-CO" sz="2400" dirty="0" smtClean="0"/>
              <a:t>, para que cada vez que se inserta un registro en la tabla y el campo “</a:t>
            </a:r>
            <a:r>
              <a:rPr lang="es-CO" sz="2400" dirty="0" err="1" smtClean="0"/>
              <a:t>TipoVisita</a:t>
            </a:r>
            <a:r>
              <a:rPr lang="es-CO" sz="2400" dirty="0" smtClean="0"/>
              <a:t>” o “</a:t>
            </a:r>
            <a:r>
              <a:rPr lang="es-CO" sz="2400" dirty="0" err="1" smtClean="0"/>
              <a:t>TipoConsulta</a:t>
            </a:r>
            <a:r>
              <a:rPr lang="es-CO" sz="2400" dirty="0" smtClean="0"/>
              <a:t>” corresponda a “Vacuna”, se deberá insertar un registro en el calendario de vacunas de </a:t>
            </a:r>
            <a:r>
              <a:rPr lang="es-CO" sz="2400" smtClean="0"/>
              <a:t>la mascota.</a:t>
            </a:r>
            <a:endParaRPr lang="es-CO" sz="2400" dirty="0"/>
          </a:p>
        </p:txBody>
      </p:sp>
    </p:spTree>
    <p:extLst>
      <p:ext uri="{BB962C8B-B14F-4D97-AF65-F5344CB8AC3E}">
        <p14:creationId xmlns:p14="http://schemas.microsoft.com/office/powerpoint/2010/main" val="937428535"/>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556641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206644" y="748083"/>
            <a:ext cx="11389120" cy="1143000"/>
          </a:xfrm>
        </p:spPr>
        <p:txBody>
          <a:bodyPr>
            <a:normAutofit/>
          </a:bodyPr>
          <a:lstStyle/>
          <a:p>
            <a:pPr lvl="0"/>
            <a:r>
              <a:rPr lang="es-CO" b="1" dirty="0" smtClean="0">
                <a:solidFill>
                  <a:schemeClr val="accent1">
                    <a:lumMod val="50000"/>
                  </a:schemeClr>
                </a:solidFill>
              </a:rPr>
              <a:t>Elementos Modelo ER</a:t>
            </a:r>
            <a:endParaRPr lang="es-CO" b="1" dirty="0">
              <a:solidFill>
                <a:schemeClr val="accent1">
                  <a:lumMod val="50000"/>
                </a:schemeClr>
              </a:solidFill>
            </a:endParaRPr>
          </a:p>
        </p:txBody>
      </p:sp>
      <p:pic>
        <p:nvPicPr>
          <p:cNvPr id="2" name="Imagen 1"/>
          <p:cNvPicPr>
            <a:picLocks noChangeAspect="1"/>
          </p:cNvPicPr>
          <p:nvPr/>
        </p:nvPicPr>
        <p:blipFill>
          <a:blip r:embed="rId3"/>
          <a:stretch>
            <a:fillRect/>
          </a:stretch>
        </p:blipFill>
        <p:spPr>
          <a:xfrm>
            <a:off x="3294126" y="2651188"/>
            <a:ext cx="6090669" cy="858647"/>
          </a:xfrm>
          <a:prstGeom prst="rect">
            <a:avLst/>
          </a:prstGeom>
        </p:spPr>
      </p:pic>
      <p:pic>
        <p:nvPicPr>
          <p:cNvPr id="5" name="Imagen 4"/>
          <p:cNvPicPr>
            <a:picLocks noChangeAspect="1"/>
          </p:cNvPicPr>
          <p:nvPr/>
        </p:nvPicPr>
        <p:blipFill>
          <a:blip r:embed="rId4"/>
          <a:stretch>
            <a:fillRect/>
          </a:stretch>
        </p:blipFill>
        <p:spPr>
          <a:xfrm>
            <a:off x="3361574" y="3711397"/>
            <a:ext cx="6149893" cy="897179"/>
          </a:xfrm>
          <a:prstGeom prst="rect">
            <a:avLst/>
          </a:prstGeom>
        </p:spPr>
      </p:pic>
      <p:pic>
        <p:nvPicPr>
          <p:cNvPr id="6" name="Imagen 5"/>
          <p:cNvPicPr>
            <a:picLocks noChangeAspect="1"/>
          </p:cNvPicPr>
          <p:nvPr/>
        </p:nvPicPr>
        <p:blipFill>
          <a:blip r:embed="rId5"/>
          <a:stretch>
            <a:fillRect/>
          </a:stretch>
        </p:blipFill>
        <p:spPr>
          <a:xfrm>
            <a:off x="3385958" y="4810136"/>
            <a:ext cx="6095549" cy="895720"/>
          </a:xfrm>
          <a:prstGeom prst="rect">
            <a:avLst/>
          </a:prstGeom>
        </p:spPr>
      </p:pic>
      <p:sp>
        <p:nvSpPr>
          <p:cNvPr id="7" name="Rectángulo 6"/>
          <p:cNvSpPr/>
          <p:nvPr/>
        </p:nvSpPr>
        <p:spPr>
          <a:xfrm>
            <a:off x="864611" y="1909372"/>
            <a:ext cx="10521476" cy="430887"/>
          </a:xfrm>
          <a:prstGeom prst="rect">
            <a:avLst/>
          </a:prstGeom>
        </p:spPr>
        <p:txBody>
          <a:bodyPr wrap="square">
            <a:spAutoFit/>
          </a:bodyPr>
          <a:lstStyle/>
          <a:p>
            <a:r>
              <a:rPr lang="es-CO" sz="2200" b="1" dirty="0" smtClean="0"/>
              <a:t>Relaciones </a:t>
            </a:r>
            <a:r>
              <a:rPr lang="es-CO" sz="2200" b="1" dirty="0" err="1" smtClean="0"/>
              <a:t>cardinalidad</a:t>
            </a:r>
            <a:endParaRPr lang="es-CO" sz="2200" b="1" dirty="0"/>
          </a:p>
        </p:txBody>
      </p:sp>
    </p:spTree>
    <p:extLst>
      <p:ext uri="{BB962C8B-B14F-4D97-AF65-F5344CB8AC3E}">
        <p14:creationId xmlns:p14="http://schemas.microsoft.com/office/powerpoint/2010/main" val="179951712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206644" y="748083"/>
            <a:ext cx="11389120" cy="1143000"/>
          </a:xfrm>
        </p:spPr>
        <p:txBody>
          <a:bodyPr>
            <a:normAutofit/>
          </a:bodyPr>
          <a:lstStyle/>
          <a:p>
            <a:pPr lvl="0"/>
            <a:r>
              <a:rPr lang="es-CO" b="1" dirty="0" smtClean="0">
                <a:solidFill>
                  <a:schemeClr val="accent1">
                    <a:lumMod val="50000"/>
                  </a:schemeClr>
                </a:solidFill>
              </a:rPr>
              <a:t>Elementos Modelo ER</a:t>
            </a:r>
            <a:endParaRPr lang="es-CO" b="1" dirty="0">
              <a:solidFill>
                <a:schemeClr val="accent1">
                  <a:lumMod val="50000"/>
                </a:schemeClr>
              </a:solidFill>
            </a:endParaRPr>
          </a:p>
        </p:txBody>
      </p:sp>
      <p:sp>
        <p:nvSpPr>
          <p:cNvPr id="4" name="Rectángulo 3"/>
          <p:cNvSpPr/>
          <p:nvPr/>
        </p:nvSpPr>
        <p:spPr>
          <a:xfrm>
            <a:off x="864611" y="1891084"/>
            <a:ext cx="10521476" cy="430887"/>
          </a:xfrm>
          <a:prstGeom prst="rect">
            <a:avLst/>
          </a:prstGeom>
        </p:spPr>
        <p:txBody>
          <a:bodyPr wrap="square">
            <a:spAutoFit/>
          </a:bodyPr>
          <a:lstStyle/>
          <a:p>
            <a:r>
              <a:rPr lang="es-CO" sz="2200" b="1" dirty="0" smtClean="0"/>
              <a:t>Relaciones </a:t>
            </a:r>
            <a:r>
              <a:rPr lang="es-CO" sz="2200" b="1" dirty="0" err="1" smtClean="0"/>
              <a:t>cardinalidad</a:t>
            </a:r>
            <a:endParaRPr lang="es-CO" sz="2200" b="1" dirty="0"/>
          </a:p>
        </p:txBody>
      </p:sp>
      <p:pic>
        <p:nvPicPr>
          <p:cNvPr id="8" name="Imagen 7"/>
          <p:cNvPicPr>
            <a:picLocks noChangeAspect="1"/>
          </p:cNvPicPr>
          <p:nvPr/>
        </p:nvPicPr>
        <p:blipFill>
          <a:blip r:embed="rId3"/>
          <a:stretch>
            <a:fillRect/>
          </a:stretch>
        </p:blipFill>
        <p:spPr>
          <a:xfrm>
            <a:off x="2460581" y="2553131"/>
            <a:ext cx="7315200" cy="3343275"/>
          </a:xfrm>
          <a:prstGeom prst="rect">
            <a:avLst/>
          </a:prstGeom>
        </p:spPr>
      </p:pic>
    </p:spTree>
    <p:extLst>
      <p:ext uri="{BB962C8B-B14F-4D97-AF65-F5344CB8AC3E}">
        <p14:creationId xmlns:p14="http://schemas.microsoft.com/office/powerpoint/2010/main" val="278316056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206644" y="748083"/>
            <a:ext cx="11389120" cy="1143000"/>
          </a:xfrm>
        </p:spPr>
        <p:txBody>
          <a:bodyPr>
            <a:normAutofit/>
          </a:bodyPr>
          <a:lstStyle/>
          <a:p>
            <a:pPr lvl="0"/>
            <a:r>
              <a:rPr lang="es-CO" b="1" dirty="0" smtClean="0">
                <a:solidFill>
                  <a:schemeClr val="accent1">
                    <a:lumMod val="50000"/>
                  </a:schemeClr>
                </a:solidFill>
              </a:rPr>
              <a:t>Elementos ER - Clave</a:t>
            </a:r>
            <a:endParaRPr lang="es-CO" b="1" dirty="0">
              <a:solidFill>
                <a:schemeClr val="accent1">
                  <a:lumMod val="50000"/>
                </a:schemeClr>
              </a:solidFill>
            </a:endParaRPr>
          </a:p>
        </p:txBody>
      </p:sp>
      <p:sp>
        <p:nvSpPr>
          <p:cNvPr id="7" name="Rectángulo 6"/>
          <p:cNvSpPr/>
          <p:nvPr/>
        </p:nvSpPr>
        <p:spPr>
          <a:xfrm>
            <a:off x="864612" y="2214487"/>
            <a:ext cx="8806331" cy="646331"/>
          </a:xfrm>
          <a:prstGeom prst="rect">
            <a:avLst/>
          </a:prstGeom>
        </p:spPr>
        <p:txBody>
          <a:bodyPr wrap="square">
            <a:spAutoFit/>
          </a:bodyPr>
          <a:lstStyle/>
          <a:p>
            <a:endParaRPr lang="es-CO" dirty="0"/>
          </a:p>
          <a:p>
            <a:endParaRPr lang="es-CO" dirty="0"/>
          </a:p>
        </p:txBody>
      </p:sp>
      <p:sp>
        <p:nvSpPr>
          <p:cNvPr id="4" name="Rectángulo 3"/>
          <p:cNvSpPr/>
          <p:nvPr/>
        </p:nvSpPr>
        <p:spPr>
          <a:xfrm>
            <a:off x="864612" y="1854507"/>
            <a:ext cx="10731153" cy="3170099"/>
          </a:xfrm>
          <a:prstGeom prst="rect">
            <a:avLst/>
          </a:prstGeom>
        </p:spPr>
        <p:txBody>
          <a:bodyPr wrap="square">
            <a:spAutoFit/>
          </a:bodyPr>
          <a:lstStyle/>
          <a:p>
            <a:pPr algn="just"/>
            <a:r>
              <a:rPr lang="es-CO" sz="2000" dirty="0" smtClean="0"/>
              <a:t>Es </a:t>
            </a:r>
            <a:r>
              <a:rPr lang="es-CO" sz="2000" dirty="0"/>
              <a:t>el atributo de una entidad, </a:t>
            </a:r>
            <a:r>
              <a:rPr lang="es-CO" sz="2000" dirty="0" smtClean="0"/>
              <a:t>que tiene como objetivo distinguir cada registro del conjunto o </a:t>
            </a:r>
            <a:r>
              <a:rPr lang="es-CO" sz="2000" dirty="0"/>
              <a:t>le aplica un </a:t>
            </a:r>
            <a:r>
              <a:rPr lang="es-CO" sz="2000" dirty="0" smtClean="0"/>
              <a:t>vínculo a otras entidades.</a:t>
            </a:r>
          </a:p>
          <a:p>
            <a:pPr algn="just"/>
            <a:endParaRPr lang="es-CO" sz="2000" dirty="0"/>
          </a:p>
          <a:p>
            <a:pPr marL="342900" indent="-342900" algn="just">
              <a:buFont typeface="Arial" panose="020B0604020202020204" pitchFamily="34" charset="0"/>
              <a:buChar char="•"/>
            </a:pPr>
            <a:r>
              <a:rPr lang="es-CO" sz="2000" b="1" dirty="0" err="1" smtClean="0"/>
              <a:t>Superclave</a:t>
            </a:r>
            <a:r>
              <a:rPr lang="es-CO" sz="2000" dirty="0" smtClean="0"/>
              <a:t>: Combinación de atributos que identifican de forma única un 	registro.</a:t>
            </a:r>
          </a:p>
          <a:p>
            <a:pPr algn="just"/>
            <a:endParaRPr lang="es-CO" sz="2000" dirty="0" smtClean="0"/>
          </a:p>
          <a:p>
            <a:pPr marL="285750" indent="-285750" algn="just">
              <a:buFont typeface="Arial" panose="020B0604020202020204" pitchFamily="34" charset="0"/>
              <a:buChar char="•"/>
            </a:pPr>
            <a:r>
              <a:rPr lang="es-CO" sz="2000" b="1" dirty="0" smtClean="0"/>
              <a:t>Clave primaria: </a:t>
            </a:r>
            <a:r>
              <a:rPr lang="es-CO" sz="2000" dirty="0" smtClean="0"/>
              <a:t>Atributo de la entidad que permite identificar unívocamente 	un registro. Ejemplo Identificación del empleado.</a:t>
            </a:r>
          </a:p>
          <a:p>
            <a:pPr algn="just"/>
            <a:endParaRPr lang="es-CO" sz="2000" dirty="0" smtClean="0"/>
          </a:p>
          <a:p>
            <a:pPr marL="285750" indent="-285750" algn="just">
              <a:buFont typeface="Arial" panose="020B0604020202020204" pitchFamily="34" charset="0"/>
              <a:buChar char="•"/>
            </a:pPr>
            <a:r>
              <a:rPr lang="es-CO" sz="2000" b="1" dirty="0" smtClean="0"/>
              <a:t>Clave externa o Foránea</a:t>
            </a:r>
            <a:r>
              <a:rPr lang="es-CO" sz="2000" dirty="0" smtClean="0"/>
              <a:t>: Atributo conformado con una clave primaria de otra entidad. Por ejemplo </a:t>
            </a:r>
            <a:r>
              <a:rPr lang="es-CO" sz="2000" dirty="0" err="1" smtClean="0"/>
              <a:t>ID_Cargo</a:t>
            </a:r>
            <a:r>
              <a:rPr lang="es-CO" sz="2000" dirty="0"/>
              <a:t> </a:t>
            </a:r>
            <a:r>
              <a:rPr lang="es-CO" sz="2000" dirty="0" smtClean="0"/>
              <a:t>en la tabla “empleados”, representa el valor primario ID de la tabla “Cargos”</a:t>
            </a:r>
            <a:endParaRPr lang="es-CO" sz="2000" dirty="0"/>
          </a:p>
        </p:txBody>
      </p:sp>
    </p:spTree>
    <p:extLst>
      <p:ext uri="{BB962C8B-B14F-4D97-AF65-F5344CB8AC3E}">
        <p14:creationId xmlns:p14="http://schemas.microsoft.com/office/powerpoint/2010/main" val="215683037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209591" y="497255"/>
            <a:ext cx="11389120" cy="1143000"/>
          </a:xfrm>
        </p:spPr>
        <p:txBody>
          <a:bodyPr>
            <a:normAutofit/>
          </a:bodyPr>
          <a:lstStyle/>
          <a:p>
            <a:pPr lvl="0"/>
            <a:r>
              <a:rPr lang="es-CO" b="1" dirty="0" smtClean="0">
                <a:solidFill>
                  <a:schemeClr val="accent1">
                    <a:lumMod val="50000"/>
                  </a:schemeClr>
                </a:solidFill>
              </a:rPr>
              <a:t>Ejercicio</a:t>
            </a:r>
            <a:endParaRPr lang="es-CO" b="1" dirty="0">
              <a:solidFill>
                <a:schemeClr val="accent1">
                  <a:lumMod val="50000"/>
                </a:schemeClr>
              </a:solidFill>
            </a:endParaRPr>
          </a:p>
        </p:txBody>
      </p:sp>
      <p:sp>
        <p:nvSpPr>
          <p:cNvPr id="2" name="Rectángulo 1"/>
          <p:cNvSpPr/>
          <p:nvPr/>
        </p:nvSpPr>
        <p:spPr>
          <a:xfrm>
            <a:off x="325230" y="1458669"/>
            <a:ext cx="11346633" cy="3308598"/>
          </a:xfrm>
          <a:prstGeom prst="rect">
            <a:avLst/>
          </a:prstGeom>
        </p:spPr>
        <p:txBody>
          <a:bodyPr wrap="square">
            <a:spAutoFit/>
          </a:bodyPr>
          <a:lstStyle/>
          <a:p>
            <a:pPr algn="just"/>
            <a:r>
              <a:rPr lang="es-CO" sz="1900" dirty="0"/>
              <a:t>Un veterinario tiene como </a:t>
            </a:r>
            <a:r>
              <a:rPr lang="es-CO" sz="1900" dirty="0" smtClean="0"/>
              <a:t>paciente animales</a:t>
            </a:r>
            <a:r>
              <a:rPr lang="es-CO" sz="1900" dirty="0"/>
              <a:t>, como cliente familias, un cliente es un conjunto de </a:t>
            </a:r>
            <a:r>
              <a:rPr lang="es-CO" sz="1900" dirty="0" smtClean="0"/>
              <a:t>persona que </a:t>
            </a:r>
            <a:r>
              <a:rPr lang="es-CO" sz="1900" dirty="0"/>
              <a:t>suele corresponderse con una familia</a:t>
            </a:r>
            <a:r>
              <a:rPr lang="es-CO" sz="1900" dirty="0" smtClean="0"/>
              <a:t>.</a:t>
            </a:r>
          </a:p>
          <a:p>
            <a:pPr algn="just"/>
            <a:endParaRPr lang="es-CO" sz="1900" dirty="0"/>
          </a:p>
          <a:p>
            <a:pPr algn="just"/>
            <a:r>
              <a:rPr lang="es-CO" sz="1900" dirty="0"/>
              <a:t>Cada persona tiene </a:t>
            </a:r>
            <a:r>
              <a:rPr lang="es-CO" sz="1900" dirty="0" smtClean="0"/>
              <a:t>un código</a:t>
            </a:r>
            <a:r>
              <a:rPr lang="es-CO" sz="1900" dirty="0"/>
              <a:t>, primer apellido, </a:t>
            </a:r>
            <a:r>
              <a:rPr lang="es-CO" sz="1900" dirty="0" smtClean="0"/>
              <a:t>nombres, identificación, una </a:t>
            </a:r>
            <a:r>
              <a:rPr lang="es-CO" sz="1900" dirty="0"/>
              <a:t>dirección, un teléfono y </a:t>
            </a:r>
            <a:r>
              <a:rPr lang="es-CO" sz="1900" dirty="0" smtClean="0"/>
              <a:t>un indicador si </a:t>
            </a:r>
            <a:r>
              <a:rPr lang="es-CO" sz="1900" dirty="0"/>
              <a:t>es la cabeza de la familia (S/N</a:t>
            </a:r>
            <a:r>
              <a:rPr lang="es-CO" sz="1900" dirty="0" smtClean="0"/>
              <a:t>), no </a:t>
            </a:r>
            <a:r>
              <a:rPr lang="es-CO" sz="1900" dirty="0"/>
              <a:t>existe el limite </a:t>
            </a:r>
            <a:r>
              <a:rPr lang="es-CO" sz="1900" dirty="0" smtClean="0"/>
              <a:t>de personas </a:t>
            </a:r>
            <a:r>
              <a:rPr lang="es-CO" sz="1900" dirty="0"/>
              <a:t>asociadas a un </a:t>
            </a:r>
            <a:r>
              <a:rPr lang="es-CO" sz="1900" dirty="0" smtClean="0"/>
              <a:t>cliente</a:t>
            </a:r>
            <a:r>
              <a:rPr lang="es-CO" sz="1900" dirty="0"/>
              <a:t>.</a:t>
            </a:r>
          </a:p>
          <a:p>
            <a:pPr algn="just"/>
            <a:endParaRPr lang="es-CO" sz="1900" dirty="0" smtClean="0"/>
          </a:p>
          <a:p>
            <a:pPr algn="just"/>
            <a:r>
              <a:rPr lang="es-CO" sz="1900" dirty="0"/>
              <a:t>Los </a:t>
            </a:r>
            <a:r>
              <a:rPr lang="es-CO" sz="1900" dirty="0" smtClean="0"/>
              <a:t>clientes </a:t>
            </a:r>
            <a:r>
              <a:rPr lang="es-CO" sz="1900" dirty="0"/>
              <a:t>pueden tener varias mascotas, cada mascota </a:t>
            </a:r>
            <a:r>
              <a:rPr lang="es-CO" sz="1900" dirty="0" smtClean="0"/>
              <a:t>tiene un </a:t>
            </a:r>
            <a:r>
              <a:rPr lang="es-CO" sz="1900" dirty="0"/>
              <a:t>código, un alias, una </a:t>
            </a:r>
            <a:r>
              <a:rPr lang="es-CO" sz="1900" dirty="0" smtClean="0"/>
              <a:t>especie, </a:t>
            </a:r>
            <a:r>
              <a:rPr lang="es-CO" sz="1900" dirty="0"/>
              <a:t>una raza, color de </a:t>
            </a:r>
            <a:r>
              <a:rPr lang="es-CO" sz="1900" dirty="0" smtClean="0"/>
              <a:t>pelo y </a:t>
            </a:r>
            <a:r>
              <a:rPr lang="es-CO" sz="1900" dirty="0"/>
              <a:t>fecha </a:t>
            </a:r>
            <a:r>
              <a:rPr lang="es-CO" sz="1900" dirty="0" smtClean="0"/>
              <a:t>de nacimiento. Del paciente </a:t>
            </a:r>
            <a:r>
              <a:rPr lang="es-CO" sz="1900" dirty="0"/>
              <a:t>se debe llevar el historial de </a:t>
            </a:r>
            <a:r>
              <a:rPr lang="es-CO" sz="1900" dirty="0" smtClean="0"/>
              <a:t>peso durante sus visitas,  </a:t>
            </a:r>
            <a:r>
              <a:rPr lang="es-CO" sz="1900" dirty="0"/>
              <a:t>Así mismo </a:t>
            </a:r>
            <a:r>
              <a:rPr lang="es-CO" sz="1900" dirty="0" smtClean="0"/>
              <a:t>se guarda </a:t>
            </a:r>
            <a:r>
              <a:rPr lang="es-CO" sz="1900" dirty="0"/>
              <a:t>un historial médico con cada enfermedad que tuvo y la </a:t>
            </a:r>
            <a:r>
              <a:rPr lang="es-CO" sz="1900" dirty="0" smtClean="0"/>
              <a:t>fecha en </a:t>
            </a:r>
            <a:r>
              <a:rPr lang="es-CO" sz="1900" dirty="0"/>
              <a:t>la que se </a:t>
            </a:r>
            <a:r>
              <a:rPr lang="es-CO" sz="1900" dirty="0" smtClean="0"/>
              <a:t>enfermó, adicionalmente </a:t>
            </a:r>
            <a:r>
              <a:rPr lang="es-CO" sz="1900" dirty="0"/>
              <a:t>cada mascota tiene </a:t>
            </a:r>
            <a:r>
              <a:rPr lang="es-CO" sz="1900" dirty="0" smtClean="0"/>
              <a:t>un calendario </a:t>
            </a:r>
            <a:r>
              <a:rPr lang="es-CO" sz="1900" dirty="0"/>
              <a:t>de vacunación, en la que se lleva el registro de </a:t>
            </a:r>
            <a:r>
              <a:rPr lang="es-CO" sz="1900" dirty="0" smtClean="0"/>
              <a:t>cada vacuna</a:t>
            </a:r>
            <a:r>
              <a:rPr lang="es-CO" sz="1900" dirty="0"/>
              <a:t>, y </a:t>
            </a:r>
            <a:r>
              <a:rPr lang="es-CO" sz="1900" dirty="0" smtClean="0"/>
              <a:t>su descripción.</a:t>
            </a:r>
          </a:p>
          <a:p>
            <a:pPr algn="just"/>
            <a:r>
              <a:rPr lang="es-CO" sz="1900" dirty="0" smtClean="0"/>
              <a:t>De la citas realizadas para cada paciente se deberá almacenar la factura de la misma.</a:t>
            </a:r>
            <a:endParaRPr lang="es-CO" sz="1900" dirty="0"/>
          </a:p>
        </p:txBody>
      </p:sp>
    </p:spTree>
    <p:extLst>
      <p:ext uri="{BB962C8B-B14F-4D97-AF65-F5344CB8AC3E}">
        <p14:creationId xmlns:p14="http://schemas.microsoft.com/office/powerpoint/2010/main" val="295916084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206644" y="748083"/>
            <a:ext cx="11389120" cy="1143000"/>
          </a:xfrm>
        </p:spPr>
        <p:txBody>
          <a:bodyPr>
            <a:normAutofit/>
          </a:bodyPr>
          <a:lstStyle/>
          <a:p>
            <a:pPr lvl="0"/>
            <a:r>
              <a:rPr lang="es-CO" b="1" dirty="0" smtClean="0">
                <a:solidFill>
                  <a:schemeClr val="accent1">
                    <a:lumMod val="50000"/>
                  </a:schemeClr>
                </a:solidFill>
              </a:rPr>
              <a:t>Crear una Base de datos SQL</a:t>
            </a:r>
            <a:endParaRPr lang="es-CO" b="1" dirty="0">
              <a:solidFill>
                <a:schemeClr val="accent1">
                  <a:lumMod val="50000"/>
                </a:schemeClr>
              </a:solidFill>
            </a:endParaRPr>
          </a:p>
        </p:txBody>
      </p:sp>
      <p:pic>
        <p:nvPicPr>
          <p:cNvPr id="5" name="Imagen 4"/>
          <p:cNvPicPr>
            <a:picLocks noChangeAspect="1"/>
          </p:cNvPicPr>
          <p:nvPr/>
        </p:nvPicPr>
        <p:blipFill>
          <a:blip r:embed="rId3"/>
          <a:stretch>
            <a:fillRect/>
          </a:stretch>
        </p:blipFill>
        <p:spPr>
          <a:xfrm>
            <a:off x="2307104" y="1891084"/>
            <a:ext cx="6629400" cy="4657725"/>
          </a:xfrm>
          <a:prstGeom prst="rect">
            <a:avLst/>
          </a:prstGeom>
        </p:spPr>
      </p:pic>
    </p:spTree>
    <p:extLst>
      <p:ext uri="{BB962C8B-B14F-4D97-AF65-F5344CB8AC3E}">
        <p14:creationId xmlns:p14="http://schemas.microsoft.com/office/powerpoint/2010/main" val="217492207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206644" y="748083"/>
            <a:ext cx="11389120" cy="1143000"/>
          </a:xfrm>
        </p:spPr>
        <p:txBody>
          <a:bodyPr>
            <a:normAutofit/>
          </a:bodyPr>
          <a:lstStyle/>
          <a:p>
            <a:pPr lvl="0"/>
            <a:r>
              <a:rPr lang="es-CO" b="1" dirty="0" smtClean="0">
                <a:solidFill>
                  <a:schemeClr val="accent1">
                    <a:lumMod val="50000"/>
                  </a:schemeClr>
                </a:solidFill>
              </a:rPr>
              <a:t>Crear una Base de datos SQL</a:t>
            </a:r>
            <a:endParaRPr lang="es-CO" b="1" dirty="0">
              <a:solidFill>
                <a:schemeClr val="accent1">
                  <a:lumMod val="50000"/>
                </a:schemeClr>
              </a:solidFill>
            </a:endParaRPr>
          </a:p>
        </p:txBody>
      </p:sp>
      <p:sp>
        <p:nvSpPr>
          <p:cNvPr id="4" name="Rectángulo 3"/>
          <p:cNvSpPr/>
          <p:nvPr/>
        </p:nvSpPr>
        <p:spPr>
          <a:xfrm>
            <a:off x="1427637" y="2335200"/>
            <a:ext cx="8521036" cy="2400657"/>
          </a:xfrm>
          <a:prstGeom prst="rect">
            <a:avLst/>
          </a:prstGeom>
        </p:spPr>
        <p:txBody>
          <a:bodyPr wrap="square">
            <a:spAutoFit/>
          </a:bodyPr>
          <a:lstStyle/>
          <a:p>
            <a:pPr algn="just"/>
            <a:r>
              <a:rPr lang="es-CO" sz="2500" b="1" dirty="0" smtClean="0"/>
              <a:t>IP SERVIDOR</a:t>
            </a:r>
            <a:r>
              <a:rPr lang="es-CO" sz="2500" dirty="0" smtClean="0"/>
              <a:t>: 10.8.69.68</a:t>
            </a:r>
          </a:p>
          <a:p>
            <a:pPr algn="just"/>
            <a:r>
              <a:rPr lang="es-CO" sz="2500" b="1" dirty="0" smtClean="0"/>
              <a:t>USUARIO</a:t>
            </a:r>
            <a:r>
              <a:rPr lang="es-CO" sz="2500" dirty="0" smtClean="0"/>
              <a:t>: USR_OYDGEN</a:t>
            </a:r>
          </a:p>
          <a:p>
            <a:pPr algn="just"/>
            <a:r>
              <a:rPr lang="es-CO" sz="2500" b="1" dirty="0" smtClean="0"/>
              <a:t>CONTRASEÑA</a:t>
            </a:r>
            <a:r>
              <a:rPr lang="es-CO" sz="2500" dirty="0" smtClean="0"/>
              <a:t>: ValoresGENERICO2009</a:t>
            </a:r>
          </a:p>
          <a:p>
            <a:pPr algn="just"/>
            <a:endParaRPr lang="es-CO" sz="2500" dirty="0"/>
          </a:p>
          <a:p>
            <a:pPr algn="just"/>
            <a:endParaRPr lang="es-CO" sz="2500" dirty="0" smtClean="0"/>
          </a:p>
          <a:p>
            <a:pPr algn="just"/>
            <a:r>
              <a:rPr lang="es-CO" sz="2500" b="1" dirty="0" smtClean="0"/>
              <a:t>Almacenar </a:t>
            </a:r>
            <a:r>
              <a:rPr lang="es-CO" sz="2500" dirty="0" smtClean="0"/>
              <a:t>los archivos de la base de datos:</a:t>
            </a:r>
            <a:r>
              <a:rPr lang="es-CO" sz="2500" b="1" dirty="0" smtClean="0"/>
              <a:t> G</a:t>
            </a:r>
            <a:endParaRPr lang="es-CO" sz="2500" b="1" dirty="0"/>
          </a:p>
        </p:txBody>
      </p:sp>
    </p:spTree>
    <p:extLst>
      <p:ext uri="{BB962C8B-B14F-4D97-AF65-F5344CB8AC3E}">
        <p14:creationId xmlns:p14="http://schemas.microsoft.com/office/powerpoint/2010/main" val="101898433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206644" y="748083"/>
            <a:ext cx="11389120" cy="1143000"/>
          </a:xfrm>
        </p:spPr>
        <p:txBody>
          <a:bodyPr>
            <a:normAutofit/>
          </a:bodyPr>
          <a:lstStyle/>
          <a:p>
            <a:pPr lvl="0"/>
            <a:r>
              <a:rPr lang="es-CO" b="1" dirty="0" smtClean="0">
                <a:solidFill>
                  <a:schemeClr val="accent1">
                    <a:lumMod val="50000"/>
                  </a:schemeClr>
                </a:solidFill>
              </a:rPr>
              <a:t>Crear una Base de datos SQL</a:t>
            </a:r>
            <a:endParaRPr lang="es-CO" b="1" dirty="0">
              <a:solidFill>
                <a:schemeClr val="accent1">
                  <a:lumMod val="50000"/>
                </a:schemeClr>
              </a:solidFill>
            </a:endParaRPr>
          </a:p>
        </p:txBody>
      </p:sp>
      <p:pic>
        <p:nvPicPr>
          <p:cNvPr id="5" name="Imagen 4"/>
          <p:cNvPicPr>
            <a:picLocks noChangeAspect="1"/>
          </p:cNvPicPr>
          <p:nvPr/>
        </p:nvPicPr>
        <p:blipFill>
          <a:blip r:embed="rId3"/>
          <a:stretch>
            <a:fillRect/>
          </a:stretch>
        </p:blipFill>
        <p:spPr>
          <a:xfrm>
            <a:off x="1039136" y="1635051"/>
            <a:ext cx="6629400" cy="4657725"/>
          </a:xfrm>
          <a:prstGeom prst="rect">
            <a:avLst/>
          </a:prstGeom>
        </p:spPr>
      </p:pic>
      <p:sp>
        <p:nvSpPr>
          <p:cNvPr id="4" name="Rectángulo 3"/>
          <p:cNvSpPr/>
          <p:nvPr/>
        </p:nvSpPr>
        <p:spPr>
          <a:xfrm>
            <a:off x="7780841" y="2071087"/>
            <a:ext cx="3814924" cy="2308324"/>
          </a:xfrm>
          <a:prstGeom prst="rect">
            <a:avLst/>
          </a:prstGeom>
        </p:spPr>
        <p:txBody>
          <a:bodyPr wrap="square">
            <a:spAutoFit/>
          </a:bodyPr>
          <a:lstStyle/>
          <a:p>
            <a:r>
              <a:rPr lang="es-CO" sz="1600" dirty="0"/>
              <a:t>CREATE DATABASE [NOMBRE DE LA BD] ON PRIMARY(</a:t>
            </a:r>
            <a:r>
              <a:rPr lang="es-CO" sz="1600" dirty="0" err="1"/>
              <a:t>Name</a:t>
            </a:r>
            <a:r>
              <a:rPr lang="es-CO" sz="1600" dirty="0"/>
              <a:t>=’</a:t>
            </a:r>
            <a:r>
              <a:rPr lang="es-CO" sz="1600" dirty="0" err="1"/>
              <a:t>Nombre_Data</a:t>
            </a:r>
            <a:r>
              <a:rPr lang="es-CO" sz="1600" dirty="0"/>
              <a:t>’, </a:t>
            </a:r>
            <a:r>
              <a:rPr lang="es-CO" sz="1600" dirty="0" err="1"/>
              <a:t>FileName</a:t>
            </a:r>
            <a:r>
              <a:rPr lang="es-CO" sz="1600" dirty="0"/>
              <a:t>=’</a:t>
            </a:r>
            <a:r>
              <a:rPr lang="es-CO" sz="1600" dirty="0" err="1"/>
              <a:t>Ubicación_Nombre_Data.mdf</a:t>
            </a:r>
            <a:r>
              <a:rPr lang="es-CO" sz="1600" dirty="0"/>
              <a:t>’, </a:t>
            </a:r>
            <a:r>
              <a:rPr lang="es-CO" sz="1600" dirty="0" err="1"/>
              <a:t>Size</a:t>
            </a:r>
            <a:r>
              <a:rPr lang="es-CO" sz="1600" dirty="0"/>
              <a:t>=</a:t>
            </a:r>
            <a:r>
              <a:rPr lang="es-CO" sz="1600" dirty="0" err="1"/>
              <a:t>tamañoMB</a:t>
            </a:r>
            <a:r>
              <a:rPr lang="es-CO" sz="1600" dirty="0"/>
              <a:t>, </a:t>
            </a:r>
            <a:r>
              <a:rPr lang="es-CO" sz="1600" dirty="0" err="1"/>
              <a:t>Filegrowth</a:t>
            </a:r>
            <a:r>
              <a:rPr lang="es-CO" sz="1600" dirty="0"/>
              <a:t>=</a:t>
            </a:r>
            <a:r>
              <a:rPr lang="es-CO" sz="1600" dirty="0" err="1"/>
              <a:t>TamañoMb</a:t>
            </a:r>
            <a:r>
              <a:rPr lang="es-CO" sz="1600" dirty="0"/>
              <a:t>) Log </a:t>
            </a:r>
            <a:r>
              <a:rPr lang="es-CO" sz="1600" dirty="0" err="1"/>
              <a:t>On</a:t>
            </a:r>
            <a:r>
              <a:rPr lang="es-CO" sz="1600" dirty="0"/>
              <a:t>( </a:t>
            </a:r>
            <a:r>
              <a:rPr lang="es-CO" sz="1600" dirty="0" err="1"/>
              <a:t>Name</a:t>
            </a:r>
            <a:r>
              <a:rPr lang="es-CO" sz="1600" dirty="0"/>
              <a:t> = ’</a:t>
            </a:r>
            <a:r>
              <a:rPr lang="es-CO" sz="1600" dirty="0" err="1"/>
              <a:t>Nombre_Log</a:t>
            </a:r>
            <a:r>
              <a:rPr lang="es-CO" sz="1600" dirty="0"/>
              <a:t>’, </a:t>
            </a:r>
            <a:r>
              <a:rPr lang="es-CO" sz="1600" dirty="0" err="1"/>
              <a:t>FileName</a:t>
            </a:r>
            <a:r>
              <a:rPr lang="es-CO" sz="1600" dirty="0"/>
              <a:t> = ’</a:t>
            </a:r>
            <a:r>
              <a:rPr lang="es-CO" sz="1600" dirty="0" err="1"/>
              <a:t>Ubicación_Nombre_Log.mdf</a:t>
            </a:r>
            <a:r>
              <a:rPr lang="es-CO" sz="1600" dirty="0"/>
              <a:t>’, </a:t>
            </a:r>
            <a:r>
              <a:rPr lang="es-CO" sz="1600" dirty="0" err="1"/>
              <a:t>Size</a:t>
            </a:r>
            <a:r>
              <a:rPr lang="es-CO" sz="1600" dirty="0"/>
              <a:t>=</a:t>
            </a:r>
            <a:r>
              <a:rPr lang="es-CO" sz="1600" dirty="0" err="1"/>
              <a:t>TamañoMb</a:t>
            </a:r>
            <a:r>
              <a:rPr lang="es-CO" sz="1600" dirty="0"/>
              <a:t>, </a:t>
            </a:r>
            <a:r>
              <a:rPr lang="es-CO" sz="1600" dirty="0" err="1"/>
              <a:t>Filegrowth</a:t>
            </a:r>
            <a:r>
              <a:rPr lang="es-CO" sz="1600" dirty="0"/>
              <a:t>=</a:t>
            </a:r>
            <a:r>
              <a:rPr lang="es-CO" sz="1600" dirty="0" err="1"/>
              <a:t>TamañoMb</a:t>
            </a:r>
            <a:r>
              <a:rPr lang="es-CO" sz="1600" dirty="0"/>
              <a:t>) * </a:t>
            </a:r>
            <a:r>
              <a:rPr lang="es-CO" sz="1600" dirty="0" err="1"/>
              <a:t>Size</a:t>
            </a:r>
            <a:r>
              <a:rPr lang="es-CO" sz="1600" dirty="0"/>
              <a:t> es el tamaño inicial y </a:t>
            </a:r>
            <a:r>
              <a:rPr lang="es-CO" sz="1600" dirty="0" err="1"/>
              <a:t>Filegrowth</a:t>
            </a:r>
            <a:r>
              <a:rPr lang="es-CO" sz="1600" dirty="0"/>
              <a:t> es el </a:t>
            </a:r>
            <a:r>
              <a:rPr lang="es-CO" sz="1600" dirty="0" smtClean="0"/>
              <a:t>incremento</a:t>
            </a:r>
            <a:endParaRPr lang="es-CO" sz="1600" b="1" dirty="0"/>
          </a:p>
        </p:txBody>
      </p:sp>
    </p:spTree>
    <p:extLst>
      <p:ext uri="{BB962C8B-B14F-4D97-AF65-F5344CB8AC3E}">
        <p14:creationId xmlns:p14="http://schemas.microsoft.com/office/powerpoint/2010/main" val="138350458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1444613" y="2109232"/>
            <a:ext cx="9511552" cy="1581148"/>
          </a:xfrm>
        </p:spPr>
        <p:txBody>
          <a:bodyPr>
            <a:noAutofit/>
          </a:bodyPr>
          <a:lstStyle/>
          <a:p>
            <a:pPr lvl="0"/>
            <a:r>
              <a:rPr lang="es-CO" sz="5000" b="1" dirty="0">
                <a:solidFill>
                  <a:schemeClr val="accent1">
                    <a:lumMod val="50000"/>
                  </a:schemeClr>
                </a:solidFill>
              </a:rPr>
              <a:t>Introducción y Creación de bases de datos</a:t>
            </a:r>
          </a:p>
        </p:txBody>
      </p:sp>
    </p:spTree>
    <p:extLst>
      <p:ext uri="{BB962C8B-B14F-4D97-AF65-F5344CB8AC3E}">
        <p14:creationId xmlns:p14="http://schemas.microsoft.com/office/powerpoint/2010/main" val="381398675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206644" y="748083"/>
            <a:ext cx="11389120" cy="1143000"/>
          </a:xfrm>
        </p:spPr>
        <p:txBody>
          <a:bodyPr>
            <a:normAutofit/>
          </a:bodyPr>
          <a:lstStyle/>
          <a:p>
            <a:pPr lvl="0"/>
            <a:r>
              <a:rPr lang="es-CO" b="1" dirty="0" smtClean="0">
                <a:solidFill>
                  <a:schemeClr val="accent1">
                    <a:lumMod val="50000"/>
                  </a:schemeClr>
                </a:solidFill>
              </a:rPr>
              <a:t>Crear una Base de datos SQL</a:t>
            </a:r>
            <a:endParaRPr lang="es-CO" b="1" dirty="0">
              <a:solidFill>
                <a:schemeClr val="accent1">
                  <a:lumMod val="50000"/>
                </a:schemeClr>
              </a:solidFill>
            </a:endParaRPr>
          </a:p>
        </p:txBody>
      </p:sp>
      <p:pic>
        <p:nvPicPr>
          <p:cNvPr id="2" name="Imagen 1"/>
          <p:cNvPicPr>
            <a:picLocks noChangeAspect="1"/>
          </p:cNvPicPr>
          <p:nvPr/>
        </p:nvPicPr>
        <p:blipFill rotWithShape="1">
          <a:blip r:embed="rId3"/>
          <a:srcRect r="7476"/>
          <a:stretch/>
        </p:blipFill>
        <p:spPr>
          <a:xfrm>
            <a:off x="206644" y="1719634"/>
            <a:ext cx="11280507" cy="1961341"/>
          </a:xfrm>
          <a:prstGeom prst="rect">
            <a:avLst/>
          </a:prstGeom>
        </p:spPr>
      </p:pic>
      <p:sp>
        <p:nvSpPr>
          <p:cNvPr id="4" name="Rectángulo 3"/>
          <p:cNvSpPr/>
          <p:nvPr/>
        </p:nvSpPr>
        <p:spPr>
          <a:xfrm>
            <a:off x="206644" y="3921112"/>
            <a:ext cx="11718656" cy="1384995"/>
          </a:xfrm>
          <a:prstGeom prst="rect">
            <a:avLst/>
          </a:prstGeom>
        </p:spPr>
        <p:txBody>
          <a:bodyPr wrap="square">
            <a:spAutoFit/>
          </a:bodyPr>
          <a:lstStyle/>
          <a:p>
            <a:pPr algn="just"/>
            <a:r>
              <a:rPr lang="es-CO" sz="2100" dirty="0" smtClean="0"/>
              <a:t>Los archivos deberán guardarse en la unidad G y en la carpeta del grupo, si no existe, por favor solicitar la creación de la carpeta a </a:t>
            </a:r>
            <a:r>
              <a:rPr lang="es-CO" sz="2100" dirty="0" smtClean="0">
                <a:hlinkClick r:id="rId4"/>
              </a:rPr>
              <a:t>meguevar@bancolombia.com.co</a:t>
            </a:r>
            <a:r>
              <a:rPr lang="es-CO" sz="2100" dirty="0" smtClean="0"/>
              <a:t> </a:t>
            </a:r>
          </a:p>
          <a:p>
            <a:pPr algn="just"/>
            <a:endParaRPr lang="es-CO" sz="2100" dirty="0"/>
          </a:p>
          <a:p>
            <a:pPr algn="just"/>
            <a:r>
              <a:rPr lang="es-CO" sz="2100" dirty="0" smtClean="0"/>
              <a:t>La estructura del nombre de la base de datos es: “</a:t>
            </a:r>
            <a:r>
              <a:rPr lang="es-CO" sz="2100" dirty="0" err="1" smtClean="0"/>
              <a:t>Veterinaria_NombreGrupo</a:t>
            </a:r>
            <a:r>
              <a:rPr lang="es-CO" sz="2100" dirty="0" smtClean="0"/>
              <a:t>”</a:t>
            </a:r>
            <a:endParaRPr lang="es-CO" sz="2100" dirty="0"/>
          </a:p>
        </p:txBody>
      </p:sp>
    </p:spTree>
    <p:extLst>
      <p:ext uri="{BB962C8B-B14F-4D97-AF65-F5344CB8AC3E}">
        <p14:creationId xmlns:p14="http://schemas.microsoft.com/office/powerpoint/2010/main" val="130411552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206644" y="748083"/>
            <a:ext cx="11389120" cy="1143000"/>
          </a:xfrm>
        </p:spPr>
        <p:txBody>
          <a:bodyPr>
            <a:normAutofit fontScale="90000"/>
          </a:bodyPr>
          <a:lstStyle/>
          <a:p>
            <a:pPr lvl="0"/>
            <a:r>
              <a:rPr lang="es-CO" b="1" dirty="0" smtClean="0">
                <a:solidFill>
                  <a:schemeClr val="accent1">
                    <a:lumMod val="50000"/>
                  </a:schemeClr>
                </a:solidFill>
              </a:rPr>
              <a:t>Estructura general de una base de datos SQL</a:t>
            </a:r>
            <a:endParaRPr lang="es-CO" b="1" dirty="0">
              <a:solidFill>
                <a:schemeClr val="accent1">
                  <a:lumMod val="50000"/>
                </a:schemeClr>
              </a:solidFill>
            </a:endParaRPr>
          </a:p>
        </p:txBody>
      </p:sp>
      <p:pic>
        <p:nvPicPr>
          <p:cNvPr id="2" name="Imagen 1"/>
          <p:cNvPicPr>
            <a:picLocks noChangeAspect="1"/>
          </p:cNvPicPr>
          <p:nvPr/>
        </p:nvPicPr>
        <p:blipFill>
          <a:blip r:embed="rId3"/>
          <a:stretch>
            <a:fillRect/>
          </a:stretch>
        </p:blipFill>
        <p:spPr>
          <a:xfrm>
            <a:off x="1498595" y="2569158"/>
            <a:ext cx="3889341" cy="2556139"/>
          </a:xfrm>
          <a:prstGeom prst="rect">
            <a:avLst/>
          </a:prstGeom>
        </p:spPr>
      </p:pic>
    </p:spTree>
    <p:extLst>
      <p:ext uri="{BB962C8B-B14F-4D97-AF65-F5344CB8AC3E}">
        <p14:creationId xmlns:p14="http://schemas.microsoft.com/office/powerpoint/2010/main" val="123968325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1444613" y="2109232"/>
            <a:ext cx="9511552" cy="1581148"/>
          </a:xfrm>
        </p:spPr>
        <p:txBody>
          <a:bodyPr>
            <a:noAutofit/>
          </a:bodyPr>
          <a:lstStyle/>
          <a:p>
            <a:pPr lvl="0"/>
            <a:r>
              <a:rPr lang="es-CO" sz="5400" b="1" dirty="0">
                <a:solidFill>
                  <a:schemeClr val="accent1">
                    <a:lumMod val="50000"/>
                  </a:schemeClr>
                </a:solidFill>
              </a:rPr>
              <a:t>Creación de tablas y recuperación de datos</a:t>
            </a:r>
            <a:endParaRPr lang="es-CO" sz="5000" b="1" dirty="0">
              <a:solidFill>
                <a:schemeClr val="accent1">
                  <a:lumMod val="50000"/>
                </a:schemeClr>
              </a:solidFill>
            </a:endParaRPr>
          </a:p>
        </p:txBody>
      </p:sp>
    </p:spTree>
    <p:extLst>
      <p:ext uri="{BB962C8B-B14F-4D97-AF65-F5344CB8AC3E}">
        <p14:creationId xmlns:p14="http://schemas.microsoft.com/office/powerpoint/2010/main" val="380005515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a 1"/>
          <p:cNvGraphicFramePr/>
          <p:nvPr>
            <p:extLst/>
          </p:nvPr>
        </p:nvGraphicFramePr>
        <p:xfrm>
          <a:off x="642112" y="1286249"/>
          <a:ext cx="10701408"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8538593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a 1"/>
          <p:cNvGraphicFramePr/>
          <p:nvPr>
            <p:extLst/>
          </p:nvPr>
        </p:nvGraphicFramePr>
        <p:xfrm>
          <a:off x="642112" y="1085080"/>
          <a:ext cx="10701408" cy="471221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11496185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206644" y="748083"/>
            <a:ext cx="11389120" cy="1143000"/>
          </a:xfrm>
        </p:spPr>
        <p:txBody>
          <a:bodyPr>
            <a:normAutofit/>
          </a:bodyPr>
          <a:lstStyle/>
          <a:p>
            <a:pPr lvl="0"/>
            <a:r>
              <a:rPr lang="es-CO" b="1" dirty="0" smtClean="0">
                <a:solidFill>
                  <a:schemeClr val="accent1">
                    <a:lumMod val="50000"/>
                  </a:schemeClr>
                </a:solidFill>
              </a:rPr>
              <a:t>Tipos de datos básicos</a:t>
            </a:r>
            <a:endParaRPr lang="es-CO" b="1" dirty="0">
              <a:solidFill>
                <a:schemeClr val="accent1">
                  <a:lumMod val="50000"/>
                </a:schemeClr>
              </a:solidFill>
            </a:endParaRPr>
          </a:p>
        </p:txBody>
      </p:sp>
      <p:sp>
        <p:nvSpPr>
          <p:cNvPr id="7" name="Rectángulo 6"/>
          <p:cNvSpPr/>
          <p:nvPr/>
        </p:nvSpPr>
        <p:spPr>
          <a:xfrm>
            <a:off x="1029927" y="2228671"/>
            <a:ext cx="184731" cy="369332"/>
          </a:xfrm>
          <a:prstGeom prst="rect">
            <a:avLst/>
          </a:prstGeom>
        </p:spPr>
        <p:txBody>
          <a:bodyPr wrap="none">
            <a:spAutoFit/>
          </a:bodyPr>
          <a:lstStyle/>
          <a:p>
            <a:endParaRPr lang="es-CO" dirty="0"/>
          </a:p>
        </p:txBody>
      </p:sp>
      <p:sp>
        <p:nvSpPr>
          <p:cNvPr id="2" name="Rectángulo 1"/>
          <p:cNvSpPr/>
          <p:nvPr/>
        </p:nvSpPr>
        <p:spPr>
          <a:xfrm>
            <a:off x="1029927" y="2224696"/>
            <a:ext cx="10442684" cy="3416320"/>
          </a:xfrm>
          <a:prstGeom prst="rect">
            <a:avLst/>
          </a:prstGeom>
        </p:spPr>
        <p:txBody>
          <a:bodyPr wrap="square">
            <a:spAutoFit/>
          </a:bodyPr>
          <a:lstStyle/>
          <a:p>
            <a:r>
              <a:rPr lang="es-CO" sz="2400" dirty="0" smtClean="0"/>
              <a:t>Para crear una </a:t>
            </a:r>
            <a:r>
              <a:rPr lang="es-CO" sz="2400" dirty="0"/>
              <a:t>tabla debemos </a:t>
            </a:r>
            <a:r>
              <a:rPr lang="es-CO" sz="2400" dirty="0" smtClean="0"/>
              <a:t>resolver su estructura, </a:t>
            </a:r>
            <a:r>
              <a:rPr lang="es-CO" sz="2400" dirty="0"/>
              <a:t>qué campos (columnas) tendrá y que tipo de datos almacenará cada uno de </a:t>
            </a:r>
            <a:r>
              <a:rPr lang="es-CO" sz="2400" dirty="0" smtClean="0"/>
              <a:t>ellos.</a:t>
            </a:r>
          </a:p>
          <a:p>
            <a:r>
              <a:rPr lang="es-CO" sz="2400" dirty="0" smtClean="0"/>
              <a:t>El </a:t>
            </a:r>
            <a:r>
              <a:rPr lang="es-CO" sz="2400" dirty="0"/>
              <a:t>tipo de dato especifica el tipo de información que puede guardar un campo: caracteres, </a:t>
            </a:r>
            <a:r>
              <a:rPr lang="es-CO" sz="2400" dirty="0" smtClean="0"/>
              <a:t>números...</a:t>
            </a:r>
          </a:p>
          <a:p>
            <a:endParaRPr lang="es-CO" sz="2400" dirty="0">
              <a:solidFill>
                <a:srgbClr val="222222"/>
              </a:solidFill>
            </a:endParaRPr>
          </a:p>
          <a:p>
            <a:pPr marL="342900" indent="-342900">
              <a:buFont typeface="Arial" panose="020B0604020202020204" pitchFamily="34" charset="0"/>
              <a:buChar char="•"/>
            </a:pPr>
            <a:r>
              <a:rPr lang="es-CO" sz="2400" b="1" dirty="0" err="1" smtClean="0"/>
              <a:t>Varchar</a:t>
            </a:r>
            <a:r>
              <a:rPr lang="es-CO" sz="2400" b="1" dirty="0" smtClean="0"/>
              <a:t>(): </a:t>
            </a:r>
            <a:r>
              <a:rPr lang="es-CO" sz="2400" dirty="0"/>
              <a:t>se usa para almacenar cadenas de caracteres</a:t>
            </a:r>
            <a:endParaRPr lang="es-CO" sz="2400" b="1" dirty="0" smtClean="0"/>
          </a:p>
          <a:p>
            <a:pPr marL="342900" indent="-342900">
              <a:buFont typeface="Arial" panose="020B0604020202020204" pitchFamily="34" charset="0"/>
              <a:buChar char="•"/>
            </a:pPr>
            <a:r>
              <a:rPr lang="es-CO" sz="2400" b="1" dirty="0" err="1" smtClean="0"/>
              <a:t>Integer</a:t>
            </a:r>
            <a:r>
              <a:rPr lang="es-CO" sz="2400" b="1" dirty="0" smtClean="0"/>
              <a:t>: </a:t>
            </a:r>
            <a:r>
              <a:rPr lang="es-CO" sz="2400" dirty="0"/>
              <a:t>valores numéricos enteros</a:t>
            </a:r>
            <a:endParaRPr lang="es-CO" sz="2400" b="1" dirty="0" smtClean="0"/>
          </a:p>
          <a:p>
            <a:pPr marL="342900" indent="-342900">
              <a:buFont typeface="Arial" panose="020B0604020202020204" pitchFamily="34" charset="0"/>
              <a:buChar char="•"/>
            </a:pPr>
            <a:r>
              <a:rPr lang="es-CO" sz="2400" b="1" dirty="0" err="1" smtClean="0"/>
              <a:t>Float</a:t>
            </a:r>
            <a:r>
              <a:rPr lang="es-CO" sz="2400" b="1" dirty="0" smtClean="0"/>
              <a:t>: </a:t>
            </a:r>
            <a:r>
              <a:rPr lang="es-CO" sz="2400" dirty="0"/>
              <a:t>para almacenar valores numéricos con decimales</a:t>
            </a:r>
            <a:endParaRPr lang="es-CO" sz="2400" b="1" dirty="0" smtClean="0"/>
          </a:p>
          <a:p>
            <a:pPr marL="342900" indent="-342900">
              <a:buFont typeface="Arial" panose="020B0604020202020204" pitchFamily="34" charset="0"/>
              <a:buChar char="•"/>
            </a:pPr>
            <a:r>
              <a:rPr lang="es-CO" sz="2400" b="1" dirty="0" err="1" smtClean="0">
                <a:solidFill>
                  <a:srgbClr val="222222"/>
                </a:solidFill>
              </a:rPr>
              <a:t>Datatime</a:t>
            </a:r>
            <a:r>
              <a:rPr lang="es-CO" sz="2400" b="1" dirty="0" smtClean="0">
                <a:solidFill>
                  <a:srgbClr val="222222"/>
                </a:solidFill>
              </a:rPr>
              <a:t>: </a:t>
            </a:r>
            <a:r>
              <a:rPr lang="es-CO" sz="2400" dirty="0" smtClean="0">
                <a:solidFill>
                  <a:srgbClr val="222222"/>
                </a:solidFill>
              </a:rPr>
              <a:t>Para almacenar fechas</a:t>
            </a:r>
            <a:endParaRPr lang="es-CO" sz="2400" b="1" dirty="0" smtClean="0">
              <a:solidFill>
                <a:srgbClr val="222222"/>
              </a:solidFill>
            </a:endParaRPr>
          </a:p>
        </p:txBody>
      </p:sp>
    </p:spTree>
    <p:extLst>
      <p:ext uri="{BB962C8B-B14F-4D97-AF65-F5344CB8AC3E}">
        <p14:creationId xmlns:p14="http://schemas.microsoft.com/office/powerpoint/2010/main" val="182631249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206644" y="748083"/>
            <a:ext cx="11389120" cy="1143000"/>
          </a:xfrm>
        </p:spPr>
        <p:txBody>
          <a:bodyPr>
            <a:normAutofit fontScale="90000"/>
          </a:bodyPr>
          <a:lstStyle/>
          <a:p>
            <a:pPr lvl="0"/>
            <a:r>
              <a:rPr lang="es-CO" b="1" dirty="0" smtClean="0">
                <a:solidFill>
                  <a:schemeClr val="accent1">
                    <a:lumMod val="50000"/>
                  </a:schemeClr>
                </a:solidFill>
              </a:rPr>
              <a:t>Tipos de datos básicos</a:t>
            </a:r>
            <a:br>
              <a:rPr lang="es-CO" b="1" dirty="0" smtClean="0">
                <a:solidFill>
                  <a:schemeClr val="accent1">
                    <a:lumMod val="50000"/>
                  </a:schemeClr>
                </a:solidFill>
              </a:rPr>
            </a:br>
            <a:r>
              <a:rPr lang="es-CO" b="1" dirty="0" err="1" smtClean="0">
                <a:solidFill>
                  <a:schemeClr val="accent1">
                    <a:lumMod val="50000"/>
                  </a:schemeClr>
                </a:solidFill>
              </a:rPr>
              <a:t>Null</a:t>
            </a:r>
            <a:r>
              <a:rPr lang="es-CO" b="1" dirty="0" smtClean="0">
                <a:solidFill>
                  <a:schemeClr val="accent1">
                    <a:lumMod val="50000"/>
                  </a:schemeClr>
                </a:solidFill>
              </a:rPr>
              <a:t>, </a:t>
            </a:r>
            <a:r>
              <a:rPr lang="es-CO" b="1" dirty="0" err="1" smtClean="0">
                <a:solidFill>
                  <a:schemeClr val="accent1">
                    <a:lumMod val="50000"/>
                  </a:schemeClr>
                </a:solidFill>
              </a:rPr>
              <a:t>Not</a:t>
            </a:r>
            <a:r>
              <a:rPr lang="es-CO" b="1" dirty="0" smtClean="0">
                <a:solidFill>
                  <a:schemeClr val="accent1">
                    <a:lumMod val="50000"/>
                  </a:schemeClr>
                </a:solidFill>
              </a:rPr>
              <a:t> </a:t>
            </a:r>
            <a:r>
              <a:rPr lang="es-CO" b="1" dirty="0" err="1" smtClean="0">
                <a:solidFill>
                  <a:schemeClr val="accent1">
                    <a:lumMod val="50000"/>
                  </a:schemeClr>
                </a:solidFill>
              </a:rPr>
              <a:t>Null</a:t>
            </a:r>
            <a:endParaRPr lang="es-CO" b="1" dirty="0">
              <a:solidFill>
                <a:schemeClr val="accent1">
                  <a:lumMod val="50000"/>
                </a:schemeClr>
              </a:solidFill>
            </a:endParaRPr>
          </a:p>
        </p:txBody>
      </p:sp>
      <p:sp>
        <p:nvSpPr>
          <p:cNvPr id="7" name="Rectángulo 6"/>
          <p:cNvSpPr/>
          <p:nvPr/>
        </p:nvSpPr>
        <p:spPr>
          <a:xfrm>
            <a:off x="1029927" y="2228671"/>
            <a:ext cx="184731" cy="369332"/>
          </a:xfrm>
          <a:prstGeom prst="rect">
            <a:avLst/>
          </a:prstGeom>
        </p:spPr>
        <p:txBody>
          <a:bodyPr wrap="none">
            <a:spAutoFit/>
          </a:bodyPr>
          <a:lstStyle/>
          <a:p>
            <a:endParaRPr lang="es-CO" dirty="0"/>
          </a:p>
        </p:txBody>
      </p:sp>
      <p:sp>
        <p:nvSpPr>
          <p:cNvPr id="2" name="Rectángulo 1"/>
          <p:cNvSpPr/>
          <p:nvPr/>
        </p:nvSpPr>
        <p:spPr>
          <a:xfrm>
            <a:off x="658369" y="2096680"/>
            <a:ext cx="10937396" cy="3046988"/>
          </a:xfrm>
          <a:prstGeom prst="rect">
            <a:avLst/>
          </a:prstGeom>
        </p:spPr>
        <p:txBody>
          <a:bodyPr wrap="square">
            <a:spAutoFit/>
          </a:bodyPr>
          <a:lstStyle/>
          <a:p>
            <a:pPr algn="just"/>
            <a:r>
              <a:rPr lang="es-CO" sz="2400" dirty="0"/>
              <a:t>"</a:t>
            </a:r>
            <a:r>
              <a:rPr lang="es-CO" sz="2400" dirty="0" err="1"/>
              <a:t>null</a:t>
            </a:r>
            <a:r>
              <a:rPr lang="es-CO" sz="2400" dirty="0"/>
              <a:t>" significa "dato desconocido" o "valor </a:t>
            </a:r>
            <a:r>
              <a:rPr lang="es-CO" sz="2400" dirty="0" smtClean="0"/>
              <a:t>inexistente“. Diferente al valor "</a:t>
            </a:r>
            <a:r>
              <a:rPr lang="es-CO" sz="2400" dirty="0"/>
              <a:t>0", una cadena vacía o una cadena literal "</a:t>
            </a:r>
            <a:r>
              <a:rPr lang="es-CO" sz="2400" dirty="0" err="1"/>
              <a:t>null</a:t>
            </a:r>
            <a:r>
              <a:rPr lang="es-CO" sz="2400" dirty="0" smtClean="0"/>
              <a:t>".</a:t>
            </a:r>
          </a:p>
          <a:p>
            <a:pPr algn="just"/>
            <a:endParaRPr lang="es-CO" sz="2400" dirty="0"/>
          </a:p>
          <a:p>
            <a:pPr algn="just"/>
            <a:r>
              <a:rPr lang="es-CO" sz="2400" dirty="0" smtClean="0"/>
              <a:t>En ocasiones tenemos campos que en algún momento podríamos desconocer su valor y en </a:t>
            </a:r>
            <a:r>
              <a:rPr lang="es-CO" sz="2400" dirty="0"/>
              <a:t>contraposición, tenemos campos que no pueden estar vacíos jamás.</a:t>
            </a:r>
            <a:endParaRPr lang="es-CO" sz="2400" dirty="0" smtClean="0"/>
          </a:p>
          <a:p>
            <a:pPr algn="just"/>
            <a:endParaRPr lang="es-CO" sz="2400" dirty="0">
              <a:solidFill>
                <a:srgbClr val="222222"/>
              </a:solidFill>
            </a:endParaRPr>
          </a:p>
          <a:p>
            <a:pPr algn="just"/>
            <a:r>
              <a:rPr lang="es-CO" sz="2400" dirty="0" smtClean="0"/>
              <a:t>Para </a:t>
            </a:r>
            <a:r>
              <a:rPr lang="es-CO" sz="2400" dirty="0"/>
              <a:t>especificar que un campo no admita valores nulos, debemos colocar "</a:t>
            </a:r>
            <a:r>
              <a:rPr lang="es-CO" sz="2400" dirty="0" err="1"/>
              <a:t>not</a:t>
            </a:r>
            <a:r>
              <a:rPr lang="es-CO" sz="2400" dirty="0"/>
              <a:t> </a:t>
            </a:r>
            <a:r>
              <a:rPr lang="es-CO" sz="2400" dirty="0" err="1"/>
              <a:t>null</a:t>
            </a:r>
            <a:r>
              <a:rPr lang="es-CO" sz="2400" dirty="0"/>
              <a:t>" </a:t>
            </a:r>
            <a:r>
              <a:rPr lang="es-CO" sz="2400" dirty="0" smtClean="0"/>
              <a:t>en la creación de la tabla (*)</a:t>
            </a:r>
            <a:endParaRPr lang="es-CO" sz="2400" b="1" dirty="0" smtClean="0">
              <a:solidFill>
                <a:srgbClr val="222222"/>
              </a:solidFill>
            </a:endParaRPr>
          </a:p>
        </p:txBody>
      </p:sp>
    </p:spTree>
    <p:extLst>
      <p:ext uri="{BB962C8B-B14F-4D97-AF65-F5344CB8AC3E}">
        <p14:creationId xmlns:p14="http://schemas.microsoft.com/office/powerpoint/2010/main" val="407409518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206644" y="748083"/>
            <a:ext cx="11389120" cy="1143000"/>
          </a:xfrm>
        </p:spPr>
        <p:txBody>
          <a:bodyPr>
            <a:normAutofit/>
          </a:bodyPr>
          <a:lstStyle/>
          <a:p>
            <a:pPr lvl="0"/>
            <a:r>
              <a:rPr lang="es-CO" b="1" dirty="0" smtClean="0">
                <a:solidFill>
                  <a:schemeClr val="accent1">
                    <a:lumMod val="50000"/>
                  </a:schemeClr>
                </a:solidFill>
              </a:rPr>
              <a:t>Crear una tabla – Tablas temporales</a:t>
            </a:r>
            <a:endParaRPr lang="es-CO" b="1" dirty="0">
              <a:solidFill>
                <a:schemeClr val="accent1">
                  <a:lumMod val="50000"/>
                </a:schemeClr>
              </a:solidFill>
            </a:endParaRPr>
          </a:p>
        </p:txBody>
      </p:sp>
      <p:sp>
        <p:nvSpPr>
          <p:cNvPr id="7" name="Rectángulo 6"/>
          <p:cNvSpPr/>
          <p:nvPr/>
        </p:nvSpPr>
        <p:spPr>
          <a:xfrm>
            <a:off x="1029927" y="2228671"/>
            <a:ext cx="184731" cy="369332"/>
          </a:xfrm>
          <a:prstGeom prst="rect">
            <a:avLst/>
          </a:prstGeom>
        </p:spPr>
        <p:txBody>
          <a:bodyPr wrap="none">
            <a:spAutoFit/>
          </a:bodyPr>
          <a:lstStyle/>
          <a:p>
            <a:endParaRPr lang="es-CO" dirty="0"/>
          </a:p>
        </p:txBody>
      </p:sp>
      <p:sp>
        <p:nvSpPr>
          <p:cNvPr id="2" name="Rectángulo 1"/>
          <p:cNvSpPr/>
          <p:nvPr/>
        </p:nvSpPr>
        <p:spPr>
          <a:xfrm>
            <a:off x="679862" y="1917962"/>
            <a:ext cx="10442684" cy="707886"/>
          </a:xfrm>
          <a:prstGeom prst="rect">
            <a:avLst/>
          </a:prstGeom>
        </p:spPr>
        <p:txBody>
          <a:bodyPr wrap="square">
            <a:spAutoFit/>
          </a:bodyPr>
          <a:lstStyle/>
          <a:p>
            <a:pPr algn="just"/>
            <a:r>
              <a:rPr lang="es-CO" sz="2000" dirty="0" smtClean="0"/>
              <a:t>Una </a:t>
            </a:r>
            <a:r>
              <a:rPr lang="es-CO" sz="2000" dirty="0"/>
              <a:t>base de datos almacena su información en </a:t>
            </a:r>
            <a:r>
              <a:rPr lang="es-CO" sz="2000" dirty="0" smtClean="0"/>
              <a:t>tablas. Una tabla es una estructura de datos que organiza los datos en columnas y filas</a:t>
            </a:r>
            <a:r>
              <a:rPr lang="es-CO" sz="2000" dirty="0"/>
              <a:t>.</a:t>
            </a:r>
          </a:p>
        </p:txBody>
      </p:sp>
      <p:graphicFrame>
        <p:nvGraphicFramePr>
          <p:cNvPr id="4" name="Tabla 3"/>
          <p:cNvGraphicFramePr>
            <a:graphicFrameLocks noGrp="1"/>
          </p:cNvGraphicFramePr>
          <p:nvPr>
            <p:extLst/>
          </p:nvPr>
        </p:nvGraphicFramePr>
        <p:xfrm>
          <a:off x="912540" y="2918246"/>
          <a:ext cx="6905821" cy="1171243"/>
        </p:xfrm>
        <a:graphic>
          <a:graphicData uri="http://schemas.openxmlformats.org/drawingml/2006/table">
            <a:tbl>
              <a:tblPr firstRow="1" bandRow="1">
                <a:tableStyleId>{5C22544A-7EE6-4342-B048-85BDC9FD1C3A}</a:tableStyleId>
              </a:tblPr>
              <a:tblGrid>
                <a:gridCol w="2203193"/>
                <a:gridCol w="2244876"/>
                <a:gridCol w="2457752"/>
              </a:tblGrid>
              <a:tr h="429563">
                <a:tc gridSpan="3">
                  <a:txBody>
                    <a:bodyPr/>
                    <a:lstStyle/>
                    <a:p>
                      <a:r>
                        <a:rPr lang="es-CO" dirty="0" smtClean="0"/>
                        <a:t>Tabla1</a:t>
                      </a:r>
                      <a:endParaRPr lang="es-CO" dirty="0"/>
                    </a:p>
                  </a:txBody>
                  <a:tcPr marL="121920" marR="121920"/>
                </a:tc>
                <a:tc hMerge="1">
                  <a:txBody>
                    <a:bodyPr/>
                    <a:lstStyle/>
                    <a:p>
                      <a:endParaRPr lang="es-CO" dirty="0"/>
                    </a:p>
                  </a:txBody>
                  <a:tcPr/>
                </a:tc>
                <a:tc hMerge="1">
                  <a:txBody>
                    <a:bodyPr/>
                    <a:lstStyle/>
                    <a:p>
                      <a:endParaRPr lang="es-CO" dirty="0"/>
                    </a:p>
                  </a:txBody>
                  <a:tcPr/>
                </a:tc>
              </a:tr>
              <a:tr h="370840">
                <a:tc>
                  <a:txBody>
                    <a:bodyPr/>
                    <a:lstStyle/>
                    <a:p>
                      <a:r>
                        <a:rPr lang="es-CO" b="1" dirty="0" smtClean="0"/>
                        <a:t>Columna</a:t>
                      </a:r>
                      <a:r>
                        <a:rPr lang="es-CO" b="1" baseline="0" dirty="0" smtClean="0"/>
                        <a:t>1</a:t>
                      </a:r>
                      <a:endParaRPr lang="es-CO" b="1" dirty="0"/>
                    </a:p>
                  </a:txBody>
                  <a:tcPr marL="121920" marR="121920"/>
                </a:tc>
                <a:tc>
                  <a:txBody>
                    <a:bodyPr/>
                    <a:lstStyle/>
                    <a:p>
                      <a:r>
                        <a:rPr lang="es-CO" b="1" dirty="0" smtClean="0"/>
                        <a:t>Columna2</a:t>
                      </a:r>
                      <a:endParaRPr lang="es-CO" b="1" dirty="0"/>
                    </a:p>
                  </a:txBody>
                  <a:tcPr marL="121920" marR="121920"/>
                </a:tc>
                <a:tc>
                  <a:txBody>
                    <a:bodyPr/>
                    <a:lstStyle/>
                    <a:p>
                      <a:r>
                        <a:rPr lang="es-CO" b="1" dirty="0" smtClean="0"/>
                        <a:t>Columna3</a:t>
                      </a:r>
                      <a:endParaRPr lang="es-CO" b="1" dirty="0"/>
                    </a:p>
                  </a:txBody>
                  <a:tcPr marL="121920" marR="121920"/>
                </a:tc>
              </a:tr>
              <a:tr h="370840">
                <a:tc>
                  <a:txBody>
                    <a:bodyPr/>
                    <a:lstStyle/>
                    <a:p>
                      <a:r>
                        <a:rPr lang="es-CO" dirty="0" smtClean="0"/>
                        <a:t>Registro1</a:t>
                      </a:r>
                      <a:endParaRPr lang="es-CO" dirty="0"/>
                    </a:p>
                  </a:txBody>
                  <a:tcPr marL="121920" marR="12192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s-CO" dirty="0" smtClean="0"/>
                        <a:t>Registro1</a:t>
                      </a:r>
                    </a:p>
                  </a:txBody>
                  <a:tcPr marL="121920" marR="12192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s-CO" dirty="0" smtClean="0"/>
                        <a:t>Registro1</a:t>
                      </a:r>
                    </a:p>
                  </a:txBody>
                  <a:tcPr marL="121920" marR="121920"/>
                </a:tc>
              </a:tr>
            </a:tbl>
          </a:graphicData>
        </a:graphic>
      </p:graphicFrame>
      <p:cxnSp>
        <p:nvCxnSpPr>
          <p:cNvPr id="6" name="Conector recto de flecha 5"/>
          <p:cNvCxnSpPr/>
          <p:nvPr/>
        </p:nvCxnSpPr>
        <p:spPr>
          <a:xfrm>
            <a:off x="2651276" y="4089488"/>
            <a:ext cx="19352" cy="73012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8" name="CuadroTexto 7"/>
          <p:cNvSpPr txBox="1"/>
          <p:nvPr/>
        </p:nvSpPr>
        <p:spPr>
          <a:xfrm>
            <a:off x="1057138" y="4834132"/>
            <a:ext cx="3381773" cy="1261884"/>
          </a:xfrm>
          <a:prstGeom prst="rect">
            <a:avLst/>
          </a:prstGeom>
          <a:noFill/>
        </p:spPr>
        <p:txBody>
          <a:bodyPr wrap="square" rtlCol="0">
            <a:spAutoFit/>
          </a:bodyPr>
          <a:lstStyle/>
          <a:p>
            <a:r>
              <a:rPr lang="es-CO" sz="1900" dirty="0" smtClean="0"/>
              <a:t>Cada Columna es un campo o atributo y debe tener un nombre y debe definir el tipo de dato que almacenará</a:t>
            </a:r>
            <a:endParaRPr lang="es-CO" sz="1900" dirty="0"/>
          </a:p>
        </p:txBody>
      </p:sp>
      <p:cxnSp>
        <p:nvCxnSpPr>
          <p:cNvPr id="9" name="Conector recto de flecha 8"/>
          <p:cNvCxnSpPr/>
          <p:nvPr/>
        </p:nvCxnSpPr>
        <p:spPr>
          <a:xfrm>
            <a:off x="7344229" y="3876824"/>
            <a:ext cx="1035352"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1" name="CuadroTexto 10"/>
          <p:cNvSpPr txBox="1"/>
          <p:nvPr/>
        </p:nvSpPr>
        <p:spPr>
          <a:xfrm>
            <a:off x="8665058" y="3276659"/>
            <a:ext cx="2900748" cy="969496"/>
          </a:xfrm>
          <a:prstGeom prst="rect">
            <a:avLst/>
          </a:prstGeom>
          <a:noFill/>
        </p:spPr>
        <p:txBody>
          <a:bodyPr wrap="square" rtlCol="0">
            <a:spAutoFit/>
          </a:bodyPr>
          <a:lstStyle/>
          <a:p>
            <a:r>
              <a:rPr lang="es-CO" sz="1900" dirty="0" smtClean="0"/>
              <a:t>Cada fila es un registro y contiene un dato por cada columna</a:t>
            </a:r>
            <a:endParaRPr lang="es-CO" sz="1900" dirty="0"/>
          </a:p>
        </p:txBody>
      </p:sp>
      <p:sp>
        <p:nvSpPr>
          <p:cNvPr id="12" name="Elipse 11"/>
          <p:cNvSpPr/>
          <p:nvPr/>
        </p:nvSpPr>
        <p:spPr>
          <a:xfrm>
            <a:off x="5309274" y="2989640"/>
            <a:ext cx="1859799" cy="1381706"/>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s-CO"/>
          </a:p>
        </p:txBody>
      </p:sp>
      <p:cxnSp>
        <p:nvCxnSpPr>
          <p:cNvPr id="13" name="Conector recto de flecha 12"/>
          <p:cNvCxnSpPr/>
          <p:nvPr/>
        </p:nvCxnSpPr>
        <p:spPr>
          <a:xfrm>
            <a:off x="6257487" y="4364122"/>
            <a:ext cx="19352" cy="73012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4" name="CuadroTexto 13"/>
          <p:cNvSpPr txBox="1"/>
          <p:nvPr/>
        </p:nvSpPr>
        <p:spPr>
          <a:xfrm>
            <a:off x="5331145" y="5111131"/>
            <a:ext cx="2837495" cy="969496"/>
          </a:xfrm>
          <a:prstGeom prst="rect">
            <a:avLst/>
          </a:prstGeom>
          <a:noFill/>
        </p:spPr>
        <p:txBody>
          <a:bodyPr wrap="square" rtlCol="0">
            <a:spAutoFit/>
          </a:bodyPr>
          <a:lstStyle/>
          <a:p>
            <a:r>
              <a:rPr lang="es-CO" sz="1900" dirty="0" smtClean="0"/>
              <a:t>Intersección Columna-Registro, contiene un dato especifico.</a:t>
            </a:r>
            <a:endParaRPr lang="es-CO" sz="1900" dirty="0"/>
          </a:p>
        </p:txBody>
      </p:sp>
    </p:spTree>
    <p:extLst>
      <p:ext uri="{BB962C8B-B14F-4D97-AF65-F5344CB8AC3E}">
        <p14:creationId xmlns:p14="http://schemas.microsoft.com/office/powerpoint/2010/main" val="398374689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206644" y="569791"/>
            <a:ext cx="11389120" cy="1143000"/>
          </a:xfrm>
        </p:spPr>
        <p:txBody>
          <a:bodyPr>
            <a:normAutofit/>
          </a:bodyPr>
          <a:lstStyle/>
          <a:p>
            <a:pPr lvl="0"/>
            <a:r>
              <a:rPr lang="es-CO" b="1" dirty="0" smtClean="0">
                <a:solidFill>
                  <a:schemeClr val="accent1">
                    <a:lumMod val="50000"/>
                  </a:schemeClr>
                </a:solidFill>
              </a:rPr>
              <a:t>Sintaxis básicas</a:t>
            </a:r>
            <a:endParaRPr lang="es-CO" b="1" dirty="0">
              <a:solidFill>
                <a:schemeClr val="accent1">
                  <a:lumMod val="50000"/>
                </a:schemeClr>
              </a:solidFill>
            </a:endParaRPr>
          </a:p>
        </p:txBody>
      </p:sp>
      <p:sp>
        <p:nvSpPr>
          <p:cNvPr id="7" name="Rectángulo 6"/>
          <p:cNvSpPr/>
          <p:nvPr/>
        </p:nvSpPr>
        <p:spPr>
          <a:xfrm>
            <a:off x="1029927" y="2228671"/>
            <a:ext cx="184731" cy="369332"/>
          </a:xfrm>
          <a:prstGeom prst="rect">
            <a:avLst/>
          </a:prstGeom>
        </p:spPr>
        <p:txBody>
          <a:bodyPr wrap="none">
            <a:spAutoFit/>
          </a:bodyPr>
          <a:lstStyle/>
          <a:p>
            <a:endParaRPr lang="es-CO" dirty="0"/>
          </a:p>
        </p:txBody>
      </p:sp>
      <p:sp>
        <p:nvSpPr>
          <p:cNvPr id="2" name="Rectángulo 1"/>
          <p:cNvSpPr/>
          <p:nvPr/>
        </p:nvSpPr>
        <p:spPr>
          <a:xfrm>
            <a:off x="449385" y="2025412"/>
            <a:ext cx="11146379" cy="2846933"/>
          </a:xfrm>
          <a:prstGeom prst="rect">
            <a:avLst/>
          </a:prstGeom>
        </p:spPr>
        <p:txBody>
          <a:bodyPr wrap="square">
            <a:spAutoFit/>
          </a:bodyPr>
          <a:lstStyle/>
          <a:p>
            <a:r>
              <a:rPr lang="es-CO" sz="2300" dirty="0" smtClean="0"/>
              <a:t>La </a:t>
            </a:r>
            <a:r>
              <a:rPr lang="es-CO" sz="2300" dirty="0"/>
              <a:t>tabla debe ser definida con un nombre que la identifique y con el cual accederemos a ella.</a:t>
            </a:r>
            <a:endParaRPr lang="es-CO" sz="2300" dirty="0" smtClean="0"/>
          </a:p>
          <a:p>
            <a:endParaRPr lang="es-CO" sz="1900" dirty="0" smtClean="0"/>
          </a:p>
          <a:p>
            <a:endParaRPr lang="es-CO" sz="1900" dirty="0"/>
          </a:p>
          <a:p>
            <a:pPr lvl="1"/>
            <a:r>
              <a:rPr lang="es-CO" sz="1900" i="1" dirty="0" err="1">
                <a:latin typeface="Consolas" panose="020B0609020204030204" pitchFamily="49" charset="0"/>
              </a:rPr>
              <a:t>create</a:t>
            </a:r>
            <a:r>
              <a:rPr lang="es-CO" sz="1900" i="1" dirty="0">
                <a:latin typeface="Consolas" panose="020B0609020204030204" pitchFamily="49" charset="0"/>
              </a:rPr>
              <a:t> </a:t>
            </a:r>
            <a:r>
              <a:rPr lang="es-CO" sz="1900" i="1" dirty="0" err="1">
                <a:latin typeface="Consolas" panose="020B0609020204030204" pitchFamily="49" charset="0"/>
              </a:rPr>
              <a:t>table</a:t>
            </a:r>
            <a:r>
              <a:rPr lang="es-CO" sz="1900" i="1" dirty="0">
                <a:latin typeface="Consolas" panose="020B0609020204030204" pitchFamily="49" charset="0"/>
              </a:rPr>
              <a:t> NOMBRETABLA(</a:t>
            </a:r>
          </a:p>
          <a:p>
            <a:pPr lvl="1"/>
            <a:r>
              <a:rPr lang="es-CO" sz="1900" i="1" dirty="0">
                <a:latin typeface="Consolas" panose="020B0609020204030204" pitchFamily="49" charset="0"/>
              </a:rPr>
              <a:t>  NOMBRECAMPO1 TIPODEDATO,</a:t>
            </a:r>
          </a:p>
          <a:p>
            <a:pPr lvl="1"/>
            <a:r>
              <a:rPr lang="es-CO" sz="1900" i="1" dirty="0">
                <a:latin typeface="Consolas" panose="020B0609020204030204" pitchFamily="49" charset="0"/>
              </a:rPr>
              <a:t>  ...</a:t>
            </a:r>
          </a:p>
          <a:p>
            <a:pPr lvl="1"/>
            <a:r>
              <a:rPr lang="es-CO" sz="1900" i="1" dirty="0">
                <a:latin typeface="Consolas" panose="020B0609020204030204" pitchFamily="49" charset="0"/>
              </a:rPr>
              <a:t>  NOMBRECAMPON TIPODEDATO</a:t>
            </a:r>
          </a:p>
          <a:p>
            <a:pPr lvl="1"/>
            <a:r>
              <a:rPr lang="es-CO" sz="1900" i="1" dirty="0">
                <a:latin typeface="Consolas" panose="020B0609020204030204" pitchFamily="49" charset="0"/>
              </a:rPr>
              <a:t> </a:t>
            </a:r>
            <a:r>
              <a:rPr lang="es-CO" sz="1900" i="1" dirty="0" smtClean="0">
                <a:latin typeface="Consolas" panose="020B0609020204030204" pitchFamily="49" charset="0"/>
              </a:rPr>
              <a:t>);</a:t>
            </a:r>
          </a:p>
        </p:txBody>
      </p:sp>
    </p:spTree>
    <p:extLst>
      <p:ext uri="{BB962C8B-B14F-4D97-AF65-F5344CB8AC3E}">
        <p14:creationId xmlns:p14="http://schemas.microsoft.com/office/powerpoint/2010/main" val="50391076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206644" y="569791"/>
            <a:ext cx="11389120" cy="1143000"/>
          </a:xfrm>
        </p:spPr>
        <p:txBody>
          <a:bodyPr>
            <a:normAutofit/>
          </a:bodyPr>
          <a:lstStyle/>
          <a:p>
            <a:pPr lvl="0"/>
            <a:r>
              <a:rPr lang="es-CO" b="1" dirty="0" smtClean="0">
                <a:solidFill>
                  <a:schemeClr val="accent1">
                    <a:lumMod val="50000"/>
                  </a:schemeClr>
                </a:solidFill>
              </a:rPr>
              <a:t>Sintaxis básicas</a:t>
            </a:r>
            <a:endParaRPr lang="es-CO" b="1" dirty="0">
              <a:solidFill>
                <a:schemeClr val="accent1">
                  <a:lumMod val="50000"/>
                </a:schemeClr>
              </a:solidFill>
            </a:endParaRPr>
          </a:p>
        </p:txBody>
      </p:sp>
      <p:sp>
        <p:nvSpPr>
          <p:cNvPr id="7" name="Rectángulo 6"/>
          <p:cNvSpPr/>
          <p:nvPr/>
        </p:nvSpPr>
        <p:spPr>
          <a:xfrm>
            <a:off x="1029927" y="2228671"/>
            <a:ext cx="184731" cy="369332"/>
          </a:xfrm>
          <a:prstGeom prst="rect">
            <a:avLst/>
          </a:prstGeom>
        </p:spPr>
        <p:txBody>
          <a:bodyPr wrap="none">
            <a:spAutoFit/>
          </a:bodyPr>
          <a:lstStyle/>
          <a:p>
            <a:endParaRPr lang="es-CO" dirty="0"/>
          </a:p>
        </p:txBody>
      </p:sp>
      <p:sp>
        <p:nvSpPr>
          <p:cNvPr id="2" name="Rectángulo 1"/>
          <p:cNvSpPr/>
          <p:nvPr/>
        </p:nvSpPr>
        <p:spPr>
          <a:xfrm>
            <a:off x="449385" y="1677941"/>
            <a:ext cx="11146379" cy="2908489"/>
          </a:xfrm>
          <a:prstGeom prst="rect">
            <a:avLst/>
          </a:prstGeom>
        </p:spPr>
        <p:txBody>
          <a:bodyPr wrap="square">
            <a:spAutoFit/>
          </a:bodyPr>
          <a:lstStyle/>
          <a:p>
            <a:r>
              <a:rPr lang="es-CO" sz="2200" dirty="0" smtClean="0"/>
              <a:t>Para </a:t>
            </a:r>
            <a:r>
              <a:rPr lang="es-CO" sz="2200" dirty="0"/>
              <a:t>ver la estructura de una tabla usamos el procedimiento almacenado "</a:t>
            </a:r>
            <a:r>
              <a:rPr lang="es-CO" sz="2200" dirty="0" err="1"/>
              <a:t>sp_columns</a:t>
            </a:r>
            <a:r>
              <a:rPr lang="es-CO" sz="2200" dirty="0"/>
              <a:t>" junto al nombre de la tabla</a:t>
            </a:r>
            <a:r>
              <a:rPr lang="es-CO" sz="2200" dirty="0" smtClean="0"/>
              <a:t>:</a:t>
            </a:r>
          </a:p>
          <a:p>
            <a:endParaRPr lang="es-CO" sz="1900" dirty="0">
              <a:latin typeface="Consolas" panose="020B0609020204030204" pitchFamily="49" charset="0"/>
            </a:endParaRPr>
          </a:p>
          <a:p>
            <a:pPr lvl="1"/>
            <a:r>
              <a:rPr lang="es-CO" sz="1900" i="1" dirty="0">
                <a:latin typeface="Consolas" panose="020B0609020204030204" pitchFamily="49" charset="0"/>
              </a:rPr>
              <a:t> </a:t>
            </a:r>
            <a:r>
              <a:rPr lang="es-CO" sz="1900" i="1" dirty="0" err="1">
                <a:latin typeface="Consolas" panose="020B0609020204030204" pitchFamily="49" charset="0"/>
              </a:rPr>
              <a:t>sp_columns</a:t>
            </a:r>
            <a:r>
              <a:rPr lang="es-CO" sz="1900" i="1" dirty="0">
                <a:latin typeface="Consolas" panose="020B0609020204030204" pitchFamily="49" charset="0"/>
              </a:rPr>
              <a:t> NOMBRETABLA</a:t>
            </a:r>
            <a:r>
              <a:rPr lang="es-CO" sz="1900" i="1" dirty="0" smtClean="0">
                <a:latin typeface="Consolas" panose="020B0609020204030204" pitchFamily="49" charset="0"/>
              </a:rPr>
              <a:t>;</a:t>
            </a:r>
          </a:p>
          <a:p>
            <a:pPr lvl="1"/>
            <a:endParaRPr lang="es-CO" sz="1900" dirty="0">
              <a:latin typeface="Consolas" panose="020B0609020204030204" pitchFamily="49" charset="0"/>
            </a:endParaRPr>
          </a:p>
          <a:p>
            <a:endParaRPr lang="es-CO" sz="2200" dirty="0" smtClean="0"/>
          </a:p>
          <a:p>
            <a:r>
              <a:rPr lang="es-CO" sz="2200" dirty="0" smtClean="0"/>
              <a:t>Para </a:t>
            </a:r>
            <a:r>
              <a:rPr lang="es-CO" sz="2200" dirty="0"/>
              <a:t>eliminar una tabla usamos "</a:t>
            </a:r>
            <a:r>
              <a:rPr lang="es-CO" sz="2200" dirty="0" err="1"/>
              <a:t>drop</a:t>
            </a:r>
            <a:r>
              <a:rPr lang="es-CO" sz="2200" dirty="0"/>
              <a:t> </a:t>
            </a:r>
            <a:r>
              <a:rPr lang="es-CO" sz="2200" dirty="0" err="1"/>
              <a:t>table</a:t>
            </a:r>
            <a:r>
              <a:rPr lang="es-CO" sz="2200" dirty="0"/>
              <a:t>" </a:t>
            </a:r>
            <a:r>
              <a:rPr lang="es-CO" sz="2200" dirty="0" smtClean="0"/>
              <a:t>y </a:t>
            </a:r>
            <a:r>
              <a:rPr lang="es-CO" sz="2200" dirty="0"/>
              <a:t>nombre de la tabla a eliminar:</a:t>
            </a:r>
          </a:p>
          <a:p>
            <a:pPr lvl="1"/>
            <a:endParaRPr lang="es-CO" sz="1900" dirty="0">
              <a:latin typeface="Consolas" panose="020B0609020204030204" pitchFamily="49" charset="0"/>
            </a:endParaRPr>
          </a:p>
          <a:p>
            <a:pPr lvl="1"/>
            <a:r>
              <a:rPr lang="es-CO" sz="1900" dirty="0">
                <a:latin typeface="Consolas" panose="020B0609020204030204" pitchFamily="49" charset="0"/>
              </a:rPr>
              <a:t> </a:t>
            </a:r>
            <a:r>
              <a:rPr lang="es-CO" sz="1900" i="1" dirty="0" err="1">
                <a:latin typeface="Consolas" panose="020B0609020204030204" pitchFamily="49" charset="0"/>
              </a:rPr>
              <a:t>drop</a:t>
            </a:r>
            <a:r>
              <a:rPr lang="es-CO" sz="1900" i="1" dirty="0">
                <a:latin typeface="Consolas" panose="020B0609020204030204" pitchFamily="49" charset="0"/>
              </a:rPr>
              <a:t> </a:t>
            </a:r>
            <a:r>
              <a:rPr lang="es-CO" sz="1900" i="1" dirty="0" err="1">
                <a:latin typeface="Consolas" panose="020B0609020204030204" pitchFamily="49" charset="0"/>
              </a:rPr>
              <a:t>table</a:t>
            </a:r>
            <a:r>
              <a:rPr lang="es-CO" sz="1900" i="1" dirty="0">
                <a:latin typeface="Consolas" panose="020B0609020204030204" pitchFamily="49" charset="0"/>
              </a:rPr>
              <a:t> NOMBRETABLA</a:t>
            </a:r>
            <a:r>
              <a:rPr lang="es-CO" sz="1900" i="1" dirty="0" smtClean="0">
                <a:latin typeface="Consolas" panose="020B0609020204030204" pitchFamily="49" charset="0"/>
              </a:rPr>
              <a:t>;</a:t>
            </a:r>
            <a:endParaRPr lang="es-CO" sz="1900" i="1" dirty="0">
              <a:latin typeface="Consolas" panose="020B0609020204030204" pitchFamily="49" charset="0"/>
            </a:endParaRPr>
          </a:p>
        </p:txBody>
      </p:sp>
    </p:spTree>
    <p:extLst>
      <p:ext uri="{BB962C8B-B14F-4D97-AF65-F5344CB8AC3E}">
        <p14:creationId xmlns:p14="http://schemas.microsoft.com/office/powerpoint/2010/main" val="266944040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a 1"/>
          <p:cNvGraphicFramePr/>
          <p:nvPr>
            <p:extLst>
              <p:ext uri="{D42A27DB-BD31-4B8C-83A1-F6EECF244321}">
                <p14:modId xmlns:p14="http://schemas.microsoft.com/office/powerpoint/2010/main" val="1486504802"/>
              </p:ext>
            </p:extLst>
          </p:nvPr>
        </p:nvGraphicFramePr>
        <p:xfrm>
          <a:off x="642112" y="1286249"/>
          <a:ext cx="10701408"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4286381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206644" y="469095"/>
            <a:ext cx="11389120" cy="1143000"/>
          </a:xfrm>
        </p:spPr>
        <p:txBody>
          <a:bodyPr>
            <a:normAutofit/>
          </a:bodyPr>
          <a:lstStyle/>
          <a:p>
            <a:pPr lvl="0"/>
            <a:r>
              <a:rPr lang="es-CO" b="1" dirty="0" smtClean="0">
                <a:solidFill>
                  <a:schemeClr val="accent1">
                    <a:lumMod val="50000"/>
                  </a:schemeClr>
                </a:solidFill>
              </a:rPr>
              <a:t>Tablas temporales</a:t>
            </a:r>
            <a:endParaRPr lang="es-CO" b="1" dirty="0">
              <a:solidFill>
                <a:schemeClr val="accent1">
                  <a:lumMod val="50000"/>
                </a:schemeClr>
              </a:solidFill>
            </a:endParaRPr>
          </a:p>
        </p:txBody>
      </p:sp>
      <p:sp>
        <p:nvSpPr>
          <p:cNvPr id="7" name="Rectángulo 6"/>
          <p:cNvSpPr/>
          <p:nvPr/>
        </p:nvSpPr>
        <p:spPr>
          <a:xfrm>
            <a:off x="1029927" y="2228671"/>
            <a:ext cx="184731" cy="369332"/>
          </a:xfrm>
          <a:prstGeom prst="rect">
            <a:avLst/>
          </a:prstGeom>
        </p:spPr>
        <p:txBody>
          <a:bodyPr wrap="none">
            <a:spAutoFit/>
          </a:bodyPr>
          <a:lstStyle/>
          <a:p>
            <a:endParaRPr lang="es-CO" dirty="0"/>
          </a:p>
        </p:txBody>
      </p:sp>
      <p:sp>
        <p:nvSpPr>
          <p:cNvPr id="2" name="Rectángulo 1"/>
          <p:cNvSpPr/>
          <p:nvPr/>
        </p:nvSpPr>
        <p:spPr>
          <a:xfrm>
            <a:off x="321759" y="1593692"/>
            <a:ext cx="11589565" cy="1061829"/>
          </a:xfrm>
          <a:prstGeom prst="rect">
            <a:avLst/>
          </a:prstGeom>
        </p:spPr>
        <p:txBody>
          <a:bodyPr wrap="square">
            <a:spAutoFit/>
          </a:bodyPr>
          <a:lstStyle/>
          <a:p>
            <a:pPr algn="just"/>
            <a:r>
              <a:rPr lang="es-CO" sz="2100" dirty="0" smtClean="0"/>
              <a:t>Son visibles </a:t>
            </a:r>
            <a:r>
              <a:rPr lang="es-CO" sz="2100" dirty="0"/>
              <a:t>solamente en la sesión </a:t>
            </a:r>
            <a:r>
              <a:rPr lang="es-CO" sz="2100" dirty="0" smtClean="0"/>
              <a:t>actual. Se utilizan para resolver procesos puntuales, funciones o procedimientos almacenados. Se </a:t>
            </a:r>
            <a:r>
              <a:rPr lang="es-CO" sz="2100" dirty="0"/>
              <a:t>eliminan automáticamente al acabar la sesión </a:t>
            </a:r>
            <a:r>
              <a:rPr lang="es-CO" sz="2100" dirty="0" smtClean="0"/>
              <a:t>en la cual </a:t>
            </a:r>
            <a:r>
              <a:rPr lang="es-CO" sz="2100" dirty="0"/>
              <a:t>fueron </a:t>
            </a:r>
            <a:r>
              <a:rPr lang="es-CO" sz="2100" dirty="0" smtClean="0"/>
              <a:t>definidas o con "</a:t>
            </a:r>
            <a:r>
              <a:rPr lang="es-CO" sz="2100" dirty="0" err="1" smtClean="0"/>
              <a:t>drop</a:t>
            </a:r>
            <a:r>
              <a:rPr lang="es-CO" sz="2100" dirty="0" smtClean="0"/>
              <a:t> </a:t>
            </a:r>
            <a:r>
              <a:rPr lang="es-CO" sz="2100" dirty="0" err="1"/>
              <a:t>table</a:t>
            </a:r>
            <a:r>
              <a:rPr lang="es-CO" sz="2100" dirty="0" smtClean="0"/>
              <a:t>". (</a:t>
            </a:r>
            <a:r>
              <a:rPr lang="es-CO" sz="2100" b="1" dirty="0" err="1" smtClean="0"/>
              <a:t>tempdb</a:t>
            </a:r>
            <a:r>
              <a:rPr lang="es-CO" sz="2100" b="1" dirty="0" smtClean="0"/>
              <a:t>)</a:t>
            </a:r>
            <a:endParaRPr lang="es-CO" sz="2100" b="1" dirty="0" smtClean="0">
              <a:latin typeface="Consolas" panose="020B0609020204030204" pitchFamily="49" charset="0"/>
            </a:endParaRPr>
          </a:p>
        </p:txBody>
      </p:sp>
      <p:sp>
        <p:nvSpPr>
          <p:cNvPr id="10" name="Cerrar llave 9"/>
          <p:cNvSpPr/>
          <p:nvPr/>
        </p:nvSpPr>
        <p:spPr>
          <a:xfrm>
            <a:off x="4980566" y="3035036"/>
            <a:ext cx="661239" cy="1381327"/>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s-CO"/>
          </a:p>
        </p:txBody>
      </p:sp>
      <p:sp>
        <p:nvSpPr>
          <p:cNvPr id="18" name="CuadroTexto 17"/>
          <p:cNvSpPr txBox="1"/>
          <p:nvPr/>
        </p:nvSpPr>
        <p:spPr>
          <a:xfrm>
            <a:off x="496706" y="3188979"/>
            <a:ext cx="3305713" cy="1200329"/>
          </a:xfrm>
          <a:prstGeom prst="rect">
            <a:avLst/>
          </a:prstGeom>
          <a:noFill/>
        </p:spPr>
        <p:txBody>
          <a:bodyPr wrap="none" rtlCol="0">
            <a:spAutoFit/>
          </a:bodyPr>
          <a:lstStyle/>
          <a:p>
            <a:pPr lvl="1"/>
            <a:r>
              <a:rPr lang="es-CO" dirty="0" err="1">
                <a:latin typeface="Consolas" panose="020B0609020204030204" pitchFamily="49" charset="0"/>
              </a:rPr>
              <a:t>create</a:t>
            </a:r>
            <a:r>
              <a:rPr lang="es-CO" dirty="0">
                <a:latin typeface="Consolas" panose="020B0609020204030204" pitchFamily="49" charset="0"/>
              </a:rPr>
              <a:t> </a:t>
            </a:r>
            <a:r>
              <a:rPr lang="es-CO" dirty="0" err="1">
                <a:latin typeface="Consolas" panose="020B0609020204030204" pitchFamily="49" charset="0"/>
              </a:rPr>
              <a:t>table</a:t>
            </a:r>
            <a:r>
              <a:rPr lang="es-CO" dirty="0">
                <a:latin typeface="Consolas" panose="020B0609020204030204" pitchFamily="49" charset="0"/>
              </a:rPr>
              <a:t> #NOMBRE(</a:t>
            </a:r>
          </a:p>
          <a:p>
            <a:pPr lvl="1"/>
            <a:r>
              <a:rPr lang="es-CO" dirty="0">
                <a:latin typeface="Consolas" panose="020B0609020204030204" pitchFamily="49" charset="0"/>
              </a:rPr>
              <a:t>  CAMPO DEFINICION,</a:t>
            </a:r>
          </a:p>
          <a:p>
            <a:pPr lvl="1"/>
            <a:r>
              <a:rPr lang="es-CO" dirty="0">
                <a:latin typeface="Consolas" panose="020B0609020204030204" pitchFamily="49" charset="0"/>
              </a:rPr>
              <a:t>  ...</a:t>
            </a:r>
          </a:p>
          <a:p>
            <a:pPr lvl="1"/>
            <a:r>
              <a:rPr lang="es-CO" dirty="0">
                <a:latin typeface="Consolas" panose="020B0609020204030204" pitchFamily="49" charset="0"/>
              </a:rPr>
              <a:t> </a:t>
            </a:r>
            <a:r>
              <a:rPr lang="es-CO" dirty="0" smtClean="0">
                <a:latin typeface="Consolas" panose="020B0609020204030204" pitchFamily="49" charset="0"/>
              </a:rPr>
              <a:t>);</a:t>
            </a:r>
            <a:endParaRPr lang="es-CO" dirty="0"/>
          </a:p>
        </p:txBody>
      </p:sp>
      <p:sp>
        <p:nvSpPr>
          <p:cNvPr id="19" name="CuadroTexto 18"/>
          <p:cNvSpPr txBox="1"/>
          <p:nvPr/>
        </p:nvSpPr>
        <p:spPr>
          <a:xfrm>
            <a:off x="496705" y="4961114"/>
            <a:ext cx="3432350" cy="1200329"/>
          </a:xfrm>
          <a:prstGeom prst="rect">
            <a:avLst/>
          </a:prstGeom>
          <a:noFill/>
        </p:spPr>
        <p:txBody>
          <a:bodyPr wrap="none" rtlCol="0">
            <a:spAutoFit/>
          </a:bodyPr>
          <a:lstStyle/>
          <a:p>
            <a:pPr lvl="1"/>
            <a:r>
              <a:rPr lang="es-CO" dirty="0" err="1">
                <a:latin typeface="Consolas" panose="020B0609020204030204" pitchFamily="49" charset="0"/>
              </a:rPr>
              <a:t>create</a:t>
            </a:r>
            <a:r>
              <a:rPr lang="es-CO" dirty="0">
                <a:latin typeface="Consolas" panose="020B0609020204030204" pitchFamily="49" charset="0"/>
              </a:rPr>
              <a:t> </a:t>
            </a:r>
            <a:r>
              <a:rPr lang="es-CO" dirty="0" err="1">
                <a:latin typeface="Consolas" panose="020B0609020204030204" pitchFamily="49" charset="0"/>
              </a:rPr>
              <a:t>table</a:t>
            </a:r>
            <a:r>
              <a:rPr lang="es-CO" dirty="0">
                <a:latin typeface="Consolas" panose="020B0609020204030204" pitchFamily="49" charset="0"/>
              </a:rPr>
              <a:t> ##NOMBRE(</a:t>
            </a:r>
          </a:p>
          <a:p>
            <a:pPr lvl="1"/>
            <a:r>
              <a:rPr lang="es-CO" dirty="0">
                <a:latin typeface="Consolas" panose="020B0609020204030204" pitchFamily="49" charset="0"/>
              </a:rPr>
              <a:t>  CAMPO DEFINICION,</a:t>
            </a:r>
          </a:p>
          <a:p>
            <a:pPr lvl="1"/>
            <a:r>
              <a:rPr lang="es-CO" dirty="0">
                <a:latin typeface="Consolas" panose="020B0609020204030204" pitchFamily="49" charset="0"/>
              </a:rPr>
              <a:t>  ...</a:t>
            </a:r>
          </a:p>
          <a:p>
            <a:pPr lvl="1"/>
            <a:r>
              <a:rPr lang="es-CO" dirty="0">
                <a:latin typeface="Consolas" panose="020B0609020204030204" pitchFamily="49" charset="0"/>
              </a:rPr>
              <a:t> </a:t>
            </a:r>
            <a:r>
              <a:rPr lang="es-CO" dirty="0" smtClean="0">
                <a:latin typeface="Consolas" panose="020B0609020204030204" pitchFamily="49" charset="0"/>
              </a:rPr>
              <a:t>);</a:t>
            </a:r>
            <a:endParaRPr lang="es-CO" dirty="0">
              <a:latin typeface="Consolas" panose="020B0609020204030204" pitchFamily="49" charset="0"/>
            </a:endParaRPr>
          </a:p>
        </p:txBody>
      </p:sp>
      <p:sp>
        <p:nvSpPr>
          <p:cNvPr id="20" name="CuadroTexto 19"/>
          <p:cNvSpPr txBox="1"/>
          <p:nvPr/>
        </p:nvSpPr>
        <p:spPr>
          <a:xfrm>
            <a:off x="6072768" y="3107656"/>
            <a:ext cx="4796275" cy="923330"/>
          </a:xfrm>
          <a:prstGeom prst="rect">
            <a:avLst/>
          </a:prstGeom>
          <a:noFill/>
        </p:spPr>
        <p:txBody>
          <a:bodyPr wrap="square" rtlCol="0">
            <a:spAutoFit/>
          </a:bodyPr>
          <a:lstStyle/>
          <a:p>
            <a:r>
              <a:rPr lang="es-CO" dirty="0" smtClean="0"/>
              <a:t>Temporales Locales, </a:t>
            </a:r>
            <a:r>
              <a:rPr lang="es-CO" dirty="0"/>
              <a:t>son visibles sólo en la sesión </a:t>
            </a:r>
            <a:r>
              <a:rPr lang="es-CO" dirty="0" smtClean="0"/>
              <a:t>actual. </a:t>
            </a:r>
          </a:p>
          <a:p>
            <a:r>
              <a:rPr lang="es-CO" dirty="0"/>
              <a:t> S</a:t>
            </a:r>
            <a:r>
              <a:rPr lang="es-CO" dirty="0" smtClean="0"/>
              <a:t>igno </a:t>
            </a:r>
            <a:r>
              <a:rPr lang="es-CO" dirty="0"/>
              <a:t>numeral (#) precediendo el </a:t>
            </a:r>
            <a:r>
              <a:rPr lang="es-CO" dirty="0" smtClean="0"/>
              <a:t>nombre.</a:t>
            </a:r>
            <a:endParaRPr lang="es-CO" dirty="0"/>
          </a:p>
        </p:txBody>
      </p:sp>
      <p:sp>
        <p:nvSpPr>
          <p:cNvPr id="21" name="Cerrar llave 20"/>
          <p:cNvSpPr/>
          <p:nvPr/>
        </p:nvSpPr>
        <p:spPr>
          <a:xfrm>
            <a:off x="4977589" y="4819026"/>
            <a:ext cx="661239" cy="1381327"/>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s-CO"/>
          </a:p>
        </p:txBody>
      </p:sp>
      <p:sp>
        <p:nvSpPr>
          <p:cNvPr id="22" name="CuadroTexto 21"/>
          <p:cNvSpPr txBox="1"/>
          <p:nvPr/>
        </p:nvSpPr>
        <p:spPr>
          <a:xfrm>
            <a:off x="6072768" y="4774850"/>
            <a:ext cx="4796275" cy="923330"/>
          </a:xfrm>
          <a:prstGeom prst="rect">
            <a:avLst/>
          </a:prstGeom>
          <a:noFill/>
        </p:spPr>
        <p:txBody>
          <a:bodyPr wrap="square" rtlCol="0">
            <a:spAutoFit/>
          </a:bodyPr>
          <a:lstStyle/>
          <a:p>
            <a:r>
              <a:rPr lang="es-CO" dirty="0" smtClean="0"/>
              <a:t>Temporales Globales, </a:t>
            </a:r>
            <a:r>
              <a:rPr lang="es-CO" dirty="0"/>
              <a:t>son visibles sólo </a:t>
            </a:r>
            <a:r>
              <a:rPr lang="es-CO" dirty="0" smtClean="0"/>
              <a:t>en varias sesiones.</a:t>
            </a:r>
          </a:p>
          <a:p>
            <a:r>
              <a:rPr lang="es-CO" dirty="0"/>
              <a:t> signo numeral doble (##) precediendo el nombre</a:t>
            </a:r>
          </a:p>
        </p:txBody>
      </p:sp>
    </p:spTree>
    <p:extLst>
      <p:ext uri="{BB962C8B-B14F-4D97-AF65-F5344CB8AC3E}">
        <p14:creationId xmlns:p14="http://schemas.microsoft.com/office/powerpoint/2010/main" val="295641529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206644" y="670263"/>
            <a:ext cx="11389120" cy="1143000"/>
          </a:xfrm>
        </p:spPr>
        <p:txBody>
          <a:bodyPr>
            <a:normAutofit/>
          </a:bodyPr>
          <a:lstStyle/>
          <a:p>
            <a:pPr lvl="0"/>
            <a:r>
              <a:rPr lang="es-CO" b="1" dirty="0" smtClean="0">
                <a:solidFill>
                  <a:schemeClr val="accent1">
                    <a:lumMod val="50000"/>
                  </a:schemeClr>
                </a:solidFill>
              </a:rPr>
              <a:t>Clave Primaria</a:t>
            </a:r>
            <a:endParaRPr lang="es-CO" b="1" dirty="0">
              <a:solidFill>
                <a:schemeClr val="accent1">
                  <a:lumMod val="50000"/>
                </a:schemeClr>
              </a:solidFill>
            </a:endParaRPr>
          </a:p>
        </p:txBody>
      </p:sp>
      <p:sp>
        <p:nvSpPr>
          <p:cNvPr id="7" name="Rectángulo 6"/>
          <p:cNvSpPr/>
          <p:nvPr/>
        </p:nvSpPr>
        <p:spPr>
          <a:xfrm>
            <a:off x="1029927" y="2228671"/>
            <a:ext cx="184731" cy="369332"/>
          </a:xfrm>
          <a:prstGeom prst="rect">
            <a:avLst/>
          </a:prstGeom>
        </p:spPr>
        <p:txBody>
          <a:bodyPr wrap="none">
            <a:spAutoFit/>
          </a:bodyPr>
          <a:lstStyle/>
          <a:p>
            <a:endParaRPr lang="es-CO" dirty="0"/>
          </a:p>
        </p:txBody>
      </p:sp>
      <p:sp>
        <p:nvSpPr>
          <p:cNvPr id="2" name="Rectángulo 1"/>
          <p:cNvSpPr/>
          <p:nvPr/>
        </p:nvSpPr>
        <p:spPr>
          <a:xfrm>
            <a:off x="394911" y="1685131"/>
            <a:ext cx="11589565" cy="1446550"/>
          </a:xfrm>
          <a:prstGeom prst="rect">
            <a:avLst/>
          </a:prstGeom>
        </p:spPr>
        <p:txBody>
          <a:bodyPr wrap="square">
            <a:spAutoFit/>
          </a:bodyPr>
          <a:lstStyle/>
          <a:p>
            <a:pPr algn="just"/>
            <a:r>
              <a:rPr lang="es-CO" sz="2200" dirty="0"/>
              <a:t>Una clave primaria es un campo (o varios) que identifica un solo registro (fila) en una tabla</a:t>
            </a:r>
            <a:r>
              <a:rPr lang="es-CO" sz="2200" dirty="0" smtClean="0"/>
              <a:t>.</a:t>
            </a:r>
          </a:p>
          <a:p>
            <a:pPr algn="just"/>
            <a:endParaRPr lang="es-CO" sz="2200" dirty="0" smtClean="0"/>
          </a:p>
          <a:p>
            <a:pPr algn="just"/>
            <a:r>
              <a:rPr lang="es-CO" sz="2200" dirty="0" smtClean="0"/>
              <a:t>Podemos </a:t>
            </a:r>
            <a:r>
              <a:rPr lang="es-CO" sz="2200" dirty="0"/>
              <a:t>establecer que un campo sea clave primaria al momento de crear la tabla o luego que ha sido creada. </a:t>
            </a:r>
            <a:endParaRPr lang="es-CO" sz="2200" b="1" dirty="0" smtClean="0">
              <a:latin typeface="Consolas" panose="020B0609020204030204" pitchFamily="49" charset="0"/>
            </a:endParaRPr>
          </a:p>
        </p:txBody>
      </p:sp>
      <p:sp>
        <p:nvSpPr>
          <p:cNvPr id="4" name="Rectángulo 3"/>
          <p:cNvSpPr/>
          <p:nvPr/>
        </p:nvSpPr>
        <p:spPr>
          <a:xfrm>
            <a:off x="1029927" y="3728592"/>
            <a:ext cx="6096000" cy="1477328"/>
          </a:xfrm>
          <a:prstGeom prst="rect">
            <a:avLst/>
          </a:prstGeom>
        </p:spPr>
        <p:txBody>
          <a:bodyPr>
            <a:spAutoFit/>
          </a:bodyPr>
          <a:lstStyle/>
          <a:p>
            <a:r>
              <a:rPr lang="es-CO" i="1" dirty="0" err="1">
                <a:latin typeface="Consolas" panose="020B0609020204030204" pitchFamily="49" charset="0"/>
              </a:rPr>
              <a:t>create</a:t>
            </a:r>
            <a:r>
              <a:rPr lang="es-CO" i="1" dirty="0">
                <a:latin typeface="Consolas" panose="020B0609020204030204" pitchFamily="49" charset="0"/>
              </a:rPr>
              <a:t> </a:t>
            </a:r>
            <a:r>
              <a:rPr lang="es-CO" i="1" dirty="0" err="1">
                <a:latin typeface="Consolas" panose="020B0609020204030204" pitchFamily="49" charset="0"/>
              </a:rPr>
              <a:t>table</a:t>
            </a:r>
            <a:r>
              <a:rPr lang="es-CO" i="1" dirty="0">
                <a:latin typeface="Consolas" panose="020B0609020204030204" pitchFamily="49" charset="0"/>
              </a:rPr>
              <a:t> NOMBRETABLA(</a:t>
            </a:r>
          </a:p>
          <a:p>
            <a:r>
              <a:rPr lang="es-CO" i="1" dirty="0">
                <a:latin typeface="Consolas" panose="020B0609020204030204" pitchFamily="49" charset="0"/>
              </a:rPr>
              <a:t>  CAMPO TIPO,</a:t>
            </a:r>
          </a:p>
          <a:p>
            <a:r>
              <a:rPr lang="es-CO" i="1" dirty="0">
                <a:latin typeface="Consolas" panose="020B0609020204030204" pitchFamily="49" charset="0"/>
              </a:rPr>
              <a:t>  ...</a:t>
            </a:r>
          </a:p>
          <a:p>
            <a:r>
              <a:rPr lang="es-CO" i="1" dirty="0">
                <a:latin typeface="Consolas" panose="020B0609020204030204" pitchFamily="49" charset="0"/>
              </a:rPr>
              <a:t>  </a:t>
            </a:r>
            <a:r>
              <a:rPr lang="es-CO" i="1" dirty="0" err="1">
                <a:latin typeface="Consolas" panose="020B0609020204030204" pitchFamily="49" charset="0"/>
              </a:rPr>
              <a:t>primary</a:t>
            </a:r>
            <a:r>
              <a:rPr lang="es-CO" i="1" dirty="0">
                <a:latin typeface="Consolas" panose="020B0609020204030204" pitchFamily="49" charset="0"/>
              </a:rPr>
              <a:t> </a:t>
            </a:r>
            <a:r>
              <a:rPr lang="es-CO" i="1" dirty="0" err="1">
                <a:latin typeface="Consolas" panose="020B0609020204030204" pitchFamily="49" charset="0"/>
              </a:rPr>
              <a:t>key</a:t>
            </a:r>
            <a:r>
              <a:rPr lang="es-CO" i="1" dirty="0">
                <a:latin typeface="Consolas" panose="020B0609020204030204" pitchFamily="49" charset="0"/>
              </a:rPr>
              <a:t> (NOMBRECAMPO)</a:t>
            </a:r>
          </a:p>
          <a:p>
            <a:r>
              <a:rPr lang="es-CO" i="1" dirty="0">
                <a:latin typeface="Consolas" panose="020B0609020204030204" pitchFamily="49" charset="0"/>
              </a:rPr>
              <a:t> );</a:t>
            </a:r>
          </a:p>
        </p:txBody>
      </p:sp>
      <p:sp>
        <p:nvSpPr>
          <p:cNvPr id="12" name="Cerrar llave 11"/>
          <p:cNvSpPr/>
          <p:nvPr/>
        </p:nvSpPr>
        <p:spPr>
          <a:xfrm>
            <a:off x="5641805" y="3776593"/>
            <a:ext cx="661239" cy="1381327"/>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s-CO"/>
          </a:p>
        </p:txBody>
      </p:sp>
      <p:sp>
        <p:nvSpPr>
          <p:cNvPr id="13" name="CuadroTexto 12"/>
          <p:cNvSpPr txBox="1"/>
          <p:nvPr/>
        </p:nvSpPr>
        <p:spPr>
          <a:xfrm>
            <a:off x="6799489" y="3904608"/>
            <a:ext cx="4796275" cy="646331"/>
          </a:xfrm>
          <a:prstGeom prst="rect">
            <a:avLst/>
          </a:prstGeom>
          <a:noFill/>
        </p:spPr>
        <p:txBody>
          <a:bodyPr wrap="square" rtlCol="0">
            <a:spAutoFit/>
          </a:bodyPr>
          <a:lstStyle/>
          <a:p>
            <a:r>
              <a:rPr lang="es-CO" dirty="0"/>
              <a:t>Una tabla sólo puede tener una clave </a:t>
            </a:r>
            <a:r>
              <a:rPr lang="es-CO" dirty="0" smtClean="0"/>
              <a:t>primaria. </a:t>
            </a:r>
            <a:r>
              <a:rPr lang="es-CO" dirty="0"/>
              <a:t>S</a:t>
            </a:r>
            <a:r>
              <a:rPr lang="es-CO" dirty="0" smtClean="0"/>
              <a:t>us </a:t>
            </a:r>
            <a:r>
              <a:rPr lang="es-CO" dirty="0"/>
              <a:t>valores no se repitan ni sean </a:t>
            </a:r>
            <a:r>
              <a:rPr lang="es-CO" dirty="0" smtClean="0"/>
              <a:t>nulos </a:t>
            </a:r>
            <a:r>
              <a:rPr lang="es-CO" dirty="0"/>
              <a:t>"</a:t>
            </a:r>
            <a:r>
              <a:rPr lang="es-CO" dirty="0" err="1"/>
              <a:t>not</a:t>
            </a:r>
            <a:r>
              <a:rPr lang="es-CO" dirty="0"/>
              <a:t> </a:t>
            </a:r>
            <a:r>
              <a:rPr lang="es-CO" dirty="0" err="1"/>
              <a:t>null</a:t>
            </a:r>
            <a:r>
              <a:rPr lang="es-CO" dirty="0"/>
              <a:t>".</a:t>
            </a:r>
          </a:p>
        </p:txBody>
      </p:sp>
    </p:spTree>
    <p:extLst>
      <p:ext uri="{BB962C8B-B14F-4D97-AF65-F5344CB8AC3E}">
        <p14:creationId xmlns:p14="http://schemas.microsoft.com/office/powerpoint/2010/main" val="137314829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206644" y="597111"/>
            <a:ext cx="11389120" cy="1143000"/>
          </a:xfrm>
        </p:spPr>
        <p:txBody>
          <a:bodyPr>
            <a:normAutofit/>
          </a:bodyPr>
          <a:lstStyle/>
          <a:p>
            <a:pPr lvl="0"/>
            <a:r>
              <a:rPr lang="es-CO" b="1" dirty="0" smtClean="0">
                <a:solidFill>
                  <a:schemeClr val="accent1">
                    <a:lumMod val="50000"/>
                  </a:schemeClr>
                </a:solidFill>
              </a:rPr>
              <a:t>Clave Foránea</a:t>
            </a:r>
            <a:endParaRPr lang="es-CO" b="1" dirty="0">
              <a:solidFill>
                <a:schemeClr val="accent1">
                  <a:lumMod val="50000"/>
                </a:schemeClr>
              </a:solidFill>
            </a:endParaRPr>
          </a:p>
        </p:txBody>
      </p:sp>
      <p:sp>
        <p:nvSpPr>
          <p:cNvPr id="2" name="Rectángulo 1"/>
          <p:cNvSpPr/>
          <p:nvPr/>
        </p:nvSpPr>
        <p:spPr>
          <a:xfrm>
            <a:off x="394911" y="1575403"/>
            <a:ext cx="11589565" cy="769441"/>
          </a:xfrm>
          <a:prstGeom prst="rect">
            <a:avLst/>
          </a:prstGeom>
        </p:spPr>
        <p:txBody>
          <a:bodyPr wrap="square">
            <a:spAutoFit/>
          </a:bodyPr>
          <a:lstStyle/>
          <a:p>
            <a:pPr algn="just"/>
            <a:r>
              <a:rPr lang="es-CO" sz="2200" dirty="0"/>
              <a:t>Un campo que no es </a:t>
            </a:r>
            <a:r>
              <a:rPr lang="es-CO" sz="2200" dirty="0" smtClean="0"/>
              <a:t>PK en </a:t>
            </a:r>
            <a:r>
              <a:rPr lang="es-CO" sz="2200" dirty="0"/>
              <a:t>una tabla y sirve para enlazar sus valores con otra tabla en la cual es </a:t>
            </a:r>
            <a:r>
              <a:rPr lang="es-CO" sz="2200" dirty="0" smtClean="0"/>
              <a:t>PK se </a:t>
            </a:r>
            <a:r>
              <a:rPr lang="es-CO" sz="2200" dirty="0"/>
              <a:t>denomina clave foránea, externa o ajena</a:t>
            </a:r>
            <a:r>
              <a:rPr lang="es-CO" sz="2200" dirty="0" smtClean="0"/>
              <a:t>.</a:t>
            </a:r>
          </a:p>
        </p:txBody>
      </p:sp>
      <p:sp>
        <p:nvSpPr>
          <p:cNvPr id="4" name="Rectángulo 3"/>
          <p:cNvSpPr/>
          <p:nvPr/>
        </p:nvSpPr>
        <p:spPr>
          <a:xfrm>
            <a:off x="206645" y="3184365"/>
            <a:ext cx="6443969" cy="1477328"/>
          </a:xfrm>
          <a:prstGeom prst="rect">
            <a:avLst/>
          </a:prstGeom>
        </p:spPr>
        <p:txBody>
          <a:bodyPr wrap="square">
            <a:spAutoFit/>
          </a:bodyPr>
          <a:lstStyle/>
          <a:p>
            <a:r>
              <a:rPr lang="es-CO" i="1" dirty="0">
                <a:latin typeface="Consolas" panose="020B0609020204030204" pitchFamily="49" charset="0"/>
              </a:rPr>
              <a:t> alter </a:t>
            </a:r>
            <a:r>
              <a:rPr lang="es-CO" i="1" dirty="0" err="1">
                <a:latin typeface="Consolas" panose="020B0609020204030204" pitchFamily="49" charset="0"/>
              </a:rPr>
              <a:t>table</a:t>
            </a:r>
            <a:r>
              <a:rPr lang="es-CO" i="1" dirty="0">
                <a:latin typeface="Consolas" panose="020B0609020204030204" pitchFamily="49" charset="0"/>
              </a:rPr>
              <a:t> NOMBRETABLA1</a:t>
            </a:r>
          </a:p>
          <a:p>
            <a:r>
              <a:rPr lang="es-CO" i="1" dirty="0">
                <a:latin typeface="Consolas" panose="020B0609020204030204" pitchFamily="49" charset="0"/>
              </a:rPr>
              <a:t>  </a:t>
            </a:r>
            <a:r>
              <a:rPr lang="es-CO" i="1" dirty="0" err="1">
                <a:latin typeface="Consolas" panose="020B0609020204030204" pitchFamily="49" charset="0"/>
              </a:rPr>
              <a:t>add</a:t>
            </a:r>
            <a:r>
              <a:rPr lang="es-CO" i="1" dirty="0">
                <a:latin typeface="Consolas" panose="020B0609020204030204" pitchFamily="49" charset="0"/>
              </a:rPr>
              <a:t> </a:t>
            </a:r>
            <a:r>
              <a:rPr lang="es-CO" i="1" dirty="0" err="1">
                <a:latin typeface="Consolas" panose="020B0609020204030204" pitchFamily="49" charset="0"/>
              </a:rPr>
              <a:t>constraint</a:t>
            </a:r>
            <a:r>
              <a:rPr lang="es-CO" i="1" dirty="0">
                <a:latin typeface="Consolas" panose="020B0609020204030204" pitchFamily="49" charset="0"/>
              </a:rPr>
              <a:t> </a:t>
            </a:r>
            <a:r>
              <a:rPr lang="es-CO" i="1" dirty="0" smtClean="0">
                <a:latin typeface="Consolas" panose="020B0609020204030204" pitchFamily="49" charset="0"/>
              </a:rPr>
              <a:t>NOMBRERESTRICCION</a:t>
            </a:r>
            <a:endParaRPr lang="es-CO" i="1" dirty="0">
              <a:latin typeface="Consolas" panose="020B0609020204030204" pitchFamily="49" charset="0"/>
            </a:endParaRPr>
          </a:p>
          <a:p>
            <a:r>
              <a:rPr lang="es-CO" i="1" dirty="0">
                <a:latin typeface="Consolas" panose="020B0609020204030204" pitchFamily="49" charset="0"/>
              </a:rPr>
              <a:t>  </a:t>
            </a:r>
            <a:r>
              <a:rPr lang="es-CO" i="1" dirty="0" err="1">
                <a:latin typeface="Consolas" panose="020B0609020204030204" pitchFamily="49" charset="0"/>
              </a:rPr>
              <a:t>foreign</a:t>
            </a:r>
            <a:r>
              <a:rPr lang="es-CO" i="1" dirty="0">
                <a:latin typeface="Consolas" panose="020B0609020204030204" pitchFamily="49" charset="0"/>
              </a:rPr>
              <a:t> </a:t>
            </a:r>
            <a:r>
              <a:rPr lang="es-CO" i="1" dirty="0" err="1">
                <a:latin typeface="Consolas" panose="020B0609020204030204" pitchFamily="49" charset="0"/>
              </a:rPr>
              <a:t>key</a:t>
            </a:r>
            <a:r>
              <a:rPr lang="es-CO" i="1" dirty="0">
                <a:latin typeface="Consolas" panose="020B0609020204030204" pitchFamily="49" charset="0"/>
              </a:rPr>
              <a:t> </a:t>
            </a:r>
            <a:endParaRPr lang="es-CO" i="1" dirty="0" smtClean="0">
              <a:latin typeface="Consolas" panose="020B0609020204030204" pitchFamily="49" charset="0"/>
            </a:endParaRPr>
          </a:p>
          <a:p>
            <a:r>
              <a:rPr lang="es-CO" i="1" dirty="0">
                <a:latin typeface="Consolas" panose="020B0609020204030204" pitchFamily="49" charset="0"/>
              </a:rPr>
              <a:t>	</a:t>
            </a:r>
            <a:r>
              <a:rPr lang="es-CO" i="1" dirty="0" smtClean="0">
                <a:latin typeface="Consolas" panose="020B0609020204030204" pitchFamily="49" charset="0"/>
              </a:rPr>
              <a:t>(NOMBRETABLA1.CAMPOCLAVEFORANEA</a:t>
            </a:r>
            <a:r>
              <a:rPr lang="es-CO" i="1" dirty="0">
                <a:latin typeface="Consolas" panose="020B0609020204030204" pitchFamily="49" charset="0"/>
              </a:rPr>
              <a:t>)</a:t>
            </a:r>
          </a:p>
          <a:p>
            <a:r>
              <a:rPr lang="es-CO" i="1" dirty="0">
                <a:latin typeface="Consolas" panose="020B0609020204030204" pitchFamily="49" charset="0"/>
              </a:rPr>
              <a:t>  </a:t>
            </a:r>
            <a:r>
              <a:rPr lang="es-CO" i="1" dirty="0" err="1">
                <a:latin typeface="Consolas" panose="020B0609020204030204" pitchFamily="49" charset="0"/>
              </a:rPr>
              <a:t>references</a:t>
            </a:r>
            <a:r>
              <a:rPr lang="es-CO" i="1" dirty="0">
                <a:latin typeface="Consolas" panose="020B0609020204030204" pitchFamily="49" charset="0"/>
              </a:rPr>
              <a:t> NOMBRETABLA2 (CAMPOCLAVEPRIMARIA);</a:t>
            </a:r>
          </a:p>
        </p:txBody>
      </p:sp>
      <p:sp>
        <p:nvSpPr>
          <p:cNvPr id="12" name="Cerrar llave 11"/>
          <p:cNvSpPr/>
          <p:nvPr/>
        </p:nvSpPr>
        <p:spPr>
          <a:xfrm>
            <a:off x="6158971" y="2500165"/>
            <a:ext cx="661239" cy="3407312"/>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s-CO"/>
          </a:p>
        </p:txBody>
      </p:sp>
      <p:sp>
        <p:nvSpPr>
          <p:cNvPr id="13" name="CuadroTexto 12"/>
          <p:cNvSpPr txBox="1"/>
          <p:nvPr/>
        </p:nvSpPr>
        <p:spPr>
          <a:xfrm>
            <a:off x="6741396" y="2510612"/>
            <a:ext cx="4796275" cy="2862322"/>
          </a:xfrm>
          <a:prstGeom prst="rect">
            <a:avLst/>
          </a:prstGeom>
          <a:noFill/>
        </p:spPr>
        <p:txBody>
          <a:bodyPr wrap="square" rtlCol="0">
            <a:spAutoFit/>
          </a:bodyPr>
          <a:lstStyle/>
          <a:p>
            <a:r>
              <a:rPr lang="es-CO" dirty="0"/>
              <a:t>NOMBRETABLA1 </a:t>
            </a:r>
            <a:r>
              <a:rPr lang="es-CO" dirty="0" smtClean="0"/>
              <a:t>tabla </a:t>
            </a:r>
            <a:r>
              <a:rPr lang="es-CO" dirty="0"/>
              <a:t>a la cual le aplicamos la </a:t>
            </a:r>
            <a:r>
              <a:rPr lang="es-CO" dirty="0" smtClean="0"/>
              <a:t>restricción.</a:t>
            </a:r>
          </a:p>
          <a:p>
            <a:endParaRPr lang="es-CO" dirty="0" smtClean="0"/>
          </a:p>
          <a:p>
            <a:r>
              <a:rPr lang="es-CO" dirty="0"/>
              <a:t>NOMBRERESTRICCION </a:t>
            </a:r>
            <a:r>
              <a:rPr lang="es-CO" dirty="0" smtClean="0"/>
              <a:t>nombre </a:t>
            </a:r>
            <a:r>
              <a:rPr lang="es-CO" dirty="0"/>
              <a:t>que le damos a la </a:t>
            </a:r>
            <a:r>
              <a:rPr lang="es-CO" dirty="0" smtClean="0"/>
              <a:t>misma</a:t>
            </a:r>
          </a:p>
          <a:p>
            <a:endParaRPr lang="es-CO" dirty="0"/>
          </a:p>
          <a:p>
            <a:r>
              <a:rPr lang="es-CO" dirty="0"/>
              <a:t>"</a:t>
            </a:r>
            <a:r>
              <a:rPr lang="es-CO" dirty="0" err="1"/>
              <a:t>foreign</a:t>
            </a:r>
            <a:r>
              <a:rPr lang="es-CO" dirty="0"/>
              <a:t> </a:t>
            </a:r>
            <a:r>
              <a:rPr lang="es-CO" dirty="0" err="1"/>
              <a:t>key</a:t>
            </a:r>
            <a:r>
              <a:rPr lang="es-CO" dirty="0" smtClean="0"/>
              <a:t>", nombre campo clave foránea</a:t>
            </a:r>
          </a:p>
          <a:p>
            <a:endParaRPr lang="es-CO" dirty="0"/>
          </a:p>
          <a:p>
            <a:r>
              <a:rPr lang="es-CO" dirty="0"/>
              <a:t>"</a:t>
            </a:r>
            <a:r>
              <a:rPr lang="es-CO" dirty="0" err="1" smtClean="0"/>
              <a:t>references</a:t>
            </a:r>
            <a:r>
              <a:rPr lang="es-CO" dirty="0" smtClean="0"/>
              <a:t>“ nombre </a:t>
            </a:r>
            <a:r>
              <a:rPr lang="es-CO" dirty="0"/>
              <a:t>de la tabla referenciada y el campo que es </a:t>
            </a:r>
            <a:r>
              <a:rPr lang="es-CO" dirty="0" smtClean="0"/>
              <a:t>PK en </a:t>
            </a:r>
            <a:r>
              <a:rPr lang="es-CO" dirty="0"/>
              <a:t>la misma</a:t>
            </a:r>
          </a:p>
        </p:txBody>
      </p:sp>
    </p:spTree>
    <p:extLst>
      <p:ext uri="{BB962C8B-B14F-4D97-AF65-F5344CB8AC3E}">
        <p14:creationId xmlns:p14="http://schemas.microsoft.com/office/powerpoint/2010/main" val="58681196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206644" y="670263"/>
            <a:ext cx="11389120" cy="1143000"/>
          </a:xfrm>
        </p:spPr>
        <p:txBody>
          <a:bodyPr>
            <a:normAutofit/>
          </a:bodyPr>
          <a:lstStyle/>
          <a:p>
            <a:pPr lvl="0"/>
            <a:r>
              <a:rPr lang="es-CO" b="1" dirty="0" smtClean="0">
                <a:solidFill>
                  <a:schemeClr val="accent1">
                    <a:lumMod val="50000"/>
                  </a:schemeClr>
                </a:solidFill>
              </a:rPr>
              <a:t>Clave Foránea</a:t>
            </a:r>
            <a:endParaRPr lang="es-CO" b="1" dirty="0">
              <a:solidFill>
                <a:schemeClr val="accent1">
                  <a:lumMod val="50000"/>
                </a:schemeClr>
              </a:solidFill>
            </a:endParaRPr>
          </a:p>
        </p:txBody>
      </p:sp>
      <p:sp>
        <p:nvSpPr>
          <p:cNvPr id="2" name="Rectángulo 1"/>
          <p:cNvSpPr/>
          <p:nvPr/>
        </p:nvSpPr>
        <p:spPr>
          <a:xfrm>
            <a:off x="394911" y="1685131"/>
            <a:ext cx="11589565" cy="1107996"/>
          </a:xfrm>
          <a:prstGeom prst="rect">
            <a:avLst/>
          </a:prstGeom>
        </p:spPr>
        <p:txBody>
          <a:bodyPr wrap="square">
            <a:spAutoFit/>
          </a:bodyPr>
          <a:lstStyle/>
          <a:p>
            <a:pPr algn="just"/>
            <a:r>
              <a:rPr lang="es-CO" sz="2200" dirty="0" smtClean="0"/>
              <a:t>Ejemplo: En una librería tenemos almacenados los libros en la tabla “libros” y las editoriales en la tabla “editoriales”, podemos asociar al campo “</a:t>
            </a:r>
            <a:r>
              <a:rPr lang="es-CO" sz="2200" dirty="0" err="1" smtClean="0"/>
              <a:t>codigoEditorial</a:t>
            </a:r>
            <a:r>
              <a:rPr lang="es-CO" sz="2200" dirty="0" smtClean="0"/>
              <a:t>” una clave foránea con la tabla de “editoriales” así:</a:t>
            </a:r>
          </a:p>
        </p:txBody>
      </p:sp>
      <p:sp>
        <p:nvSpPr>
          <p:cNvPr id="4" name="Rectángulo 3"/>
          <p:cNvSpPr/>
          <p:nvPr/>
        </p:nvSpPr>
        <p:spPr>
          <a:xfrm>
            <a:off x="1500553" y="3084163"/>
            <a:ext cx="6443969" cy="1200329"/>
          </a:xfrm>
          <a:prstGeom prst="rect">
            <a:avLst/>
          </a:prstGeom>
        </p:spPr>
        <p:txBody>
          <a:bodyPr wrap="square">
            <a:spAutoFit/>
          </a:bodyPr>
          <a:lstStyle/>
          <a:p>
            <a:r>
              <a:rPr lang="es-CO" i="1" dirty="0">
                <a:latin typeface="Consolas" panose="020B0609020204030204" pitchFamily="49" charset="0"/>
              </a:rPr>
              <a:t> alter </a:t>
            </a:r>
            <a:r>
              <a:rPr lang="es-CO" i="1" dirty="0" err="1">
                <a:latin typeface="Consolas" panose="020B0609020204030204" pitchFamily="49" charset="0"/>
              </a:rPr>
              <a:t>table</a:t>
            </a:r>
            <a:r>
              <a:rPr lang="es-CO" i="1" dirty="0">
                <a:latin typeface="Consolas" panose="020B0609020204030204" pitchFamily="49" charset="0"/>
              </a:rPr>
              <a:t> libros</a:t>
            </a:r>
          </a:p>
          <a:p>
            <a:r>
              <a:rPr lang="es-CO" i="1" dirty="0">
                <a:latin typeface="Consolas" panose="020B0609020204030204" pitchFamily="49" charset="0"/>
              </a:rPr>
              <a:t> </a:t>
            </a:r>
            <a:r>
              <a:rPr lang="es-CO" i="1" dirty="0" err="1">
                <a:latin typeface="Consolas" panose="020B0609020204030204" pitchFamily="49" charset="0"/>
              </a:rPr>
              <a:t>add</a:t>
            </a:r>
            <a:r>
              <a:rPr lang="es-CO" i="1" dirty="0">
                <a:latin typeface="Consolas" panose="020B0609020204030204" pitchFamily="49" charset="0"/>
              </a:rPr>
              <a:t> </a:t>
            </a:r>
            <a:r>
              <a:rPr lang="es-CO" i="1" dirty="0" err="1">
                <a:latin typeface="Consolas" panose="020B0609020204030204" pitchFamily="49" charset="0"/>
              </a:rPr>
              <a:t>constraint</a:t>
            </a:r>
            <a:r>
              <a:rPr lang="es-CO" i="1" dirty="0">
                <a:latin typeface="Consolas" panose="020B0609020204030204" pitchFamily="49" charset="0"/>
              </a:rPr>
              <a:t> </a:t>
            </a:r>
            <a:r>
              <a:rPr lang="es-CO" i="1" dirty="0" smtClean="0">
                <a:latin typeface="Consolas" panose="020B0609020204030204" pitchFamily="49" charset="0"/>
              </a:rPr>
              <a:t>	</a:t>
            </a:r>
            <a:r>
              <a:rPr lang="es-CO" i="1" dirty="0" err="1" smtClean="0">
                <a:latin typeface="Consolas" panose="020B0609020204030204" pitchFamily="49" charset="0"/>
              </a:rPr>
              <a:t>FK_libros_codigoeditorial</a:t>
            </a:r>
            <a:endParaRPr lang="es-CO" i="1" dirty="0">
              <a:latin typeface="Consolas" panose="020B0609020204030204" pitchFamily="49" charset="0"/>
            </a:endParaRPr>
          </a:p>
          <a:p>
            <a:r>
              <a:rPr lang="es-CO" i="1" dirty="0">
                <a:latin typeface="Consolas" panose="020B0609020204030204" pitchFamily="49" charset="0"/>
              </a:rPr>
              <a:t>  </a:t>
            </a:r>
            <a:r>
              <a:rPr lang="es-CO" i="1" dirty="0" smtClean="0">
                <a:latin typeface="Consolas" panose="020B0609020204030204" pitchFamily="49" charset="0"/>
              </a:rPr>
              <a:t>	</a:t>
            </a:r>
            <a:r>
              <a:rPr lang="es-CO" i="1" dirty="0" err="1" smtClean="0">
                <a:latin typeface="Consolas" panose="020B0609020204030204" pitchFamily="49" charset="0"/>
              </a:rPr>
              <a:t>foreign</a:t>
            </a:r>
            <a:r>
              <a:rPr lang="es-CO" i="1" dirty="0" smtClean="0">
                <a:latin typeface="Consolas" panose="020B0609020204030204" pitchFamily="49" charset="0"/>
              </a:rPr>
              <a:t> </a:t>
            </a:r>
            <a:r>
              <a:rPr lang="es-CO" i="1" dirty="0" err="1">
                <a:latin typeface="Consolas" panose="020B0609020204030204" pitchFamily="49" charset="0"/>
              </a:rPr>
              <a:t>key</a:t>
            </a:r>
            <a:r>
              <a:rPr lang="es-CO" i="1" dirty="0">
                <a:latin typeface="Consolas" panose="020B0609020204030204" pitchFamily="49" charset="0"/>
              </a:rPr>
              <a:t> (</a:t>
            </a:r>
            <a:r>
              <a:rPr lang="es-CO" i="1" dirty="0" err="1">
                <a:latin typeface="Consolas" panose="020B0609020204030204" pitchFamily="49" charset="0"/>
              </a:rPr>
              <a:t>codigoeditorial</a:t>
            </a:r>
            <a:r>
              <a:rPr lang="es-CO" i="1" dirty="0">
                <a:latin typeface="Consolas" panose="020B0609020204030204" pitchFamily="49" charset="0"/>
              </a:rPr>
              <a:t>)</a:t>
            </a:r>
          </a:p>
          <a:p>
            <a:r>
              <a:rPr lang="es-CO" i="1" dirty="0">
                <a:latin typeface="Consolas" panose="020B0609020204030204" pitchFamily="49" charset="0"/>
              </a:rPr>
              <a:t>  </a:t>
            </a:r>
            <a:r>
              <a:rPr lang="es-CO" i="1" dirty="0" smtClean="0">
                <a:latin typeface="Consolas" panose="020B0609020204030204" pitchFamily="49" charset="0"/>
              </a:rPr>
              <a:t>	</a:t>
            </a:r>
            <a:r>
              <a:rPr lang="es-CO" i="1" dirty="0" err="1" smtClean="0">
                <a:latin typeface="Consolas" panose="020B0609020204030204" pitchFamily="49" charset="0"/>
              </a:rPr>
              <a:t>references</a:t>
            </a:r>
            <a:r>
              <a:rPr lang="es-CO" i="1" dirty="0" smtClean="0">
                <a:latin typeface="Consolas" panose="020B0609020204030204" pitchFamily="49" charset="0"/>
              </a:rPr>
              <a:t> </a:t>
            </a:r>
            <a:r>
              <a:rPr lang="es-CO" i="1" dirty="0">
                <a:latin typeface="Consolas" panose="020B0609020204030204" pitchFamily="49" charset="0"/>
              </a:rPr>
              <a:t>editoriales(</a:t>
            </a:r>
            <a:r>
              <a:rPr lang="es-CO" i="1" dirty="0" err="1">
                <a:latin typeface="Consolas" panose="020B0609020204030204" pitchFamily="49" charset="0"/>
              </a:rPr>
              <a:t>codigo</a:t>
            </a:r>
            <a:r>
              <a:rPr lang="es-CO" i="1" dirty="0">
                <a:latin typeface="Consolas" panose="020B0609020204030204" pitchFamily="49" charset="0"/>
              </a:rPr>
              <a:t>);</a:t>
            </a:r>
          </a:p>
        </p:txBody>
      </p:sp>
      <p:sp>
        <p:nvSpPr>
          <p:cNvPr id="5" name="Rectángulo 4"/>
          <p:cNvSpPr/>
          <p:nvPr/>
        </p:nvSpPr>
        <p:spPr>
          <a:xfrm>
            <a:off x="394911" y="4975857"/>
            <a:ext cx="9306808" cy="769441"/>
          </a:xfrm>
          <a:prstGeom prst="rect">
            <a:avLst/>
          </a:prstGeom>
        </p:spPr>
        <p:txBody>
          <a:bodyPr wrap="square">
            <a:spAutoFit/>
          </a:bodyPr>
          <a:lstStyle/>
          <a:p>
            <a:pPr algn="just"/>
            <a:r>
              <a:rPr lang="es-ES" sz="2200" dirty="0" err="1" smtClean="0">
                <a:solidFill>
                  <a:srgbClr val="800000"/>
                </a:solidFill>
              </a:rPr>
              <a:t>sp_helpconstraint</a:t>
            </a:r>
            <a:r>
              <a:rPr lang="es-ES" sz="2200" dirty="0" smtClean="0">
                <a:solidFill>
                  <a:prstClr val="black"/>
                </a:solidFill>
              </a:rPr>
              <a:t> NOMBRETABLA permite conocer </a:t>
            </a:r>
            <a:r>
              <a:rPr lang="es-CO" sz="2200" dirty="0" smtClean="0"/>
              <a:t>información </a:t>
            </a:r>
            <a:r>
              <a:rPr lang="es-CO" sz="2200" dirty="0"/>
              <a:t>acerca de </a:t>
            </a:r>
            <a:r>
              <a:rPr lang="es-CO" sz="2200" dirty="0" smtClean="0"/>
              <a:t>las restricciones asociadas a la tabla.</a:t>
            </a:r>
            <a:endParaRPr lang="es-CO" sz="2200" dirty="0"/>
          </a:p>
        </p:txBody>
      </p:sp>
    </p:spTree>
    <p:extLst>
      <p:ext uri="{BB962C8B-B14F-4D97-AF65-F5344CB8AC3E}">
        <p14:creationId xmlns:p14="http://schemas.microsoft.com/office/powerpoint/2010/main" val="82339317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206644" y="597111"/>
            <a:ext cx="11389120" cy="1143000"/>
          </a:xfrm>
        </p:spPr>
        <p:txBody>
          <a:bodyPr>
            <a:normAutofit/>
          </a:bodyPr>
          <a:lstStyle/>
          <a:p>
            <a:pPr lvl="0"/>
            <a:r>
              <a:rPr lang="es-CO" b="1" dirty="0" smtClean="0">
                <a:solidFill>
                  <a:schemeClr val="accent1">
                    <a:lumMod val="50000"/>
                  </a:schemeClr>
                </a:solidFill>
              </a:rPr>
              <a:t>Atributo </a:t>
            </a:r>
            <a:r>
              <a:rPr lang="es-CO" b="1" dirty="0" err="1" smtClean="0">
                <a:solidFill>
                  <a:schemeClr val="accent1">
                    <a:lumMod val="50000"/>
                  </a:schemeClr>
                </a:solidFill>
              </a:rPr>
              <a:t>Identity</a:t>
            </a:r>
            <a:endParaRPr lang="es-CO" b="1" dirty="0">
              <a:solidFill>
                <a:schemeClr val="accent1">
                  <a:lumMod val="50000"/>
                </a:schemeClr>
              </a:solidFill>
            </a:endParaRPr>
          </a:p>
        </p:txBody>
      </p:sp>
      <p:sp>
        <p:nvSpPr>
          <p:cNvPr id="2" name="Rectángulo 1"/>
          <p:cNvSpPr/>
          <p:nvPr/>
        </p:nvSpPr>
        <p:spPr>
          <a:xfrm>
            <a:off x="321759" y="1666843"/>
            <a:ext cx="11589565" cy="2031325"/>
          </a:xfrm>
          <a:prstGeom prst="rect">
            <a:avLst/>
          </a:prstGeom>
        </p:spPr>
        <p:txBody>
          <a:bodyPr wrap="square">
            <a:spAutoFit/>
          </a:bodyPr>
          <a:lstStyle/>
          <a:p>
            <a:pPr algn="just"/>
            <a:r>
              <a:rPr lang="es-CO" sz="2100" dirty="0" smtClean="0"/>
              <a:t>Un campo </a:t>
            </a:r>
            <a:r>
              <a:rPr lang="es-CO" sz="2100" dirty="0"/>
              <a:t>numérico puede tener un atributo extra "</a:t>
            </a:r>
            <a:r>
              <a:rPr lang="es-CO" sz="2100" dirty="0" err="1"/>
              <a:t>identity</a:t>
            </a:r>
            <a:r>
              <a:rPr lang="es-CO" sz="2100" dirty="0"/>
              <a:t>". Los valores de un campo con este atributo genera valores secuenciales que se inician en 1 y se incrementan en 1 automáticamente</a:t>
            </a:r>
            <a:r>
              <a:rPr lang="es-CO" sz="2100" dirty="0" smtClean="0"/>
              <a:t>.</a:t>
            </a:r>
          </a:p>
          <a:p>
            <a:pPr algn="just"/>
            <a:endParaRPr lang="es-CO" sz="2100" dirty="0"/>
          </a:p>
          <a:p>
            <a:pPr algn="just"/>
            <a:r>
              <a:rPr lang="es-CO" sz="2100" dirty="0"/>
              <a:t>Se utiliza </a:t>
            </a:r>
            <a:r>
              <a:rPr lang="es-CO" sz="2100" dirty="0" smtClean="0"/>
              <a:t>generalmente en </a:t>
            </a:r>
            <a:r>
              <a:rPr lang="es-CO" sz="2100" dirty="0"/>
              <a:t>campos correspondientes a códigos de identificación para generar valores únicos para cada nuevo registro que se </a:t>
            </a:r>
            <a:r>
              <a:rPr lang="es-CO" sz="2100" dirty="0" smtClean="0"/>
              <a:t>inserta. Un </a:t>
            </a:r>
            <a:r>
              <a:rPr lang="es-CO" sz="2100" dirty="0"/>
              <a:t>campo </a:t>
            </a:r>
            <a:r>
              <a:rPr lang="es-CO" sz="2100" dirty="0" smtClean="0"/>
              <a:t> </a:t>
            </a:r>
            <a:r>
              <a:rPr lang="es-CO" sz="2100" dirty="0"/>
              <a:t>"</a:t>
            </a:r>
            <a:r>
              <a:rPr lang="es-CO" sz="2100" dirty="0" err="1"/>
              <a:t>identity</a:t>
            </a:r>
            <a:r>
              <a:rPr lang="es-CO" sz="2100" dirty="0"/>
              <a:t>" generalmente se establece como </a:t>
            </a:r>
            <a:r>
              <a:rPr lang="es-CO" sz="2100" dirty="0" smtClean="0"/>
              <a:t>PK, </a:t>
            </a:r>
            <a:r>
              <a:rPr lang="es-CO" sz="2100" dirty="0"/>
              <a:t>no es editable, </a:t>
            </a:r>
            <a:r>
              <a:rPr lang="es-CO" sz="2100" dirty="0" smtClean="0"/>
              <a:t>no </a:t>
            </a:r>
            <a:r>
              <a:rPr lang="es-CO" sz="2100" dirty="0"/>
              <a:t>se puede ingresar un valor ni </a:t>
            </a:r>
            <a:r>
              <a:rPr lang="es-CO" sz="2100" dirty="0" smtClean="0"/>
              <a:t>actualizarlo (*).</a:t>
            </a:r>
          </a:p>
        </p:txBody>
      </p:sp>
      <p:sp>
        <p:nvSpPr>
          <p:cNvPr id="8" name="Rectángulo 7"/>
          <p:cNvSpPr/>
          <p:nvPr/>
        </p:nvSpPr>
        <p:spPr>
          <a:xfrm>
            <a:off x="1840892" y="4223348"/>
            <a:ext cx="6443969" cy="2308324"/>
          </a:xfrm>
          <a:prstGeom prst="rect">
            <a:avLst/>
          </a:prstGeom>
        </p:spPr>
        <p:txBody>
          <a:bodyPr wrap="square">
            <a:spAutoFit/>
          </a:bodyPr>
          <a:lstStyle/>
          <a:p>
            <a:r>
              <a:rPr lang="es-CO" i="1" dirty="0">
                <a:latin typeface="Consolas" panose="020B0609020204030204" pitchFamily="49" charset="0"/>
              </a:rPr>
              <a:t> </a:t>
            </a:r>
          </a:p>
          <a:p>
            <a:r>
              <a:rPr lang="es-CO" i="1" dirty="0" err="1">
                <a:latin typeface="Consolas" panose="020B0609020204030204" pitchFamily="49" charset="0"/>
              </a:rPr>
              <a:t>create</a:t>
            </a:r>
            <a:r>
              <a:rPr lang="es-CO" i="1" dirty="0">
                <a:latin typeface="Consolas" panose="020B0609020204030204" pitchFamily="49" charset="0"/>
              </a:rPr>
              <a:t> </a:t>
            </a:r>
            <a:r>
              <a:rPr lang="es-CO" i="1" dirty="0" err="1">
                <a:latin typeface="Consolas" panose="020B0609020204030204" pitchFamily="49" charset="0"/>
              </a:rPr>
              <a:t>table</a:t>
            </a:r>
            <a:r>
              <a:rPr lang="es-CO" i="1" dirty="0">
                <a:latin typeface="Consolas" panose="020B0609020204030204" pitchFamily="49" charset="0"/>
              </a:rPr>
              <a:t> libros(</a:t>
            </a:r>
          </a:p>
          <a:p>
            <a:r>
              <a:rPr lang="es-CO" i="1" dirty="0">
                <a:latin typeface="Consolas" panose="020B0609020204030204" pitchFamily="49" charset="0"/>
              </a:rPr>
              <a:t>  </a:t>
            </a:r>
            <a:r>
              <a:rPr lang="es-CO" i="1" dirty="0" err="1">
                <a:latin typeface="Consolas" panose="020B0609020204030204" pitchFamily="49" charset="0"/>
              </a:rPr>
              <a:t>codigo</a:t>
            </a:r>
            <a:r>
              <a:rPr lang="es-CO" i="1" dirty="0">
                <a:latin typeface="Consolas" panose="020B0609020204030204" pitchFamily="49" charset="0"/>
              </a:rPr>
              <a:t> </a:t>
            </a:r>
            <a:r>
              <a:rPr lang="es-CO" i="1" dirty="0" err="1">
                <a:latin typeface="Consolas" panose="020B0609020204030204" pitchFamily="49" charset="0"/>
              </a:rPr>
              <a:t>int</a:t>
            </a:r>
            <a:r>
              <a:rPr lang="es-CO" i="1" dirty="0">
                <a:latin typeface="Consolas" panose="020B0609020204030204" pitchFamily="49" charset="0"/>
              </a:rPr>
              <a:t> </a:t>
            </a:r>
            <a:r>
              <a:rPr lang="es-CO" i="1" dirty="0" err="1">
                <a:latin typeface="Consolas" panose="020B0609020204030204" pitchFamily="49" charset="0"/>
              </a:rPr>
              <a:t>identity</a:t>
            </a:r>
            <a:r>
              <a:rPr lang="es-CO" i="1" dirty="0">
                <a:latin typeface="Consolas" panose="020B0609020204030204" pitchFamily="49" charset="0"/>
              </a:rPr>
              <a:t>,</a:t>
            </a:r>
          </a:p>
          <a:p>
            <a:r>
              <a:rPr lang="es-CO" i="1" dirty="0">
                <a:latin typeface="Consolas" panose="020B0609020204030204" pitchFamily="49" charset="0"/>
              </a:rPr>
              <a:t>  titulo </a:t>
            </a:r>
            <a:r>
              <a:rPr lang="es-CO" i="1" dirty="0" err="1">
                <a:latin typeface="Consolas" panose="020B0609020204030204" pitchFamily="49" charset="0"/>
              </a:rPr>
              <a:t>varchar</a:t>
            </a:r>
            <a:r>
              <a:rPr lang="es-CO" i="1" dirty="0">
                <a:latin typeface="Consolas" panose="020B0609020204030204" pitchFamily="49" charset="0"/>
              </a:rPr>
              <a:t>(40) </a:t>
            </a:r>
            <a:r>
              <a:rPr lang="es-CO" i="1" dirty="0" err="1">
                <a:latin typeface="Consolas" panose="020B0609020204030204" pitchFamily="49" charset="0"/>
              </a:rPr>
              <a:t>not</a:t>
            </a:r>
            <a:r>
              <a:rPr lang="es-CO" i="1" dirty="0">
                <a:latin typeface="Consolas" panose="020B0609020204030204" pitchFamily="49" charset="0"/>
              </a:rPr>
              <a:t> </a:t>
            </a:r>
            <a:r>
              <a:rPr lang="es-CO" i="1" dirty="0" err="1">
                <a:latin typeface="Consolas" panose="020B0609020204030204" pitchFamily="49" charset="0"/>
              </a:rPr>
              <a:t>null</a:t>
            </a:r>
            <a:r>
              <a:rPr lang="es-CO" i="1" dirty="0">
                <a:latin typeface="Consolas" panose="020B0609020204030204" pitchFamily="49" charset="0"/>
              </a:rPr>
              <a:t>,</a:t>
            </a:r>
          </a:p>
          <a:p>
            <a:r>
              <a:rPr lang="es-CO" i="1" dirty="0">
                <a:latin typeface="Consolas" panose="020B0609020204030204" pitchFamily="49" charset="0"/>
              </a:rPr>
              <a:t>  autor </a:t>
            </a:r>
            <a:r>
              <a:rPr lang="es-CO" i="1" dirty="0" err="1">
                <a:latin typeface="Consolas" panose="020B0609020204030204" pitchFamily="49" charset="0"/>
              </a:rPr>
              <a:t>varchar</a:t>
            </a:r>
            <a:r>
              <a:rPr lang="es-CO" i="1" dirty="0">
                <a:latin typeface="Consolas" panose="020B0609020204030204" pitchFamily="49" charset="0"/>
              </a:rPr>
              <a:t>(30),</a:t>
            </a:r>
          </a:p>
          <a:p>
            <a:r>
              <a:rPr lang="es-CO" i="1" dirty="0">
                <a:latin typeface="Consolas" panose="020B0609020204030204" pitchFamily="49" charset="0"/>
              </a:rPr>
              <a:t>  editorial </a:t>
            </a:r>
            <a:r>
              <a:rPr lang="es-CO" i="1" dirty="0" err="1">
                <a:latin typeface="Consolas" panose="020B0609020204030204" pitchFamily="49" charset="0"/>
              </a:rPr>
              <a:t>varchar</a:t>
            </a:r>
            <a:r>
              <a:rPr lang="es-CO" i="1" dirty="0">
                <a:latin typeface="Consolas" panose="020B0609020204030204" pitchFamily="49" charset="0"/>
              </a:rPr>
              <a:t>(15),</a:t>
            </a:r>
          </a:p>
          <a:p>
            <a:r>
              <a:rPr lang="es-CO" i="1" dirty="0">
                <a:latin typeface="Consolas" panose="020B0609020204030204" pitchFamily="49" charset="0"/>
              </a:rPr>
              <a:t>  precio </a:t>
            </a:r>
            <a:r>
              <a:rPr lang="es-CO" i="1" dirty="0" err="1">
                <a:latin typeface="Consolas" panose="020B0609020204030204" pitchFamily="49" charset="0"/>
              </a:rPr>
              <a:t>float</a:t>
            </a:r>
            <a:endParaRPr lang="es-CO" i="1" dirty="0">
              <a:latin typeface="Consolas" panose="020B0609020204030204" pitchFamily="49" charset="0"/>
            </a:endParaRPr>
          </a:p>
          <a:p>
            <a:r>
              <a:rPr lang="es-CO" i="1" dirty="0">
                <a:latin typeface="Consolas" panose="020B0609020204030204" pitchFamily="49" charset="0"/>
              </a:rPr>
              <a:t> );</a:t>
            </a:r>
          </a:p>
        </p:txBody>
      </p:sp>
    </p:spTree>
    <p:extLst>
      <p:ext uri="{BB962C8B-B14F-4D97-AF65-F5344CB8AC3E}">
        <p14:creationId xmlns:p14="http://schemas.microsoft.com/office/powerpoint/2010/main" val="21139209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206644" y="670263"/>
            <a:ext cx="11389120" cy="1143000"/>
          </a:xfrm>
        </p:spPr>
        <p:txBody>
          <a:bodyPr>
            <a:normAutofit/>
          </a:bodyPr>
          <a:lstStyle/>
          <a:p>
            <a:pPr lvl="0"/>
            <a:r>
              <a:rPr lang="es-CO" b="1" dirty="0" smtClean="0">
                <a:solidFill>
                  <a:schemeClr val="accent1">
                    <a:lumMod val="50000"/>
                  </a:schemeClr>
                </a:solidFill>
              </a:rPr>
              <a:t>Atributo </a:t>
            </a:r>
            <a:r>
              <a:rPr lang="es-CO" b="1" dirty="0" err="1" smtClean="0">
                <a:solidFill>
                  <a:schemeClr val="accent1">
                    <a:lumMod val="50000"/>
                  </a:schemeClr>
                </a:solidFill>
              </a:rPr>
              <a:t>Identity</a:t>
            </a:r>
            <a:endParaRPr lang="es-CO" b="1" dirty="0">
              <a:solidFill>
                <a:schemeClr val="accent1">
                  <a:lumMod val="50000"/>
                </a:schemeClr>
              </a:solidFill>
            </a:endParaRPr>
          </a:p>
        </p:txBody>
      </p:sp>
      <p:sp>
        <p:nvSpPr>
          <p:cNvPr id="2" name="Rectángulo 1"/>
          <p:cNvSpPr/>
          <p:nvPr/>
        </p:nvSpPr>
        <p:spPr>
          <a:xfrm>
            <a:off x="394911" y="1685131"/>
            <a:ext cx="11589565" cy="415498"/>
          </a:xfrm>
          <a:prstGeom prst="rect">
            <a:avLst/>
          </a:prstGeom>
        </p:spPr>
        <p:txBody>
          <a:bodyPr wrap="square">
            <a:spAutoFit/>
          </a:bodyPr>
          <a:lstStyle/>
          <a:p>
            <a:pPr algn="just"/>
            <a:r>
              <a:rPr lang="es-CO" sz="2100" dirty="0"/>
              <a:t>El atributo "</a:t>
            </a:r>
            <a:r>
              <a:rPr lang="es-CO" sz="2100" dirty="0" err="1"/>
              <a:t>identity</a:t>
            </a:r>
            <a:r>
              <a:rPr lang="es-CO" sz="2100" dirty="0"/>
              <a:t>" permite indicar el valor de inicio de la secuencia y el </a:t>
            </a:r>
            <a:r>
              <a:rPr lang="es-CO" sz="2100" dirty="0" smtClean="0"/>
              <a:t>incremento:</a:t>
            </a:r>
          </a:p>
        </p:txBody>
      </p:sp>
      <p:sp>
        <p:nvSpPr>
          <p:cNvPr id="8" name="Rectángulo 7"/>
          <p:cNvSpPr/>
          <p:nvPr/>
        </p:nvSpPr>
        <p:spPr>
          <a:xfrm>
            <a:off x="2679220" y="2307197"/>
            <a:ext cx="6443969" cy="1754326"/>
          </a:xfrm>
          <a:prstGeom prst="rect">
            <a:avLst/>
          </a:prstGeom>
        </p:spPr>
        <p:txBody>
          <a:bodyPr wrap="square">
            <a:spAutoFit/>
          </a:bodyPr>
          <a:lstStyle/>
          <a:p>
            <a:r>
              <a:rPr lang="es-CO" dirty="0" err="1" smtClean="0">
                <a:latin typeface="Consolas" panose="020B0609020204030204" pitchFamily="49" charset="0"/>
              </a:rPr>
              <a:t>create</a:t>
            </a:r>
            <a:r>
              <a:rPr lang="es-CO" dirty="0" smtClean="0">
                <a:latin typeface="Consolas" panose="020B0609020204030204" pitchFamily="49" charset="0"/>
              </a:rPr>
              <a:t> </a:t>
            </a:r>
            <a:r>
              <a:rPr lang="es-CO" dirty="0" err="1">
                <a:latin typeface="Consolas" panose="020B0609020204030204" pitchFamily="49" charset="0"/>
              </a:rPr>
              <a:t>table</a:t>
            </a:r>
            <a:r>
              <a:rPr lang="es-CO" dirty="0">
                <a:latin typeface="Consolas" panose="020B0609020204030204" pitchFamily="49" charset="0"/>
              </a:rPr>
              <a:t> libros(</a:t>
            </a:r>
          </a:p>
          <a:p>
            <a:r>
              <a:rPr lang="es-CO" dirty="0">
                <a:latin typeface="Consolas" panose="020B0609020204030204" pitchFamily="49" charset="0"/>
              </a:rPr>
              <a:t>  </a:t>
            </a:r>
            <a:r>
              <a:rPr lang="es-CO" dirty="0" err="1">
                <a:latin typeface="Consolas" panose="020B0609020204030204" pitchFamily="49" charset="0"/>
              </a:rPr>
              <a:t>codigo</a:t>
            </a:r>
            <a:r>
              <a:rPr lang="es-CO" dirty="0">
                <a:latin typeface="Consolas" panose="020B0609020204030204" pitchFamily="49" charset="0"/>
              </a:rPr>
              <a:t> </a:t>
            </a:r>
            <a:r>
              <a:rPr lang="es-CO" dirty="0" err="1">
                <a:latin typeface="Consolas" panose="020B0609020204030204" pitchFamily="49" charset="0"/>
              </a:rPr>
              <a:t>int</a:t>
            </a:r>
            <a:r>
              <a:rPr lang="es-CO" dirty="0">
                <a:latin typeface="Consolas" panose="020B0609020204030204" pitchFamily="49" charset="0"/>
              </a:rPr>
              <a:t> </a:t>
            </a:r>
            <a:r>
              <a:rPr lang="es-CO" dirty="0" err="1">
                <a:latin typeface="Consolas" panose="020B0609020204030204" pitchFamily="49" charset="0"/>
              </a:rPr>
              <a:t>identity</a:t>
            </a:r>
            <a:r>
              <a:rPr lang="es-CO" dirty="0">
                <a:latin typeface="Consolas" panose="020B0609020204030204" pitchFamily="49" charset="0"/>
              </a:rPr>
              <a:t>(100,2),</a:t>
            </a:r>
          </a:p>
          <a:p>
            <a:r>
              <a:rPr lang="es-CO" dirty="0">
                <a:latin typeface="Consolas" panose="020B0609020204030204" pitchFamily="49" charset="0"/>
              </a:rPr>
              <a:t>  titulo </a:t>
            </a:r>
            <a:r>
              <a:rPr lang="es-CO" dirty="0" err="1">
                <a:latin typeface="Consolas" panose="020B0609020204030204" pitchFamily="49" charset="0"/>
              </a:rPr>
              <a:t>varchar</a:t>
            </a:r>
            <a:r>
              <a:rPr lang="es-CO" dirty="0">
                <a:latin typeface="Consolas" panose="020B0609020204030204" pitchFamily="49" charset="0"/>
              </a:rPr>
              <a:t>(20),</a:t>
            </a:r>
          </a:p>
          <a:p>
            <a:r>
              <a:rPr lang="es-CO" dirty="0">
                <a:latin typeface="Consolas" panose="020B0609020204030204" pitchFamily="49" charset="0"/>
              </a:rPr>
              <a:t>  autor </a:t>
            </a:r>
            <a:r>
              <a:rPr lang="es-CO" dirty="0" err="1">
                <a:latin typeface="Consolas" panose="020B0609020204030204" pitchFamily="49" charset="0"/>
              </a:rPr>
              <a:t>varchar</a:t>
            </a:r>
            <a:r>
              <a:rPr lang="es-CO" dirty="0">
                <a:latin typeface="Consolas" panose="020B0609020204030204" pitchFamily="49" charset="0"/>
              </a:rPr>
              <a:t>(30),</a:t>
            </a:r>
          </a:p>
          <a:p>
            <a:r>
              <a:rPr lang="es-CO" dirty="0">
                <a:latin typeface="Consolas" panose="020B0609020204030204" pitchFamily="49" charset="0"/>
              </a:rPr>
              <a:t>  precio </a:t>
            </a:r>
            <a:r>
              <a:rPr lang="es-CO" dirty="0" err="1">
                <a:latin typeface="Consolas" panose="020B0609020204030204" pitchFamily="49" charset="0"/>
              </a:rPr>
              <a:t>float</a:t>
            </a:r>
            <a:endParaRPr lang="es-CO" dirty="0">
              <a:latin typeface="Consolas" panose="020B0609020204030204" pitchFamily="49" charset="0"/>
            </a:endParaRPr>
          </a:p>
          <a:p>
            <a:r>
              <a:rPr lang="es-CO" dirty="0">
                <a:latin typeface="Consolas" panose="020B0609020204030204" pitchFamily="49" charset="0"/>
              </a:rPr>
              <a:t> );</a:t>
            </a:r>
          </a:p>
        </p:txBody>
      </p:sp>
      <p:sp>
        <p:nvSpPr>
          <p:cNvPr id="7" name="Rectángulo 6"/>
          <p:cNvSpPr/>
          <p:nvPr/>
        </p:nvSpPr>
        <p:spPr>
          <a:xfrm>
            <a:off x="394911" y="4350876"/>
            <a:ext cx="11589565" cy="738664"/>
          </a:xfrm>
          <a:prstGeom prst="rect">
            <a:avLst/>
          </a:prstGeom>
        </p:spPr>
        <p:txBody>
          <a:bodyPr wrap="square">
            <a:spAutoFit/>
          </a:bodyPr>
          <a:lstStyle/>
          <a:p>
            <a:pPr algn="just"/>
            <a:r>
              <a:rPr lang="es-CO" sz="2100" dirty="0" smtClean="0"/>
              <a:t>La </a:t>
            </a:r>
            <a:r>
              <a:rPr lang="es-CO" sz="2100" dirty="0"/>
              <a:t>función "</a:t>
            </a:r>
            <a:r>
              <a:rPr lang="es-CO" sz="2100" dirty="0" err="1"/>
              <a:t>ident_seed</a:t>
            </a:r>
            <a:r>
              <a:rPr lang="es-CO" sz="2100" dirty="0"/>
              <a:t>()" retorna el valor de inicio del campo "</a:t>
            </a:r>
            <a:r>
              <a:rPr lang="es-CO" sz="2100" dirty="0" err="1"/>
              <a:t>identity</a:t>
            </a:r>
            <a:r>
              <a:rPr lang="es-CO" sz="2100" dirty="0"/>
              <a:t>" de la tabla que </a:t>
            </a:r>
            <a:r>
              <a:rPr lang="es-CO" sz="2100" dirty="0" smtClean="0"/>
              <a:t>nombramos</a:t>
            </a:r>
            <a:r>
              <a:rPr lang="es-CO" sz="2100" dirty="0"/>
              <a:t> </a:t>
            </a:r>
            <a:r>
              <a:rPr lang="es-CO" sz="2100" dirty="0" smtClean="0"/>
              <a:t>y </a:t>
            </a:r>
            <a:r>
              <a:rPr lang="es-CO" sz="2100" dirty="0"/>
              <a:t>"</a:t>
            </a:r>
            <a:r>
              <a:rPr lang="es-CO" sz="2100" dirty="0" err="1"/>
              <a:t>ident_incr</a:t>
            </a:r>
            <a:r>
              <a:rPr lang="es-CO" sz="2100" dirty="0"/>
              <a:t>()" retorna el valor de </a:t>
            </a:r>
            <a:r>
              <a:rPr lang="es-CO" sz="2100" dirty="0" smtClean="0"/>
              <a:t>incremento.</a:t>
            </a:r>
            <a:endParaRPr lang="es-CO" sz="2100" dirty="0"/>
          </a:p>
        </p:txBody>
      </p:sp>
      <p:sp>
        <p:nvSpPr>
          <p:cNvPr id="9" name="Rectángulo 8"/>
          <p:cNvSpPr/>
          <p:nvPr/>
        </p:nvSpPr>
        <p:spPr>
          <a:xfrm>
            <a:off x="2467373" y="5315104"/>
            <a:ext cx="6443969" cy="923330"/>
          </a:xfrm>
          <a:prstGeom prst="rect">
            <a:avLst/>
          </a:prstGeom>
        </p:spPr>
        <p:txBody>
          <a:bodyPr wrap="square">
            <a:spAutoFit/>
          </a:bodyPr>
          <a:lstStyle/>
          <a:p>
            <a:r>
              <a:rPr lang="es-CO" dirty="0">
                <a:latin typeface="Consolas" panose="020B0609020204030204" pitchFamily="49" charset="0"/>
              </a:rPr>
              <a:t> </a:t>
            </a:r>
            <a:r>
              <a:rPr lang="es-CO" dirty="0" err="1">
                <a:latin typeface="Consolas" panose="020B0609020204030204" pitchFamily="49" charset="0"/>
              </a:rPr>
              <a:t>select</a:t>
            </a:r>
            <a:r>
              <a:rPr lang="es-CO" dirty="0">
                <a:latin typeface="Consolas" panose="020B0609020204030204" pitchFamily="49" charset="0"/>
              </a:rPr>
              <a:t> </a:t>
            </a:r>
            <a:r>
              <a:rPr lang="es-CO" dirty="0" err="1">
                <a:latin typeface="Consolas" panose="020B0609020204030204" pitchFamily="49" charset="0"/>
              </a:rPr>
              <a:t>ident_seed</a:t>
            </a:r>
            <a:r>
              <a:rPr lang="es-CO" dirty="0">
                <a:latin typeface="Consolas" panose="020B0609020204030204" pitchFamily="49" charset="0"/>
              </a:rPr>
              <a:t>('libros</a:t>
            </a:r>
            <a:r>
              <a:rPr lang="es-CO" dirty="0" smtClean="0">
                <a:latin typeface="Consolas" panose="020B0609020204030204" pitchFamily="49" charset="0"/>
              </a:rPr>
              <a:t>');</a:t>
            </a:r>
          </a:p>
          <a:p>
            <a:endParaRPr lang="es-CO" dirty="0">
              <a:latin typeface="Consolas" panose="020B0609020204030204" pitchFamily="49" charset="0"/>
            </a:endParaRPr>
          </a:p>
          <a:p>
            <a:r>
              <a:rPr lang="es-CO" dirty="0" smtClean="0">
                <a:latin typeface="Consolas" panose="020B0609020204030204" pitchFamily="49" charset="0"/>
              </a:rPr>
              <a:t> </a:t>
            </a:r>
            <a:r>
              <a:rPr lang="es-CO" dirty="0" err="1" smtClean="0">
                <a:latin typeface="Consolas" panose="020B0609020204030204" pitchFamily="49" charset="0"/>
              </a:rPr>
              <a:t>select</a:t>
            </a:r>
            <a:r>
              <a:rPr lang="es-CO" dirty="0" smtClean="0">
                <a:latin typeface="Consolas" panose="020B0609020204030204" pitchFamily="49" charset="0"/>
              </a:rPr>
              <a:t> </a:t>
            </a:r>
            <a:r>
              <a:rPr lang="es-CO" dirty="0" err="1">
                <a:latin typeface="Consolas" panose="020B0609020204030204" pitchFamily="49" charset="0"/>
              </a:rPr>
              <a:t>ident_incr</a:t>
            </a:r>
            <a:r>
              <a:rPr lang="es-CO" dirty="0">
                <a:latin typeface="Consolas" panose="020B0609020204030204" pitchFamily="49" charset="0"/>
              </a:rPr>
              <a:t>('libros');</a:t>
            </a:r>
          </a:p>
        </p:txBody>
      </p:sp>
    </p:spTree>
    <p:extLst>
      <p:ext uri="{BB962C8B-B14F-4D97-AF65-F5344CB8AC3E}">
        <p14:creationId xmlns:p14="http://schemas.microsoft.com/office/powerpoint/2010/main" val="217667721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206644" y="748083"/>
            <a:ext cx="11389120" cy="1143000"/>
          </a:xfrm>
        </p:spPr>
        <p:txBody>
          <a:bodyPr>
            <a:normAutofit fontScale="90000"/>
          </a:bodyPr>
          <a:lstStyle/>
          <a:p>
            <a:pPr lvl="0"/>
            <a:r>
              <a:rPr lang="es-CO" b="1" dirty="0" smtClean="0">
                <a:solidFill>
                  <a:schemeClr val="accent1">
                    <a:lumMod val="50000"/>
                  </a:schemeClr>
                </a:solidFill>
              </a:rPr>
              <a:t>Tipos de datos básicos</a:t>
            </a:r>
            <a:br>
              <a:rPr lang="es-CO" b="1" dirty="0" smtClean="0">
                <a:solidFill>
                  <a:schemeClr val="accent1">
                    <a:lumMod val="50000"/>
                  </a:schemeClr>
                </a:solidFill>
              </a:rPr>
            </a:br>
            <a:r>
              <a:rPr lang="es-CO" b="1" dirty="0" smtClean="0">
                <a:solidFill>
                  <a:schemeClr val="accent1">
                    <a:lumMod val="50000"/>
                  </a:schemeClr>
                </a:solidFill>
              </a:rPr>
              <a:t>Valores por defecto (default)</a:t>
            </a:r>
            <a:endParaRPr lang="es-CO" b="1" dirty="0">
              <a:solidFill>
                <a:schemeClr val="accent1">
                  <a:lumMod val="50000"/>
                </a:schemeClr>
              </a:solidFill>
            </a:endParaRPr>
          </a:p>
        </p:txBody>
      </p:sp>
      <p:sp>
        <p:nvSpPr>
          <p:cNvPr id="7" name="Rectángulo 6"/>
          <p:cNvSpPr/>
          <p:nvPr/>
        </p:nvSpPr>
        <p:spPr>
          <a:xfrm>
            <a:off x="1029927" y="2228671"/>
            <a:ext cx="184731" cy="369332"/>
          </a:xfrm>
          <a:prstGeom prst="rect">
            <a:avLst/>
          </a:prstGeom>
        </p:spPr>
        <p:txBody>
          <a:bodyPr wrap="none">
            <a:spAutoFit/>
          </a:bodyPr>
          <a:lstStyle/>
          <a:p>
            <a:endParaRPr lang="es-CO" dirty="0"/>
          </a:p>
        </p:txBody>
      </p:sp>
      <p:sp>
        <p:nvSpPr>
          <p:cNvPr id="2" name="Rectángulo 1"/>
          <p:cNvSpPr/>
          <p:nvPr/>
        </p:nvSpPr>
        <p:spPr>
          <a:xfrm>
            <a:off x="463297" y="2224697"/>
            <a:ext cx="11009315" cy="2123658"/>
          </a:xfrm>
          <a:prstGeom prst="rect">
            <a:avLst/>
          </a:prstGeom>
        </p:spPr>
        <p:txBody>
          <a:bodyPr wrap="square">
            <a:spAutoFit/>
          </a:bodyPr>
          <a:lstStyle/>
          <a:p>
            <a:pPr algn="just"/>
            <a:r>
              <a:rPr lang="es-CO" sz="2200" dirty="0">
                <a:solidFill>
                  <a:srgbClr val="222222"/>
                </a:solidFill>
              </a:rPr>
              <a:t>Para campos de cualquier tipo no declarados "</a:t>
            </a:r>
            <a:r>
              <a:rPr lang="es-CO" sz="2200" dirty="0" err="1">
                <a:solidFill>
                  <a:srgbClr val="222222"/>
                </a:solidFill>
              </a:rPr>
              <a:t>not</a:t>
            </a:r>
            <a:r>
              <a:rPr lang="es-CO" sz="2200" dirty="0">
                <a:solidFill>
                  <a:srgbClr val="222222"/>
                </a:solidFill>
              </a:rPr>
              <a:t> </a:t>
            </a:r>
            <a:r>
              <a:rPr lang="es-CO" sz="2200" dirty="0" err="1">
                <a:solidFill>
                  <a:srgbClr val="222222"/>
                </a:solidFill>
              </a:rPr>
              <a:t>null</a:t>
            </a:r>
            <a:r>
              <a:rPr lang="es-CO" sz="2200" dirty="0">
                <a:solidFill>
                  <a:srgbClr val="222222"/>
                </a:solidFill>
              </a:rPr>
              <a:t>", es decir, que admiten valores nulos, el valor por defecto es "</a:t>
            </a:r>
            <a:r>
              <a:rPr lang="es-CO" sz="2200" dirty="0" err="1">
                <a:solidFill>
                  <a:srgbClr val="222222"/>
                </a:solidFill>
              </a:rPr>
              <a:t>null</a:t>
            </a:r>
            <a:r>
              <a:rPr lang="es-CO" sz="2200" dirty="0">
                <a:solidFill>
                  <a:srgbClr val="222222"/>
                </a:solidFill>
              </a:rPr>
              <a:t>". Para campos declarados "</a:t>
            </a:r>
            <a:r>
              <a:rPr lang="es-CO" sz="2200" dirty="0" err="1">
                <a:solidFill>
                  <a:srgbClr val="222222"/>
                </a:solidFill>
              </a:rPr>
              <a:t>not</a:t>
            </a:r>
            <a:r>
              <a:rPr lang="es-CO" sz="2200" dirty="0">
                <a:solidFill>
                  <a:srgbClr val="222222"/>
                </a:solidFill>
              </a:rPr>
              <a:t> </a:t>
            </a:r>
            <a:r>
              <a:rPr lang="es-CO" sz="2200" dirty="0" err="1">
                <a:solidFill>
                  <a:srgbClr val="222222"/>
                </a:solidFill>
              </a:rPr>
              <a:t>null</a:t>
            </a:r>
            <a:r>
              <a:rPr lang="es-CO" sz="2200" dirty="0">
                <a:solidFill>
                  <a:srgbClr val="222222"/>
                </a:solidFill>
              </a:rPr>
              <a:t>", no existe valor por defecto, a menos que se declare explícitamente con la cláusula "default</a:t>
            </a:r>
            <a:r>
              <a:rPr lang="es-CO" sz="2200" dirty="0" smtClean="0">
                <a:solidFill>
                  <a:srgbClr val="222222"/>
                </a:solidFill>
              </a:rPr>
              <a:t>".</a:t>
            </a:r>
          </a:p>
          <a:p>
            <a:pPr algn="just"/>
            <a:endParaRPr lang="es-CO" sz="2200" dirty="0">
              <a:solidFill>
                <a:srgbClr val="222222"/>
              </a:solidFill>
            </a:endParaRPr>
          </a:p>
          <a:p>
            <a:pPr algn="just"/>
            <a:r>
              <a:rPr lang="es-CO" sz="2200" dirty="0">
                <a:solidFill>
                  <a:srgbClr val="222222"/>
                </a:solidFill>
              </a:rPr>
              <a:t>Para todos los tipos, excepto los declarados "</a:t>
            </a:r>
            <a:r>
              <a:rPr lang="es-CO" sz="2200" dirty="0" err="1">
                <a:solidFill>
                  <a:srgbClr val="222222"/>
                </a:solidFill>
              </a:rPr>
              <a:t>identity</a:t>
            </a:r>
            <a:r>
              <a:rPr lang="es-CO" sz="2200" dirty="0">
                <a:solidFill>
                  <a:srgbClr val="222222"/>
                </a:solidFill>
              </a:rPr>
              <a:t>", se pueden explicitar valores por defecto con la cláusula "default".</a:t>
            </a:r>
          </a:p>
        </p:txBody>
      </p:sp>
      <p:sp>
        <p:nvSpPr>
          <p:cNvPr id="5" name="Rectángulo 4"/>
          <p:cNvSpPr/>
          <p:nvPr/>
        </p:nvSpPr>
        <p:spPr>
          <a:xfrm>
            <a:off x="1644686" y="5004095"/>
            <a:ext cx="8513037" cy="646331"/>
          </a:xfrm>
          <a:prstGeom prst="rect">
            <a:avLst/>
          </a:prstGeom>
        </p:spPr>
        <p:txBody>
          <a:bodyPr wrap="square">
            <a:spAutoFit/>
          </a:bodyPr>
          <a:lstStyle/>
          <a:p>
            <a:r>
              <a:rPr lang="es-CO" dirty="0" smtClean="0">
                <a:latin typeface="Consolas" panose="020B0609020204030204" pitchFamily="49" charset="0"/>
              </a:rPr>
              <a:t>NOMBRECAMPO TIPO </a:t>
            </a:r>
            <a:r>
              <a:rPr lang="es-CO" dirty="0" err="1">
                <a:latin typeface="Consolas" panose="020B0609020204030204" pitchFamily="49" charset="0"/>
              </a:rPr>
              <a:t>not</a:t>
            </a:r>
            <a:r>
              <a:rPr lang="es-CO" dirty="0">
                <a:latin typeface="Consolas" panose="020B0609020204030204" pitchFamily="49" charset="0"/>
              </a:rPr>
              <a:t> </a:t>
            </a:r>
            <a:r>
              <a:rPr lang="es-CO" dirty="0" err="1">
                <a:latin typeface="Consolas" panose="020B0609020204030204" pitchFamily="49" charset="0"/>
              </a:rPr>
              <a:t>null</a:t>
            </a:r>
            <a:r>
              <a:rPr lang="es-CO" dirty="0">
                <a:latin typeface="Consolas" panose="020B0609020204030204" pitchFamily="49" charset="0"/>
              </a:rPr>
              <a:t> default </a:t>
            </a:r>
            <a:r>
              <a:rPr lang="es-CO" dirty="0" smtClean="0">
                <a:latin typeface="Consolas" panose="020B0609020204030204" pitchFamily="49" charset="0"/>
              </a:rPr>
              <a:t>VALOR, </a:t>
            </a:r>
            <a:endParaRPr lang="es-CO" dirty="0">
              <a:latin typeface="Consolas" panose="020B0609020204030204" pitchFamily="49" charset="0"/>
            </a:endParaRPr>
          </a:p>
          <a:p>
            <a:r>
              <a:rPr lang="es-CO" dirty="0" smtClean="0">
                <a:latin typeface="Consolas" panose="020B0609020204030204" pitchFamily="49" charset="0"/>
              </a:rPr>
              <a:t>autor </a:t>
            </a:r>
            <a:r>
              <a:rPr lang="es-CO" dirty="0" err="1" smtClean="0">
                <a:latin typeface="Consolas" panose="020B0609020204030204" pitchFamily="49" charset="0"/>
              </a:rPr>
              <a:t>varchar</a:t>
            </a:r>
            <a:r>
              <a:rPr lang="es-CO" dirty="0" smtClean="0">
                <a:latin typeface="Consolas" panose="020B0609020204030204" pitchFamily="49" charset="0"/>
              </a:rPr>
              <a:t>(30</a:t>
            </a:r>
            <a:r>
              <a:rPr lang="es-CO" dirty="0">
                <a:latin typeface="Consolas" panose="020B0609020204030204" pitchFamily="49" charset="0"/>
              </a:rPr>
              <a:t>) </a:t>
            </a:r>
            <a:r>
              <a:rPr lang="es-CO" dirty="0" err="1">
                <a:latin typeface="Consolas" panose="020B0609020204030204" pitchFamily="49" charset="0"/>
              </a:rPr>
              <a:t>not</a:t>
            </a:r>
            <a:r>
              <a:rPr lang="es-CO" dirty="0">
                <a:latin typeface="Consolas" panose="020B0609020204030204" pitchFamily="49" charset="0"/>
              </a:rPr>
              <a:t> </a:t>
            </a:r>
            <a:r>
              <a:rPr lang="es-CO" dirty="0" err="1">
                <a:latin typeface="Consolas" panose="020B0609020204030204" pitchFamily="49" charset="0"/>
              </a:rPr>
              <a:t>null</a:t>
            </a:r>
            <a:r>
              <a:rPr lang="es-CO" dirty="0">
                <a:latin typeface="Consolas" panose="020B0609020204030204" pitchFamily="49" charset="0"/>
              </a:rPr>
              <a:t> default 'Desconocido', </a:t>
            </a:r>
          </a:p>
        </p:txBody>
      </p:sp>
    </p:spTree>
    <p:extLst>
      <p:ext uri="{BB962C8B-B14F-4D97-AF65-F5344CB8AC3E}">
        <p14:creationId xmlns:p14="http://schemas.microsoft.com/office/powerpoint/2010/main" val="307189576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206644" y="670263"/>
            <a:ext cx="11389120" cy="1143000"/>
          </a:xfrm>
        </p:spPr>
        <p:txBody>
          <a:bodyPr>
            <a:normAutofit/>
          </a:bodyPr>
          <a:lstStyle/>
          <a:p>
            <a:pPr lvl="0"/>
            <a:r>
              <a:rPr lang="es-CO" b="1" dirty="0" smtClean="0">
                <a:solidFill>
                  <a:schemeClr val="accent1">
                    <a:lumMod val="50000"/>
                  </a:schemeClr>
                </a:solidFill>
              </a:rPr>
              <a:t>EJERCICIO</a:t>
            </a:r>
            <a:endParaRPr lang="es-CO" b="1" dirty="0">
              <a:solidFill>
                <a:schemeClr val="accent1">
                  <a:lumMod val="50000"/>
                </a:schemeClr>
              </a:solidFill>
            </a:endParaRPr>
          </a:p>
        </p:txBody>
      </p:sp>
      <p:sp>
        <p:nvSpPr>
          <p:cNvPr id="4" name="Rectángulo 3"/>
          <p:cNvSpPr/>
          <p:nvPr/>
        </p:nvSpPr>
        <p:spPr>
          <a:xfrm>
            <a:off x="1357706" y="1979035"/>
            <a:ext cx="9654423" cy="2708434"/>
          </a:xfrm>
          <a:prstGeom prst="rect">
            <a:avLst/>
          </a:prstGeom>
        </p:spPr>
        <p:txBody>
          <a:bodyPr wrap="square">
            <a:spAutoFit/>
          </a:bodyPr>
          <a:lstStyle/>
          <a:p>
            <a:pPr algn="just"/>
            <a:r>
              <a:rPr lang="es-CO" sz="2200" dirty="0" smtClean="0"/>
              <a:t>Crear en la base de datos las tablas del modelo entidad relación con sus respectivas claves primarias, foráneas y sus atributos.</a:t>
            </a:r>
          </a:p>
          <a:p>
            <a:pPr algn="just"/>
            <a:endParaRPr lang="es-CO" sz="2200" dirty="0"/>
          </a:p>
          <a:p>
            <a:pPr algn="just"/>
            <a:r>
              <a:rPr lang="es-CO" sz="2200" b="1" dirty="0" smtClean="0"/>
              <a:t>Tiempo</a:t>
            </a:r>
            <a:r>
              <a:rPr lang="es-CO" sz="2200" dirty="0" smtClean="0"/>
              <a:t>: 20 minutos.</a:t>
            </a:r>
          </a:p>
          <a:p>
            <a:pPr algn="just"/>
            <a:endParaRPr lang="es-CO" sz="2200" dirty="0"/>
          </a:p>
          <a:p>
            <a:pPr algn="just"/>
            <a:r>
              <a:rPr lang="es-CO" sz="2000" b="1" dirty="0" err="1" smtClean="0"/>
              <a:t>Esctructura</a:t>
            </a:r>
            <a:r>
              <a:rPr lang="es-CO" sz="2000" b="1" dirty="0" smtClean="0"/>
              <a:t> nombre tablas:</a:t>
            </a:r>
            <a:r>
              <a:rPr lang="es-CO" sz="2000" b="1" dirty="0"/>
              <a:t> </a:t>
            </a:r>
            <a:r>
              <a:rPr lang="es-CO" sz="2000" dirty="0" smtClean="0"/>
              <a:t>“</a:t>
            </a:r>
            <a:r>
              <a:rPr lang="es-CO" sz="2000" dirty="0" err="1" smtClean="0"/>
              <a:t>tbl+NOMBRETABLA</a:t>
            </a:r>
            <a:r>
              <a:rPr lang="es-CO" sz="2000" dirty="0" smtClean="0"/>
              <a:t>”</a:t>
            </a:r>
          </a:p>
          <a:p>
            <a:pPr algn="just"/>
            <a:r>
              <a:rPr lang="es-CO" sz="2000" b="1" dirty="0" smtClean="0"/>
              <a:t>Nombre campos: </a:t>
            </a:r>
            <a:r>
              <a:rPr lang="es-CO" sz="2000" dirty="0" smtClean="0"/>
              <a:t>“</a:t>
            </a:r>
            <a:r>
              <a:rPr lang="es-CO" sz="2000" dirty="0" err="1" smtClean="0"/>
              <a:t>Tipo+NOMBRECAMPO</a:t>
            </a:r>
            <a:r>
              <a:rPr lang="es-CO" sz="2000" dirty="0" smtClean="0"/>
              <a:t>” </a:t>
            </a:r>
            <a:r>
              <a:rPr lang="es-CO" sz="2000" b="1" dirty="0" smtClean="0"/>
              <a:t>Ejemplo</a:t>
            </a:r>
            <a:r>
              <a:rPr lang="es-CO" sz="2000" dirty="0" smtClean="0"/>
              <a:t>: </a:t>
            </a:r>
            <a:r>
              <a:rPr lang="es-CO" sz="2000" dirty="0" err="1" smtClean="0"/>
              <a:t>vchNombre</a:t>
            </a:r>
            <a:endParaRPr lang="es-CO" sz="2000" dirty="0" smtClean="0"/>
          </a:p>
          <a:p>
            <a:pPr algn="just"/>
            <a:r>
              <a:rPr lang="es-CO" sz="2000" b="1" dirty="0" smtClean="0"/>
              <a:t>Nombre claves: </a:t>
            </a:r>
            <a:r>
              <a:rPr lang="es-CO" sz="2000" dirty="0" smtClean="0"/>
              <a:t>“</a:t>
            </a:r>
            <a:r>
              <a:rPr lang="es-CO" sz="2000" dirty="0" err="1" smtClean="0"/>
              <a:t>TipoClave</a:t>
            </a:r>
            <a:r>
              <a:rPr lang="es-CO" sz="2000" dirty="0" smtClean="0"/>
              <a:t>_+NOMBRECLAVE” </a:t>
            </a:r>
            <a:r>
              <a:rPr lang="es-CO" sz="2000" dirty="0" err="1" smtClean="0"/>
              <a:t>PK_Clave</a:t>
            </a:r>
            <a:endParaRPr lang="es-CO" sz="2000" dirty="0" smtClean="0"/>
          </a:p>
        </p:txBody>
      </p:sp>
    </p:spTree>
    <p:extLst>
      <p:ext uri="{BB962C8B-B14F-4D97-AF65-F5344CB8AC3E}">
        <p14:creationId xmlns:p14="http://schemas.microsoft.com/office/powerpoint/2010/main" val="151355700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206644" y="670263"/>
            <a:ext cx="11389120" cy="1143000"/>
          </a:xfrm>
        </p:spPr>
        <p:txBody>
          <a:bodyPr>
            <a:normAutofit/>
          </a:bodyPr>
          <a:lstStyle/>
          <a:p>
            <a:pPr lvl="0"/>
            <a:r>
              <a:rPr lang="es-CO" b="1" dirty="0" smtClean="0">
                <a:solidFill>
                  <a:schemeClr val="accent1">
                    <a:lumMod val="50000"/>
                  </a:schemeClr>
                </a:solidFill>
              </a:rPr>
              <a:t>EJERCICIO</a:t>
            </a:r>
            <a:endParaRPr lang="es-CO" b="1" dirty="0">
              <a:solidFill>
                <a:schemeClr val="accent1">
                  <a:lumMod val="50000"/>
                </a:schemeClr>
              </a:solidFill>
            </a:endParaRPr>
          </a:p>
        </p:txBody>
      </p:sp>
      <p:sp>
        <p:nvSpPr>
          <p:cNvPr id="4" name="Rectángulo 3"/>
          <p:cNvSpPr/>
          <p:nvPr/>
        </p:nvSpPr>
        <p:spPr>
          <a:xfrm>
            <a:off x="1544431" y="2288751"/>
            <a:ext cx="9086995" cy="1446550"/>
          </a:xfrm>
          <a:prstGeom prst="rect">
            <a:avLst/>
          </a:prstGeom>
        </p:spPr>
        <p:txBody>
          <a:bodyPr wrap="square">
            <a:spAutoFit/>
          </a:bodyPr>
          <a:lstStyle/>
          <a:p>
            <a:pPr algn="just"/>
            <a:r>
              <a:rPr lang="es-CO" sz="2200" dirty="0" smtClean="0"/>
              <a:t>Crear en la base de datos las tablas del modelo entidad relación con sus respectivas claves primarias, foráneas y sus atributos.</a:t>
            </a:r>
          </a:p>
          <a:p>
            <a:pPr algn="just"/>
            <a:endParaRPr lang="es-CO" sz="2200" dirty="0"/>
          </a:p>
          <a:p>
            <a:pPr algn="just"/>
            <a:r>
              <a:rPr lang="es-CO" sz="2200" b="1" dirty="0" smtClean="0"/>
              <a:t>Tiempo</a:t>
            </a:r>
            <a:r>
              <a:rPr lang="es-CO" sz="2200" dirty="0" smtClean="0"/>
              <a:t>: 20 minutos.</a:t>
            </a:r>
            <a:endParaRPr lang="es-CO" sz="2200" dirty="0"/>
          </a:p>
        </p:txBody>
      </p:sp>
      <p:pic>
        <p:nvPicPr>
          <p:cNvPr id="2" name="Imagen 1"/>
          <p:cNvPicPr>
            <a:picLocks noChangeAspect="1"/>
          </p:cNvPicPr>
          <p:nvPr/>
        </p:nvPicPr>
        <p:blipFill>
          <a:blip r:embed="rId3"/>
          <a:stretch>
            <a:fillRect/>
          </a:stretch>
        </p:blipFill>
        <p:spPr>
          <a:xfrm>
            <a:off x="1042032" y="933762"/>
            <a:ext cx="10107936" cy="4990476"/>
          </a:xfrm>
          <a:prstGeom prst="rect">
            <a:avLst/>
          </a:prstGeom>
        </p:spPr>
      </p:pic>
    </p:spTree>
    <p:extLst>
      <p:ext uri="{BB962C8B-B14F-4D97-AF65-F5344CB8AC3E}">
        <p14:creationId xmlns:p14="http://schemas.microsoft.com/office/powerpoint/2010/main" val="216327104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206644" y="670263"/>
            <a:ext cx="11389120" cy="1143000"/>
          </a:xfrm>
        </p:spPr>
        <p:txBody>
          <a:bodyPr>
            <a:normAutofit/>
          </a:bodyPr>
          <a:lstStyle/>
          <a:p>
            <a:pPr lvl="0"/>
            <a:r>
              <a:rPr lang="es-CO" b="1" dirty="0" smtClean="0">
                <a:solidFill>
                  <a:schemeClr val="accent1">
                    <a:lumMod val="50000"/>
                  </a:schemeClr>
                </a:solidFill>
              </a:rPr>
              <a:t>Insertar y recuperar registro</a:t>
            </a:r>
            <a:endParaRPr lang="es-CO" b="1" dirty="0">
              <a:solidFill>
                <a:schemeClr val="accent1">
                  <a:lumMod val="50000"/>
                </a:schemeClr>
              </a:solidFill>
            </a:endParaRPr>
          </a:p>
        </p:txBody>
      </p:sp>
      <p:sp>
        <p:nvSpPr>
          <p:cNvPr id="2" name="Rectángulo 1"/>
          <p:cNvSpPr/>
          <p:nvPr/>
        </p:nvSpPr>
        <p:spPr>
          <a:xfrm>
            <a:off x="394910" y="1905021"/>
            <a:ext cx="11589565" cy="769441"/>
          </a:xfrm>
          <a:prstGeom prst="rect">
            <a:avLst/>
          </a:prstGeom>
        </p:spPr>
        <p:txBody>
          <a:bodyPr wrap="square">
            <a:spAutoFit/>
          </a:bodyPr>
          <a:lstStyle/>
          <a:p>
            <a:pPr algn="just"/>
            <a:r>
              <a:rPr lang="es-CO" sz="2200" dirty="0"/>
              <a:t>Al ingresar los datos de cada registro debe tenerse en cuenta la cantidad y el orden de los campos.</a:t>
            </a:r>
          </a:p>
          <a:p>
            <a:pPr algn="just"/>
            <a:r>
              <a:rPr lang="es-CO" sz="2200" dirty="0"/>
              <a:t>La sintaxis básica y general es la siguiente:</a:t>
            </a:r>
          </a:p>
        </p:txBody>
      </p:sp>
      <p:sp>
        <p:nvSpPr>
          <p:cNvPr id="8" name="Rectángulo 7"/>
          <p:cNvSpPr/>
          <p:nvPr/>
        </p:nvSpPr>
        <p:spPr>
          <a:xfrm>
            <a:off x="780674" y="3243275"/>
            <a:ext cx="10818037" cy="646331"/>
          </a:xfrm>
          <a:prstGeom prst="rect">
            <a:avLst/>
          </a:prstGeom>
        </p:spPr>
        <p:txBody>
          <a:bodyPr wrap="square">
            <a:spAutoFit/>
          </a:bodyPr>
          <a:lstStyle/>
          <a:p>
            <a:r>
              <a:rPr lang="es-CO" dirty="0">
                <a:latin typeface="Consolas" panose="020B0609020204030204" pitchFamily="49" charset="0"/>
              </a:rPr>
              <a:t> </a:t>
            </a:r>
            <a:r>
              <a:rPr lang="es-CO" dirty="0" err="1">
                <a:latin typeface="Consolas" panose="020B0609020204030204" pitchFamily="49" charset="0"/>
              </a:rPr>
              <a:t>insert</a:t>
            </a:r>
            <a:r>
              <a:rPr lang="es-CO" dirty="0">
                <a:latin typeface="Consolas" panose="020B0609020204030204" pitchFamily="49" charset="0"/>
              </a:rPr>
              <a:t> </a:t>
            </a:r>
            <a:r>
              <a:rPr lang="es-CO" dirty="0" err="1">
                <a:latin typeface="Consolas" panose="020B0609020204030204" pitchFamily="49" charset="0"/>
              </a:rPr>
              <a:t>into</a:t>
            </a:r>
            <a:r>
              <a:rPr lang="es-CO" dirty="0">
                <a:latin typeface="Consolas" panose="020B0609020204030204" pitchFamily="49" charset="0"/>
              </a:rPr>
              <a:t> NOMBRETABLA (NOMBRECAMPO1, ..., </a:t>
            </a:r>
            <a:r>
              <a:rPr lang="es-CO" dirty="0" err="1">
                <a:latin typeface="Consolas" panose="020B0609020204030204" pitchFamily="49" charset="0"/>
              </a:rPr>
              <a:t>NOMBRECAMPOn</a:t>
            </a:r>
            <a:r>
              <a:rPr lang="es-CO" dirty="0">
                <a:latin typeface="Consolas" panose="020B0609020204030204" pitchFamily="49" charset="0"/>
              </a:rPr>
              <a:t>)</a:t>
            </a:r>
          </a:p>
          <a:p>
            <a:r>
              <a:rPr lang="es-CO" dirty="0">
                <a:latin typeface="Consolas" panose="020B0609020204030204" pitchFamily="49" charset="0"/>
              </a:rPr>
              <a:t> </a:t>
            </a:r>
            <a:r>
              <a:rPr lang="es-CO" dirty="0" err="1">
                <a:latin typeface="Consolas" panose="020B0609020204030204" pitchFamily="49" charset="0"/>
              </a:rPr>
              <a:t>values</a:t>
            </a:r>
            <a:r>
              <a:rPr lang="es-CO" dirty="0">
                <a:latin typeface="Consolas" panose="020B0609020204030204" pitchFamily="49" charset="0"/>
              </a:rPr>
              <a:t> (VALORCAMPO1, ..., </a:t>
            </a:r>
            <a:r>
              <a:rPr lang="es-CO" dirty="0" err="1">
                <a:latin typeface="Consolas" panose="020B0609020204030204" pitchFamily="49" charset="0"/>
              </a:rPr>
              <a:t>VALORCAMPOn</a:t>
            </a:r>
            <a:r>
              <a:rPr lang="es-CO" dirty="0">
                <a:latin typeface="Consolas" panose="020B0609020204030204" pitchFamily="49" charset="0"/>
              </a:rPr>
              <a:t>);</a:t>
            </a:r>
          </a:p>
        </p:txBody>
      </p:sp>
      <p:sp>
        <p:nvSpPr>
          <p:cNvPr id="10" name="Rectángulo 9"/>
          <p:cNvSpPr/>
          <p:nvPr/>
        </p:nvSpPr>
        <p:spPr>
          <a:xfrm>
            <a:off x="602435" y="5128561"/>
            <a:ext cx="11589565" cy="430887"/>
          </a:xfrm>
          <a:prstGeom prst="rect">
            <a:avLst/>
          </a:prstGeom>
        </p:spPr>
        <p:txBody>
          <a:bodyPr wrap="square">
            <a:spAutoFit/>
          </a:bodyPr>
          <a:lstStyle/>
          <a:p>
            <a:r>
              <a:rPr lang="es-CO" sz="2200" dirty="0"/>
              <a:t>Para ver los registros de una tabla usamos "</a:t>
            </a:r>
            <a:r>
              <a:rPr lang="es-CO" sz="2200" dirty="0" err="1"/>
              <a:t>select</a:t>
            </a:r>
            <a:r>
              <a:rPr lang="es-CO" sz="2200" dirty="0" smtClean="0"/>
              <a:t>":</a:t>
            </a:r>
            <a:endParaRPr lang="es-CO" sz="2200" dirty="0"/>
          </a:p>
        </p:txBody>
      </p:sp>
      <p:sp>
        <p:nvSpPr>
          <p:cNvPr id="11" name="Rectángulo 10"/>
          <p:cNvSpPr/>
          <p:nvPr/>
        </p:nvSpPr>
        <p:spPr>
          <a:xfrm>
            <a:off x="2359698" y="5702964"/>
            <a:ext cx="4644217" cy="369332"/>
          </a:xfrm>
          <a:prstGeom prst="rect">
            <a:avLst/>
          </a:prstGeom>
        </p:spPr>
        <p:txBody>
          <a:bodyPr wrap="square">
            <a:spAutoFit/>
          </a:bodyPr>
          <a:lstStyle/>
          <a:p>
            <a:r>
              <a:rPr lang="es-CO" dirty="0">
                <a:latin typeface="Consolas" panose="020B0609020204030204" pitchFamily="49" charset="0"/>
              </a:rPr>
              <a:t> </a:t>
            </a:r>
            <a:r>
              <a:rPr lang="es-CO" dirty="0" err="1">
                <a:latin typeface="Consolas" panose="020B0609020204030204" pitchFamily="49" charset="0"/>
              </a:rPr>
              <a:t>select</a:t>
            </a:r>
            <a:r>
              <a:rPr lang="es-CO" dirty="0">
                <a:latin typeface="Consolas" panose="020B0609020204030204" pitchFamily="49" charset="0"/>
              </a:rPr>
              <a:t> * </a:t>
            </a:r>
            <a:r>
              <a:rPr lang="es-CO" dirty="0" err="1">
                <a:latin typeface="Consolas" panose="020B0609020204030204" pitchFamily="49" charset="0"/>
              </a:rPr>
              <a:t>from</a:t>
            </a:r>
            <a:r>
              <a:rPr lang="es-CO" dirty="0">
                <a:latin typeface="Consolas" panose="020B0609020204030204" pitchFamily="49" charset="0"/>
              </a:rPr>
              <a:t> usuarios;</a:t>
            </a:r>
          </a:p>
        </p:txBody>
      </p:sp>
      <p:sp>
        <p:nvSpPr>
          <p:cNvPr id="12" name="Rectángulo 11"/>
          <p:cNvSpPr/>
          <p:nvPr/>
        </p:nvSpPr>
        <p:spPr>
          <a:xfrm>
            <a:off x="777727" y="4155504"/>
            <a:ext cx="10818037" cy="369332"/>
          </a:xfrm>
          <a:prstGeom prst="rect">
            <a:avLst/>
          </a:prstGeom>
        </p:spPr>
        <p:txBody>
          <a:bodyPr wrap="square">
            <a:spAutoFit/>
          </a:bodyPr>
          <a:lstStyle/>
          <a:p>
            <a:r>
              <a:rPr lang="es-CO" dirty="0">
                <a:latin typeface="Consolas" panose="020B0609020204030204" pitchFamily="49" charset="0"/>
              </a:rPr>
              <a:t> </a:t>
            </a:r>
            <a:r>
              <a:rPr lang="es-CO" dirty="0" err="1">
                <a:latin typeface="Consolas" panose="020B0609020204030204" pitchFamily="49" charset="0"/>
              </a:rPr>
              <a:t>insert</a:t>
            </a:r>
            <a:r>
              <a:rPr lang="es-CO" dirty="0">
                <a:latin typeface="Consolas" panose="020B0609020204030204" pitchFamily="49" charset="0"/>
              </a:rPr>
              <a:t> </a:t>
            </a:r>
            <a:r>
              <a:rPr lang="es-CO" dirty="0" err="1">
                <a:latin typeface="Consolas" panose="020B0609020204030204" pitchFamily="49" charset="0"/>
              </a:rPr>
              <a:t>into</a:t>
            </a:r>
            <a:r>
              <a:rPr lang="es-CO" dirty="0">
                <a:latin typeface="Consolas" panose="020B0609020204030204" pitchFamily="49" charset="0"/>
              </a:rPr>
              <a:t> usuarios (nombre, clave) </a:t>
            </a:r>
            <a:r>
              <a:rPr lang="es-CO" dirty="0" err="1">
                <a:latin typeface="Consolas" panose="020B0609020204030204" pitchFamily="49" charset="0"/>
              </a:rPr>
              <a:t>values</a:t>
            </a:r>
            <a:r>
              <a:rPr lang="es-CO" dirty="0">
                <a:latin typeface="Consolas" panose="020B0609020204030204" pitchFamily="49" charset="0"/>
              </a:rPr>
              <a:t> ('</a:t>
            </a:r>
            <a:r>
              <a:rPr lang="es-CO" dirty="0" err="1">
                <a:latin typeface="Consolas" panose="020B0609020204030204" pitchFamily="49" charset="0"/>
              </a:rPr>
              <a:t>Mariano','payaso</a:t>
            </a:r>
            <a:r>
              <a:rPr lang="es-CO" dirty="0">
                <a:latin typeface="Consolas" panose="020B0609020204030204" pitchFamily="49" charset="0"/>
              </a:rPr>
              <a:t>');</a:t>
            </a:r>
          </a:p>
        </p:txBody>
      </p:sp>
      <p:sp>
        <p:nvSpPr>
          <p:cNvPr id="13" name="Rectángulo 12"/>
          <p:cNvSpPr/>
          <p:nvPr/>
        </p:nvSpPr>
        <p:spPr>
          <a:xfrm>
            <a:off x="9162773" y="3885336"/>
            <a:ext cx="2821703" cy="923330"/>
          </a:xfrm>
          <a:prstGeom prst="rect">
            <a:avLst/>
          </a:prstGeom>
        </p:spPr>
        <p:txBody>
          <a:bodyPr wrap="square">
            <a:spAutoFit/>
          </a:bodyPr>
          <a:lstStyle/>
          <a:p>
            <a:r>
              <a:rPr lang="es-CO" dirty="0" smtClean="0"/>
              <a:t>Importante ingresar los campos en el orden que se nombran</a:t>
            </a:r>
            <a:endParaRPr lang="es-CO" dirty="0"/>
          </a:p>
        </p:txBody>
      </p:sp>
    </p:spTree>
    <p:extLst>
      <p:ext uri="{BB962C8B-B14F-4D97-AF65-F5344CB8AC3E}">
        <p14:creationId xmlns:p14="http://schemas.microsoft.com/office/powerpoint/2010/main" val="407919231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206644" y="784659"/>
            <a:ext cx="11389120" cy="1143000"/>
          </a:xfrm>
        </p:spPr>
        <p:txBody>
          <a:bodyPr>
            <a:normAutofit/>
          </a:bodyPr>
          <a:lstStyle/>
          <a:p>
            <a:pPr lvl="0"/>
            <a:r>
              <a:rPr lang="es-CO" b="1" dirty="0" smtClean="0">
                <a:solidFill>
                  <a:schemeClr val="accent1">
                    <a:lumMod val="50000"/>
                  </a:schemeClr>
                </a:solidFill>
              </a:rPr>
              <a:t>¿Qué es una Base de datos?</a:t>
            </a:r>
            <a:endParaRPr lang="es-CO" b="1" dirty="0">
              <a:solidFill>
                <a:schemeClr val="accent1">
                  <a:lumMod val="50000"/>
                </a:schemeClr>
              </a:solidFill>
            </a:endParaRPr>
          </a:p>
        </p:txBody>
      </p:sp>
      <p:sp>
        <p:nvSpPr>
          <p:cNvPr id="7" name="Rectángulo 6"/>
          <p:cNvSpPr/>
          <p:nvPr/>
        </p:nvSpPr>
        <p:spPr>
          <a:xfrm>
            <a:off x="3784312" y="2309333"/>
            <a:ext cx="7578632" cy="2785378"/>
          </a:xfrm>
          <a:prstGeom prst="rect">
            <a:avLst/>
          </a:prstGeom>
        </p:spPr>
        <p:txBody>
          <a:bodyPr wrap="square">
            <a:spAutoFit/>
          </a:bodyPr>
          <a:lstStyle/>
          <a:p>
            <a:r>
              <a:rPr lang="es-CO" sz="2500" dirty="0"/>
              <a:t>Una </a:t>
            </a:r>
            <a:r>
              <a:rPr lang="es-CO" sz="2500" b="1" dirty="0"/>
              <a:t>base de datos</a:t>
            </a:r>
            <a:r>
              <a:rPr lang="es-CO" sz="2500" dirty="0"/>
              <a:t> </a:t>
            </a:r>
            <a:r>
              <a:rPr lang="es-CO" sz="2500" dirty="0" smtClean="0"/>
              <a:t>es una </a:t>
            </a:r>
            <a:r>
              <a:rPr lang="es-CO" sz="2500" dirty="0"/>
              <a:t>colección de información </a:t>
            </a:r>
            <a:r>
              <a:rPr lang="es-CO" sz="2500" dirty="0" smtClean="0"/>
              <a:t>organizada sobre un conjunto de datos pertenecientes a un mismo contexto.</a:t>
            </a:r>
          </a:p>
          <a:p>
            <a:endParaRPr lang="es-CO" sz="2500" dirty="0"/>
          </a:p>
          <a:p>
            <a:r>
              <a:rPr lang="es-CO" sz="2500" dirty="0" smtClean="0"/>
              <a:t>Una base de datos puede contener información de cualquier tipo y puede almacenarse física o en formato digital.</a:t>
            </a:r>
            <a:endParaRPr lang="es-CO" sz="2500" dirty="0"/>
          </a:p>
        </p:txBody>
      </p:sp>
      <p:pic>
        <p:nvPicPr>
          <p:cNvPr id="2" name="Imagen 1"/>
          <p:cNvPicPr>
            <a:picLocks noChangeAspect="1"/>
          </p:cNvPicPr>
          <p:nvPr/>
        </p:nvPicPr>
        <p:blipFill>
          <a:blip r:embed="rId3"/>
          <a:stretch>
            <a:fillRect/>
          </a:stretch>
        </p:blipFill>
        <p:spPr>
          <a:xfrm>
            <a:off x="927170" y="2251045"/>
            <a:ext cx="2857143" cy="2142857"/>
          </a:xfrm>
          <a:prstGeom prst="rect">
            <a:avLst/>
          </a:prstGeom>
        </p:spPr>
      </p:pic>
    </p:spTree>
    <p:extLst>
      <p:ext uri="{BB962C8B-B14F-4D97-AF65-F5344CB8AC3E}">
        <p14:creationId xmlns:p14="http://schemas.microsoft.com/office/powerpoint/2010/main" val="22377110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206644" y="670263"/>
            <a:ext cx="11389120" cy="1143000"/>
          </a:xfrm>
        </p:spPr>
        <p:txBody>
          <a:bodyPr>
            <a:normAutofit/>
          </a:bodyPr>
          <a:lstStyle/>
          <a:p>
            <a:pPr lvl="0"/>
            <a:r>
              <a:rPr lang="es-CO" b="1" dirty="0" smtClean="0">
                <a:solidFill>
                  <a:schemeClr val="accent1">
                    <a:lumMod val="50000"/>
                  </a:schemeClr>
                </a:solidFill>
              </a:rPr>
              <a:t>Insertar y recuperar registro</a:t>
            </a:r>
            <a:endParaRPr lang="es-CO" b="1" dirty="0">
              <a:solidFill>
                <a:schemeClr val="accent1">
                  <a:lumMod val="50000"/>
                </a:schemeClr>
              </a:solidFill>
            </a:endParaRPr>
          </a:p>
        </p:txBody>
      </p:sp>
      <p:sp>
        <p:nvSpPr>
          <p:cNvPr id="2" name="Rectángulo 1"/>
          <p:cNvSpPr/>
          <p:nvPr/>
        </p:nvSpPr>
        <p:spPr>
          <a:xfrm>
            <a:off x="394910" y="1905021"/>
            <a:ext cx="11589565" cy="1107996"/>
          </a:xfrm>
          <a:prstGeom prst="rect">
            <a:avLst/>
          </a:prstGeom>
        </p:spPr>
        <p:txBody>
          <a:bodyPr wrap="square">
            <a:spAutoFit/>
          </a:bodyPr>
          <a:lstStyle/>
          <a:p>
            <a:r>
              <a:rPr lang="es-CO" sz="2200" dirty="0"/>
              <a:t>Si ingresamos valores para todos los campos, podemos omitir la lista de </a:t>
            </a:r>
            <a:r>
              <a:rPr lang="es-CO" sz="2200" dirty="0" smtClean="0"/>
              <a:t>nombres. Si </a:t>
            </a:r>
            <a:r>
              <a:rPr lang="es-CO" sz="2200" dirty="0"/>
              <a:t>tenemos creada la tabla "libros" con los campos "titulo", "autor" y "editorial", podemos ingresar un registro de la siguiente manera:</a:t>
            </a:r>
          </a:p>
        </p:txBody>
      </p:sp>
      <p:sp>
        <p:nvSpPr>
          <p:cNvPr id="8" name="Rectángulo 7"/>
          <p:cNvSpPr/>
          <p:nvPr/>
        </p:nvSpPr>
        <p:spPr>
          <a:xfrm>
            <a:off x="1829186" y="3243275"/>
            <a:ext cx="10818037" cy="646331"/>
          </a:xfrm>
          <a:prstGeom prst="rect">
            <a:avLst/>
          </a:prstGeom>
        </p:spPr>
        <p:txBody>
          <a:bodyPr wrap="square">
            <a:spAutoFit/>
          </a:bodyPr>
          <a:lstStyle/>
          <a:p>
            <a:r>
              <a:rPr lang="en-US" dirty="0">
                <a:latin typeface="Consolas" panose="020B0609020204030204" pitchFamily="49" charset="0"/>
              </a:rPr>
              <a:t>insert into </a:t>
            </a:r>
            <a:r>
              <a:rPr lang="en-US" dirty="0" err="1">
                <a:latin typeface="Consolas" panose="020B0609020204030204" pitchFamily="49" charset="0"/>
              </a:rPr>
              <a:t>libros</a:t>
            </a:r>
            <a:endParaRPr lang="en-US" dirty="0">
              <a:latin typeface="Consolas" panose="020B0609020204030204" pitchFamily="49" charset="0"/>
            </a:endParaRPr>
          </a:p>
          <a:p>
            <a:r>
              <a:rPr lang="en-US" dirty="0">
                <a:latin typeface="Consolas" panose="020B0609020204030204" pitchFamily="49" charset="0"/>
              </a:rPr>
              <a:t>  values ('</a:t>
            </a:r>
            <a:r>
              <a:rPr lang="en-US" dirty="0" err="1">
                <a:latin typeface="Consolas" panose="020B0609020204030204" pitchFamily="49" charset="0"/>
              </a:rPr>
              <a:t>Uno','Richard</a:t>
            </a:r>
            <a:r>
              <a:rPr lang="en-US" dirty="0">
                <a:latin typeface="Consolas" panose="020B0609020204030204" pitchFamily="49" charset="0"/>
              </a:rPr>
              <a:t> Bach','</a:t>
            </a:r>
            <a:r>
              <a:rPr lang="en-US" dirty="0" err="1">
                <a:latin typeface="Consolas" panose="020B0609020204030204" pitchFamily="49" charset="0"/>
              </a:rPr>
              <a:t>Planeta</a:t>
            </a:r>
            <a:r>
              <a:rPr lang="en-US" dirty="0">
                <a:latin typeface="Consolas" panose="020B0609020204030204" pitchFamily="49" charset="0"/>
              </a:rPr>
              <a:t>');</a:t>
            </a:r>
            <a:endParaRPr lang="es-CO" dirty="0">
              <a:latin typeface="Consolas" panose="020B0609020204030204" pitchFamily="49" charset="0"/>
            </a:endParaRPr>
          </a:p>
        </p:txBody>
      </p:sp>
      <p:sp>
        <p:nvSpPr>
          <p:cNvPr id="14" name="Rectángulo 13"/>
          <p:cNvSpPr/>
          <p:nvPr/>
        </p:nvSpPr>
        <p:spPr>
          <a:xfrm>
            <a:off x="598110" y="4119863"/>
            <a:ext cx="10815677" cy="1708160"/>
          </a:xfrm>
          <a:prstGeom prst="rect">
            <a:avLst/>
          </a:prstGeom>
        </p:spPr>
        <p:txBody>
          <a:bodyPr wrap="square">
            <a:spAutoFit/>
          </a:bodyPr>
          <a:lstStyle/>
          <a:p>
            <a:r>
              <a:rPr lang="es-CO" sz="2100" dirty="0" smtClean="0"/>
              <a:t>Podemos </a:t>
            </a:r>
            <a:r>
              <a:rPr lang="es-CO" sz="2100" dirty="0"/>
              <a:t>omitir valores para los campos que NO hayan sido declarados "</a:t>
            </a:r>
            <a:r>
              <a:rPr lang="es-CO" sz="2100" dirty="0" err="1"/>
              <a:t>not</a:t>
            </a:r>
            <a:r>
              <a:rPr lang="es-CO" sz="2100" dirty="0"/>
              <a:t> </a:t>
            </a:r>
            <a:r>
              <a:rPr lang="es-CO" sz="2100" dirty="0" err="1" smtClean="0"/>
              <a:t>null</a:t>
            </a:r>
            <a:r>
              <a:rPr lang="es-CO" sz="2100" dirty="0" smtClean="0"/>
              <a:t>“ (</a:t>
            </a:r>
            <a:r>
              <a:rPr lang="es-CO" sz="2100" dirty="0"/>
              <a:t>se guardará "</a:t>
            </a:r>
            <a:r>
              <a:rPr lang="es-CO" sz="2100" dirty="0" err="1"/>
              <a:t>null</a:t>
            </a:r>
            <a:r>
              <a:rPr lang="es-CO" sz="2100" dirty="0"/>
              <a:t>"); si omitimos el valor para un campo "</a:t>
            </a:r>
            <a:r>
              <a:rPr lang="es-CO" sz="2100" dirty="0" err="1"/>
              <a:t>not</a:t>
            </a:r>
            <a:r>
              <a:rPr lang="es-CO" sz="2100" dirty="0"/>
              <a:t> </a:t>
            </a:r>
            <a:r>
              <a:rPr lang="es-CO" sz="2100" dirty="0" err="1"/>
              <a:t>null</a:t>
            </a:r>
            <a:r>
              <a:rPr lang="es-CO" sz="2100" dirty="0"/>
              <a:t>", la sentencia no se ejecuta</a:t>
            </a:r>
            <a:r>
              <a:rPr lang="es-CO" sz="2100" dirty="0" smtClean="0"/>
              <a:t>.</a:t>
            </a:r>
          </a:p>
          <a:p>
            <a:endParaRPr lang="es-CO" sz="2100" dirty="0"/>
          </a:p>
          <a:p>
            <a:r>
              <a:rPr lang="es-CO" sz="2100" dirty="0"/>
              <a:t>S</a:t>
            </a:r>
            <a:r>
              <a:rPr lang="es-CO" sz="2100" dirty="0" smtClean="0"/>
              <a:t>e </a:t>
            </a:r>
            <a:r>
              <a:rPr lang="es-CO" sz="2100" dirty="0"/>
              <a:t>pueden omitir valores para campos </a:t>
            </a:r>
            <a:r>
              <a:rPr lang="es-CO" sz="2100" dirty="0" smtClean="0"/>
              <a:t>"</a:t>
            </a:r>
            <a:r>
              <a:rPr lang="es-CO" sz="2100" dirty="0" err="1"/>
              <a:t>not</a:t>
            </a:r>
            <a:r>
              <a:rPr lang="es-CO" sz="2100" dirty="0"/>
              <a:t> </a:t>
            </a:r>
            <a:r>
              <a:rPr lang="es-CO" sz="2100" dirty="0" err="1"/>
              <a:t>null</a:t>
            </a:r>
            <a:r>
              <a:rPr lang="es-CO" sz="2100" dirty="0"/>
              <a:t>" siempre que tengan definido un valor por defecto </a:t>
            </a:r>
            <a:r>
              <a:rPr lang="es-CO" sz="2100" dirty="0" smtClean="0"/>
              <a:t>"</a:t>
            </a:r>
            <a:r>
              <a:rPr lang="es-CO" sz="2100" dirty="0"/>
              <a:t>default"</a:t>
            </a:r>
          </a:p>
        </p:txBody>
      </p:sp>
    </p:spTree>
    <p:extLst>
      <p:ext uri="{BB962C8B-B14F-4D97-AF65-F5344CB8AC3E}">
        <p14:creationId xmlns:p14="http://schemas.microsoft.com/office/powerpoint/2010/main" val="40449313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209591" y="806653"/>
            <a:ext cx="11389120" cy="1143000"/>
          </a:xfrm>
        </p:spPr>
        <p:txBody>
          <a:bodyPr>
            <a:normAutofit fontScale="90000"/>
          </a:bodyPr>
          <a:lstStyle/>
          <a:p>
            <a:pPr lvl="0"/>
            <a:r>
              <a:rPr lang="es-CO" b="1" dirty="0">
                <a:solidFill>
                  <a:schemeClr val="accent1">
                    <a:lumMod val="50000"/>
                  </a:schemeClr>
                </a:solidFill>
              </a:rPr>
              <a:t>Recuperar algunos campos (</a:t>
            </a:r>
            <a:r>
              <a:rPr lang="es-CO" b="1" dirty="0" err="1">
                <a:solidFill>
                  <a:schemeClr val="accent1">
                    <a:lumMod val="50000"/>
                  </a:schemeClr>
                </a:solidFill>
              </a:rPr>
              <a:t>select</a:t>
            </a:r>
            <a:r>
              <a:rPr lang="es-CO" b="1" dirty="0">
                <a:solidFill>
                  <a:schemeClr val="accent1">
                    <a:lumMod val="50000"/>
                  </a:schemeClr>
                </a:solidFill>
              </a:rPr>
              <a:t>). Recuperar algunos registros (</a:t>
            </a:r>
            <a:r>
              <a:rPr lang="es-CO" b="1" dirty="0" err="1">
                <a:solidFill>
                  <a:schemeClr val="accent1">
                    <a:lumMod val="50000"/>
                  </a:schemeClr>
                </a:solidFill>
              </a:rPr>
              <a:t>where</a:t>
            </a:r>
            <a:r>
              <a:rPr lang="es-CO" b="1" dirty="0" smtClean="0">
                <a:solidFill>
                  <a:schemeClr val="accent1">
                    <a:lumMod val="50000"/>
                  </a:schemeClr>
                </a:solidFill>
              </a:rPr>
              <a:t>)</a:t>
            </a:r>
            <a:endParaRPr lang="es-CO" b="1" dirty="0">
              <a:solidFill>
                <a:schemeClr val="accent1">
                  <a:lumMod val="50000"/>
                </a:schemeClr>
              </a:solidFill>
            </a:endParaRPr>
          </a:p>
        </p:txBody>
      </p:sp>
      <p:sp>
        <p:nvSpPr>
          <p:cNvPr id="2" name="Rectángulo 1"/>
          <p:cNvSpPr/>
          <p:nvPr/>
        </p:nvSpPr>
        <p:spPr>
          <a:xfrm>
            <a:off x="394910" y="2345287"/>
            <a:ext cx="11203801" cy="430887"/>
          </a:xfrm>
          <a:prstGeom prst="rect">
            <a:avLst/>
          </a:prstGeom>
        </p:spPr>
        <p:txBody>
          <a:bodyPr wrap="square">
            <a:spAutoFit/>
          </a:bodyPr>
          <a:lstStyle/>
          <a:p>
            <a:pPr algn="just"/>
            <a:r>
              <a:rPr lang="es-CO" sz="2200" dirty="0"/>
              <a:t>Podemos especificar el nombre de los campos que queremos ver separándolos por comas:</a:t>
            </a:r>
          </a:p>
        </p:txBody>
      </p:sp>
      <p:sp>
        <p:nvSpPr>
          <p:cNvPr id="8" name="Rectángulo 7"/>
          <p:cNvSpPr/>
          <p:nvPr/>
        </p:nvSpPr>
        <p:spPr>
          <a:xfrm>
            <a:off x="1170817" y="3265963"/>
            <a:ext cx="10818037" cy="369332"/>
          </a:xfrm>
          <a:prstGeom prst="rect">
            <a:avLst/>
          </a:prstGeom>
        </p:spPr>
        <p:txBody>
          <a:bodyPr wrap="square">
            <a:spAutoFit/>
          </a:bodyPr>
          <a:lstStyle/>
          <a:p>
            <a:r>
              <a:rPr lang="es-CO" dirty="0" err="1">
                <a:latin typeface="Consolas" panose="020B0609020204030204" pitchFamily="49" charset="0"/>
              </a:rPr>
              <a:t>select</a:t>
            </a:r>
            <a:r>
              <a:rPr lang="es-CO" dirty="0">
                <a:latin typeface="Consolas" panose="020B0609020204030204" pitchFamily="49" charset="0"/>
              </a:rPr>
              <a:t> </a:t>
            </a:r>
            <a:r>
              <a:rPr lang="es-CO" dirty="0" err="1">
                <a:latin typeface="Consolas" panose="020B0609020204030204" pitchFamily="49" charset="0"/>
              </a:rPr>
              <a:t>titulo,autor</a:t>
            </a:r>
            <a:r>
              <a:rPr lang="es-CO" dirty="0">
                <a:latin typeface="Consolas" panose="020B0609020204030204" pitchFamily="49" charset="0"/>
              </a:rPr>
              <a:t> </a:t>
            </a:r>
            <a:r>
              <a:rPr lang="es-CO" dirty="0" err="1">
                <a:latin typeface="Consolas" panose="020B0609020204030204" pitchFamily="49" charset="0"/>
              </a:rPr>
              <a:t>from</a:t>
            </a:r>
            <a:r>
              <a:rPr lang="es-CO" dirty="0">
                <a:latin typeface="Consolas" panose="020B0609020204030204" pitchFamily="49" charset="0"/>
              </a:rPr>
              <a:t> libros</a:t>
            </a:r>
            <a:r>
              <a:rPr lang="es-CO" dirty="0" smtClean="0">
                <a:latin typeface="Consolas" panose="020B0609020204030204" pitchFamily="49" charset="0"/>
              </a:rPr>
              <a:t>;</a:t>
            </a:r>
            <a:endParaRPr lang="es-CO" dirty="0">
              <a:latin typeface="Consolas" panose="020B0609020204030204" pitchFamily="49" charset="0"/>
            </a:endParaRPr>
          </a:p>
        </p:txBody>
      </p:sp>
      <p:sp>
        <p:nvSpPr>
          <p:cNvPr id="6" name="Rectángulo 5"/>
          <p:cNvSpPr/>
          <p:nvPr/>
        </p:nvSpPr>
        <p:spPr>
          <a:xfrm>
            <a:off x="394910" y="3864264"/>
            <a:ext cx="11203801" cy="769441"/>
          </a:xfrm>
          <a:prstGeom prst="rect">
            <a:avLst/>
          </a:prstGeom>
        </p:spPr>
        <p:txBody>
          <a:bodyPr wrap="square">
            <a:spAutoFit/>
          </a:bodyPr>
          <a:lstStyle/>
          <a:p>
            <a:pPr algn="just"/>
            <a:r>
              <a:rPr lang="es-CO" sz="2200" dirty="0"/>
              <a:t>También es posible recuperar algunos </a:t>
            </a:r>
            <a:r>
              <a:rPr lang="es-CO" sz="2200" dirty="0" smtClean="0"/>
              <a:t>registros. La </a:t>
            </a:r>
            <a:r>
              <a:rPr lang="es-CO" sz="2200" dirty="0"/>
              <a:t>cláusula, "</a:t>
            </a:r>
            <a:r>
              <a:rPr lang="es-CO" sz="2200" dirty="0" err="1"/>
              <a:t>where</a:t>
            </a:r>
            <a:r>
              <a:rPr lang="es-CO" sz="2200" dirty="0"/>
              <a:t>" con la cual podemos especificar condiciones para una consulta "</a:t>
            </a:r>
            <a:r>
              <a:rPr lang="es-CO" sz="2200" dirty="0" err="1"/>
              <a:t>select</a:t>
            </a:r>
            <a:r>
              <a:rPr lang="es-CO" sz="2200" dirty="0"/>
              <a:t>"</a:t>
            </a:r>
          </a:p>
        </p:txBody>
      </p:sp>
      <p:sp>
        <p:nvSpPr>
          <p:cNvPr id="7" name="Rectángulo 6"/>
          <p:cNvSpPr/>
          <p:nvPr/>
        </p:nvSpPr>
        <p:spPr>
          <a:xfrm>
            <a:off x="1170817" y="5000768"/>
            <a:ext cx="10818037" cy="369332"/>
          </a:xfrm>
          <a:prstGeom prst="rect">
            <a:avLst/>
          </a:prstGeom>
        </p:spPr>
        <p:txBody>
          <a:bodyPr wrap="square">
            <a:spAutoFit/>
          </a:bodyPr>
          <a:lstStyle/>
          <a:p>
            <a:r>
              <a:rPr lang="es-CO" dirty="0" err="1"/>
              <a:t>select</a:t>
            </a:r>
            <a:r>
              <a:rPr lang="es-CO" dirty="0"/>
              <a:t> NOMBRECAMPO1, ..., </a:t>
            </a:r>
            <a:r>
              <a:rPr lang="es-CO" dirty="0" err="1"/>
              <a:t>NOMBRECAMPOn</a:t>
            </a:r>
            <a:r>
              <a:rPr lang="es-CO" dirty="0"/>
              <a:t> </a:t>
            </a:r>
            <a:r>
              <a:rPr lang="es-CO" dirty="0" err="1"/>
              <a:t>from</a:t>
            </a:r>
            <a:r>
              <a:rPr lang="es-CO" dirty="0"/>
              <a:t> NOMBRETABLA </a:t>
            </a:r>
            <a:r>
              <a:rPr lang="es-CO" dirty="0" err="1"/>
              <a:t>where</a:t>
            </a:r>
            <a:r>
              <a:rPr lang="es-CO" dirty="0"/>
              <a:t> CONDICION</a:t>
            </a:r>
            <a:r>
              <a:rPr lang="es-CO" dirty="0" smtClean="0"/>
              <a:t>;</a:t>
            </a:r>
            <a:endParaRPr lang="es-CO" dirty="0"/>
          </a:p>
        </p:txBody>
      </p:sp>
    </p:spTree>
    <p:extLst>
      <p:ext uri="{BB962C8B-B14F-4D97-AF65-F5344CB8AC3E}">
        <p14:creationId xmlns:p14="http://schemas.microsoft.com/office/powerpoint/2010/main" val="415149796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209591" y="660349"/>
            <a:ext cx="11389120" cy="1143000"/>
          </a:xfrm>
        </p:spPr>
        <p:txBody>
          <a:bodyPr>
            <a:normAutofit/>
          </a:bodyPr>
          <a:lstStyle/>
          <a:p>
            <a:pPr lvl="0"/>
            <a:r>
              <a:rPr lang="es-CO" b="1" dirty="0" smtClean="0">
                <a:solidFill>
                  <a:schemeClr val="accent1">
                    <a:lumMod val="50000"/>
                  </a:schemeClr>
                </a:solidFill>
              </a:rPr>
              <a:t>Operadores Relacionales</a:t>
            </a:r>
            <a:endParaRPr lang="es-CO" b="1" dirty="0">
              <a:solidFill>
                <a:schemeClr val="accent1">
                  <a:lumMod val="50000"/>
                </a:schemeClr>
              </a:solidFill>
            </a:endParaRPr>
          </a:p>
        </p:txBody>
      </p:sp>
      <p:sp>
        <p:nvSpPr>
          <p:cNvPr id="2" name="Rectángulo 1"/>
          <p:cNvSpPr/>
          <p:nvPr/>
        </p:nvSpPr>
        <p:spPr>
          <a:xfrm>
            <a:off x="394909" y="1828075"/>
            <a:ext cx="11431331" cy="1785104"/>
          </a:xfrm>
          <a:prstGeom prst="rect">
            <a:avLst/>
          </a:prstGeom>
        </p:spPr>
        <p:txBody>
          <a:bodyPr wrap="square">
            <a:spAutoFit/>
          </a:bodyPr>
          <a:lstStyle/>
          <a:p>
            <a:pPr algn="just"/>
            <a:r>
              <a:rPr lang="es-CO" sz="2200" dirty="0"/>
              <a:t>Para las </a:t>
            </a:r>
            <a:r>
              <a:rPr lang="es-CO" sz="2200" dirty="0" smtClean="0"/>
              <a:t>condiciones en la clausula “</a:t>
            </a:r>
            <a:r>
              <a:rPr lang="es-CO" sz="2200" dirty="0" err="1" smtClean="0"/>
              <a:t>Where</a:t>
            </a:r>
            <a:r>
              <a:rPr lang="es-CO" sz="2200" dirty="0" smtClean="0"/>
              <a:t>” </a:t>
            </a:r>
            <a:r>
              <a:rPr lang="es-CO" sz="2200" dirty="0"/>
              <a:t>se utilizan operadores </a:t>
            </a:r>
            <a:r>
              <a:rPr lang="es-CO" sz="2200" dirty="0" smtClean="0"/>
              <a:t>relacionales o de comparación que permiten comparar dos expresiones.</a:t>
            </a:r>
          </a:p>
          <a:p>
            <a:pPr algn="just"/>
            <a:endParaRPr lang="es-CO" sz="2200" dirty="0" smtClean="0"/>
          </a:p>
          <a:p>
            <a:pPr algn="just"/>
            <a:r>
              <a:rPr lang="es-CO" sz="2200" dirty="0"/>
              <a:t>Los operadores relacionales comparan valores del mismo tipo. Se emplean para comprobar si un campo cumple con una condición</a:t>
            </a:r>
            <a:r>
              <a:rPr lang="es-CO" sz="2200" dirty="0" smtClean="0"/>
              <a:t>.</a:t>
            </a:r>
          </a:p>
        </p:txBody>
      </p:sp>
      <p:sp>
        <p:nvSpPr>
          <p:cNvPr id="8" name="Rectángulo 7"/>
          <p:cNvSpPr/>
          <p:nvPr/>
        </p:nvSpPr>
        <p:spPr>
          <a:xfrm>
            <a:off x="614365" y="5575482"/>
            <a:ext cx="7676195" cy="369332"/>
          </a:xfrm>
          <a:prstGeom prst="rect">
            <a:avLst/>
          </a:prstGeom>
        </p:spPr>
        <p:txBody>
          <a:bodyPr wrap="square">
            <a:spAutoFit/>
          </a:bodyPr>
          <a:lstStyle/>
          <a:p>
            <a:r>
              <a:rPr lang="en-US" dirty="0">
                <a:latin typeface="Consolas" panose="020B0609020204030204" pitchFamily="49" charset="0"/>
              </a:rPr>
              <a:t>select * from </a:t>
            </a:r>
            <a:r>
              <a:rPr lang="en-US" dirty="0" err="1">
                <a:latin typeface="Consolas" panose="020B0609020204030204" pitchFamily="49" charset="0"/>
              </a:rPr>
              <a:t>libros</a:t>
            </a:r>
            <a:r>
              <a:rPr lang="en-US" dirty="0">
                <a:latin typeface="Consolas" panose="020B0609020204030204" pitchFamily="49" charset="0"/>
              </a:rPr>
              <a:t> where </a:t>
            </a:r>
            <a:r>
              <a:rPr lang="en-US" dirty="0" err="1">
                <a:latin typeface="Consolas" panose="020B0609020204030204" pitchFamily="49" charset="0"/>
              </a:rPr>
              <a:t>autor</a:t>
            </a:r>
            <a:r>
              <a:rPr lang="en-US" dirty="0">
                <a:latin typeface="Consolas" panose="020B0609020204030204" pitchFamily="49" charset="0"/>
              </a:rPr>
              <a:t>&lt;&gt;'Borges';</a:t>
            </a:r>
          </a:p>
        </p:txBody>
      </p:sp>
      <p:sp>
        <p:nvSpPr>
          <p:cNvPr id="5" name="Rectángulo 4"/>
          <p:cNvSpPr/>
          <p:nvPr/>
        </p:nvSpPr>
        <p:spPr>
          <a:xfrm>
            <a:off x="2275700" y="3696773"/>
            <a:ext cx="3628451" cy="1754326"/>
          </a:xfrm>
          <a:prstGeom prst="rect">
            <a:avLst/>
          </a:prstGeom>
        </p:spPr>
        <p:txBody>
          <a:bodyPr wrap="square">
            <a:spAutoFit/>
          </a:bodyPr>
          <a:lstStyle/>
          <a:p>
            <a:pPr lvl="1"/>
            <a:r>
              <a:rPr lang="es-CO" dirty="0"/>
              <a:t>= igual </a:t>
            </a:r>
          </a:p>
          <a:p>
            <a:pPr lvl="1"/>
            <a:r>
              <a:rPr lang="es-CO" dirty="0"/>
              <a:t>&lt;&gt; Distinto</a:t>
            </a:r>
          </a:p>
          <a:p>
            <a:pPr lvl="1"/>
            <a:r>
              <a:rPr lang="es-CO" dirty="0"/>
              <a:t> &gt; mayor </a:t>
            </a:r>
          </a:p>
          <a:p>
            <a:pPr lvl="1"/>
            <a:r>
              <a:rPr lang="es-CO" dirty="0"/>
              <a:t>&lt; menor </a:t>
            </a:r>
          </a:p>
          <a:p>
            <a:pPr lvl="1"/>
            <a:r>
              <a:rPr lang="es-CO" dirty="0"/>
              <a:t>&gt;= mayor o igual </a:t>
            </a:r>
          </a:p>
          <a:p>
            <a:pPr lvl="1"/>
            <a:r>
              <a:rPr lang="es-CO" dirty="0"/>
              <a:t>&lt;= menor o igual</a:t>
            </a:r>
          </a:p>
        </p:txBody>
      </p:sp>
      <p:sp>
        <p:nvSpPr>
          <p:cNvPr id="9" name="Rectángulo 8"/>
          <p:cNvSpPr/>
          <p:nvPr/>
        </p:nvSpPr>
        <p:spPr>
          <a:xfrm>
            <a:off x="5314057" y="3696773"/>
            <a:ext cx="5384099" cy="923330"/>
          </a:xfrm>
          <a:prstGeom prst="rect">
            <a:avLst/>
          </a:prstGeom>
        </p:spPr>
        <p:txBody>
          <a:bodyPr wrap="square">
            <a:spAutoFit/>
          </a:bodyPr>
          <a:lstStyle/>
          <a:p>
            <a:pPr lvl="1"/>
            <a:r>
              <a:rPr lang="es-CO" dirty="0" smtClean="0"/>
              <a:t>“</a:t>
            </a:r>
            <a:r>
              <a:rPr lang="es-CO" dirty="0" err="1" smtClean="0"/>
              <a:t>is</a:t>
            </a:r>
            <a:r>
              <a:rPr lang="es-CO" dirty="0" smtClean="0"/>
              <a:t> </a:t>
            </a:r>
            <a:r>
              <a:rPr lang="es-CO" dirty="0" err="1" smtClean="0"/>
              <a:t>null</a:t>
            </a:r>
            <a:r>
              <a:rPr lang="es-CO" dirty="0" smtClean="0"/>
              <a:t>”/</a:t>
            </a:r>
            <a:r>
              <a:rPr lang="es-CO" dirty="0" err="1" smtClean="0"/>
              <a:t>is</a:t>
            </a:r>
            <a:r>
              <a:rPr lang="es-CO" dirty="0" smtClean="0"/>
              <a:t> </a:t>
            </a:r>
            <a:r>
              <a:rPr lang="es-CO" dirty="0" err="1" smtClean="0"/>
              <a:t>not</a:t>
            </a:r>
            <a:r>
              <a:rPr lang="es-CO" dirty="0" smtClean="0"/>
              <a:t> </a:t>
            </a:r>
            <a:r>
              <a:rPr lang="es-CO" dirty="0" err="1" smtClean="0"/>
              <a:t>null</a:t>
            </a:r>
            <a:endParaRPr lang="es-CO" dirty="0" smtClean="0"/>
          </a:p>
          <a:p>
            <a:pPr lvl="1"/>
            <a:r>
              <a:rPr lang="es-CO" dirty="0"/>
              <a:t>"</a:t>
            </a:r>
            <a:r>
              <a:rPr lang="es-CO" dirty="0" err="1" smtClean="0"/>
              <a:t>between</a:t>
            </a:r>
            <a:r>
              <a:rPr lang="es-CO" dirty="0" smtClean="0"/>
              <a:t>“</a:t>
            </a:r>
            <a:r>
              <a:rPr lang="es-CO" dirty="0"/>
              <a:t> intervalos de valores</a:t>
            </a:r>
            <a:endParaRPr lang="es-CO" dirty="0" smtClean="0"/>
          </a:p>
          <a:p>
            <a:pPr lvl="1"/>
            <a:r>
              <a:rPr lang="es-CO" dirty="0" smtClean="0"/>
              <a:t> </a:t>
            </a:r>
            <a:r>
              <a:rPr lang="es-CO" dirty="0"/>
              <a:t>"</a:t>
            </a:r>
            <a:r>
              <a:rPr lang="es-CO" dirty="0" smtClean="0"/>
              <a:t>in“</a:t>
            </a:r>
            <a:endParaRPr lang="es-CO" dirty="0"/>
          </a:p>
        </p:txBody>
      </p:sp>
    </p:spTree>
    <p:extLst>
      <p:ext uri="{BB962C8B-B14F-4D97-AF65-F5344CB8AC3E}">
        <p14:creationId xmlns:p14="http://schemas.microsoft.com/office/powerpoint/2010/main" val="137249919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209591" y="806653"/>
            <a:ext cx="11389120" cy="1143000"/>
          </a:xfrm>
        </p:spPr>
        <p:txBody>
          <a:bodyPr>
            <a:normAutofit/>
          </a:bodyPr>
          <a:lstStyle/>
          <a:p>
            <a:pPr lvl="0"/>
            <a:r>
              <a:rPr lang="es-CO" b="1" dirty="0" smtClean="0">
                <a:solidFill>
                  <a:schemeClr val="accent1">
                    <a:lumMod val="50000"/>
                  </a:schemeClr>
                </a:solidFill>
              </a:rPr>
              <a:t>Operadores Lógicos</a:t>
            </a:r>
            <a:endParaRPr lang="es-CO" b="1" dirty="0">
              <a:solidFill>
                <a:schemeClr val="accent1">
                  <a:lumMod val="50000"/>
                </a:schemeClr>
              </a:solidFill>
            </a:endParaRPr>
          </a:p>
        </p:txBody>
      </p:sp>
      <p:sp>
        <p:nvSpPr>
          <p:cNvPr id="2" name="Rectángulo 1"/>
          <p:cNvSpPr/>
          <p:nvPr/>
        </p:nvSpPr>
        <p:spPr>
          <a:xfrm>
            <a:off x="589982" y="2059569"/>
            <a:ext cx="11203801" cy="1384995"/>
          </a:xfrm>
          <a:prstGeom prst="rect">
            <a:avLst/>
          </a:prstGeom>
        </p:spPr>
        <p:txBody>
          <a:bodyPr wrap="square">
            <a:spAutoFit/>
          </a:bodyPr>
          <a:lstStyle/>
          <a:p>
            <a:pPr algn="just"/>
            <a:r>
              <a:rPr lang="es-CO" sz="2100" dirty="0" smtClean="0"/>
              <a:t>Para establecer </a:t>
            </a:r>
            <a:r>
              <a:rPr lang="es-CO" sz="2100" dirty="0"/>
              <a:t>una condición con "</a:t>
            </a:r>
            <a:r>
              <a:rPr lang="es-CO" sz="2100" dirty="0" err="1"/>
              <a:t>where</a:t>
            </a:r>
            <a:r>
              <a:rPr lang="es-CO" sz="2100" dirty="0"/>
              <a:t>" </a:t>
            </a:r>
            <a:r>
              <a:rPr lang="es-CO" sz="2100" dirty="0" smtClean="0"/>
              <a:t>utilizamos operadores </a:t>
            </a:r>
            <a:r>
              <a:rPr lang="es-CO" sz="2100" dirty="0"/>
              <a:t>relacionales. Podemos establecer más de una condición con la cláusula "</a:t>
            </a:r>
            <a:r>
              <a:rPr lang="es-CO" sz="2100" dirty="0" err="1"/>
              <a:t>where</a:t>
            </a:r>
            <a:r>
              <a:rPr lang="es-CO" sz="2100" dirty="0"/>
              <a:t>", para ello </a:t>
            </a:r>
            <a:r>
              <a:rPr lang="es-CO" sz="2100" dirty="0" smtClean="0"/>
              <a:t>utilizamos los </a:t>
            </a:r>
            <a:r>
              <a:rPr lang="es-CO" sz="2100" dirty="0"/>
              <a:t>operadores </a:t>
            </a:r>
            <a:r>
              <a:rPr lang="es-CO" sz="2100" dirty="0" smtClean="0"/>
              <a:t>lógicos.</a:t>
            </a:r>
          </a:p>
          <a:p>
            <a:pPr algn="just"/>
            <a:r>
              <a:rPr lang="es-CO" sz="2100" dirty="0"/>
              <a:t>Los operadores lógicos se usan para combinar condiciones.</a:t>
            </a:r>
            <a:endParaRPr lang="es-CO" sz="2100" dirty="0" smtClean="0"/>
          </a:p>
          <a:p>
            <a:pPr algn="just"/>
            <a:endParaRPr lang="es-CO" sz="2100" dirty="0" smtClean="0"/>
          </a:p>
        </p:txBody>
      </p:sp>
      <p:sp>
        <p:nvSpPr>
          <p:cNvPr id="8" name="Rectángulo 7"/>
          <p:cNvSpPr/>
          <p:nvPr/>
        </p:nvSpPr>
        <p:spPr>
          <a:xfrm>
            <a:off x="760669" y="3589270"/>
            <a:ext cx="7676195" cy="1477328"/>
          </a:xfrm>
          <a:prstGeom prst="rect">
            <a:avLst/>
          </a:prstGeom>
        </p:spPr>
        <p:txBody>
          <a:bodyPr wrap="square">
            <a:spAutoFit/>
          </a:bodyPr>
          <a:lstStyle/>
          <a:p>
            <a:pPr marL="285750" indent="-285750">
              <a:buFontTx/>
              <a:buChar char="-"/>
            </a:pPr>
            <a:r>
              <a:rPr lang="es-CO" dirty="0" smtClean="0">
                <a:latin typeface="Consolas" panose="020B0609020204030204" pitchFamily="49" charset="0"/>
              </a:rPr>
              <a:t>and</a:t>
            </a:r>
            <a:r>
              <a:rPr lang="es-CO" dirty="0">
                <a:latin typeface="Consolas" panose="020B0609020204030204" pitchFamily="49" charset="0"/>
              </a:rPr>
              <a:t>, significa "</a:t>
            </a:r>
            <a:r>
              <a:rPr lang="es-CO" dirty="0" smtClean="0">
                <a:latin typeface="Consolas" panose="020B0609020204030204" pitchFamily="49" charset="0"/>
              </a:rPr>
              <a:t>y“</a:t>
            </a:r>
          </a:p>
          <a:p>
            <a:pPr marL="285750" indent="-285750">
              <a:buFontTx/>
              <a:buChar char="-"/>
            </a:pPr>
            <a:r>
              <a:rPr lang="es-CO" dirty="0" err="1" smtClean="0">
                <a:latin typeface="Consolas" panose="020B0609020204030204" pitchFamily="49" charset="0"/>
              </a:rPr>
              <a:t>or</a:t>
            </a:r>
            <a:r>
              <a:rPr lang="es-CO" dirty="0">
                <a:latin typeface="Consolas" panose="020B0609020204030204" pitchFamily="49" charset="0"/>
              </a:rPr>
              <a:t>, significa "</a:t>
            </a:r>
            <a:r>
              <a:rPr lang="es-CO" dirty="0" smtClean="0">
                <a:latin typeface="Consolas" panose="020B0609020204030204" pitchFamily="49" charset="0"/>
              </a:rPr>
              <a:t>y/o“</a:t>
            </a:r>
          </a:p>
          <a:p>
            <a:pPr marL="285750" indent="-285750">
              <a:buFontTx/>
              <a:buChar char="-"/>
            </a:pPr>
            <a:r>
              <a:rPr lang="es-CO" dirty="0" err="1" smtClean="0">
                <a:latin typeface="Consolas" panose="020B0609020204030204" pitchFamily="49" charset="0"/>
              </a:rPr>
              <a:t>not</a:t>
            </a:r>
            <a:r>
              <a:rPr lang="es-CO" dirty="0">
                <a:latin typeface="Consolas" panose="020B0609020204030204" pitchFamily="49" charset="0"/>
              </a:rPr>
              <a:t>, significa "</a:t>
            </a:r>
            <a:r>
              <a:rPr lang="es-CO" dirty="0" smtClean="0">
                <a:latin typeface="Consolas" panose="020B0609020204030204" pitchFamily="49" charset="0"/>
              </a:rPr>
              <a:t>no”, invierte </a:t>
            </a:r>
            <a:r>
              <a:rPr lang="es-CO" dirty="0">
                <a:latin typeface="Consolas" panose="020B0609020204030204" pitchFamily="49" charset="0"/>
              </a:rPr>
              <a:t>el </a:t>
            </a:r>
            <a:r>
              <a:rPr lang="es-CO" dirty="0" smtClean="0">
                <a:latin typeface="Consolas" panose="020B0609020204030204" pitchFamily="49" charset="0"/>
              </a:rPr>
              <a:t>resultado</a:t>
            </a:r>
          </a:p>
          <a:p>
            <a:pPr marL="285750" indent="-285750">
              <a:buFontTx/>
              <a:buChar char="-"/>
            </a:pPr>
            <a:r>
              <a:rPr lang="es-CO" dirty="0" smtClean="0">
                <a:latin typeface="Consolas" panose="020B0609020204030204" pitchFamily="49" charset="0"/>
              </a:rPr>
              <a:t>(), </a:t>
            </a:r>
            <a:r>
              <a:rPr lang="es-CO" dirty="0">
                <a:latin typeface="Consolas" panose="020B0609020204030204" pitchFamily="49" charset="0"/>
              </a:rPr>
              <a:t>paréntesis</a:t>
            </a:r>
          </a:p>
          <a:p>
            <a:endParaRPr lang="en-US" dirty="0">
              <a:latin typeface="Consolas" panose="020B0609020204030204" pitchFamily="49" charset="0"/>
            </a:endParaRPr>
          </a:p>
        </p:txBody>
      </p:sp>
      <p:sp>
        <p:nvSpPr>
          <p:cNvPr id="10" name="Rectángulo 9"/>
          <p:cNvSpPr/>
          <p:nvPr/>
        </p:nvSpPr>
        <p:spPr>
          <a:xfrm>
            <a:off x="760669" y="5049133"/>
            <a:ext cx="7676195" cy="646331"/>
          </a:xfrm>
          <a:prstGeom prst="rect">
            <a:avLst/>
          </a:prstGeom>
        </p:spPr>
        <p:txBody>
          <a:bodyPr wrap="square">
            <a:spAutoFit/>
          </a:bodyPr>
          <a:lstStyle/>
          <a:p>
            <a:r>
              <a:rPr lang="en-US" dirty="0">
                <a:latin typeface="Consolas" panose="020B0609020204030204" pitchFamily="49" charset="0"/>
              </a:rPr>
              <a:t>select *from </a:t>
            </a:r>
            <a:r>
              <a:rPr lang="en-US" dirty="0" err="1">
                <a:latin typeface="Consolas" panose="020B0609020204030204" pitchFamily="49" charset="0"/>
              </a:rPr>
              <a:t>libros</a:t>
            </a:r>
            <a:r>
              <a:rPr lang="en-US" dirty="0">
                <a:latin typeface="Consolas" panose="020B0609020204030204" pitchFamily="49" charset="0"/>
              </a:rPr>
              <a:t> where (</a:t>
            </a:r>
            <a:r>
              <a:rPr lang="en-US" dirty="0" err="1">
                <a:latin typeface="Consolas" panose="020B0609020204030204" pitchFamily="49" charset="0"/>
              </a:rPr>
              <a:t>autor</a:t>
            </a:r>
            <a:r>
              <a:rPr lang="en-US" dirty="0">
                <a:latin typeface="Consolas" panose="020B0609020204030204" pitchFamily="49" charset="0"/>
              </a:rPr>
              <a:t>='Borges') and (</a:t>
            </a:r>
            <a:r>
              <a:rPr lang="en-US" dirty="0" err="1">
                <a:latin typeface="Consolas" panose="020B0609020204030204" pitchFamily="49" charset="0"/>
              </a:rPr>
              <a:t>precio</a:t>
            </a:r>
            <a:r>
              <a:rPr lang="en-US" dirty="0">
                <a:latin typeface="Consolas" panose="020B0609020204030204" pitchFamily="49" charset="0"/>
              </a:rPr>
              <a:t>&lt;=20</a:t>
            </a:r>
            <a:r>
              <a:rPr lang="en-US" dirty="0" smtClean="0">
                <a:latin typeface="Consolas" panose="020B0609020204030204" pitchFamily="49" charset="0"/>
              </a:rPr>
              <a:t>);</a:t>
            </a:r>
            <a:endParaRPr lang="en-US" dirty="0">
              <a:latin typeface="Consolas" panose="020B0609020204030204" pitchFamily="49" charset="0"/>
            </a:endParaRPr>
          </a:p>
        </p:txBody>
      </p:sp>
    </p:spTree>
    <p:extLst>
      <p:ext uri="{BB962C8B-B14F-4D97-AF65-F5344CB8AC3E}">
        <p14:creationId xmlns:p14="http://schemas.microsoft.com/office/powerpoint/2010/main" val="115963954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ítulo 2"/>
          <p:cNvSpPr>
            <a:spLocks noGrp="1"/>
          </p:cNvSpPr>
          <p:nvPr>
            <p:ph type="title"/>
          </p:nvPr>
        </p:nvSpPr>
        <p:spPr>
          <a:xfrm>
            <a:off x="209591" y="806653"/>
            <a:ext cx="11389120" cy="1143000"/>
          </a:xfrm>
        </p:spPr>
        <p:txBody>
          <a:bodyPr>
            <a:normAutofit/>
          </a:bodyPr>
          <a:lstStyle/>
          <a:p>
            <a:pPr lvl="0"/>
            <a:r>
              <a:rPr lang="es-CO" b="1" dirty="0" smtClean="0">
                <a:solidFill>
                  <a:schemeClr val="accent1">
                    <a:lumMod val="50000"/>
                  </a:schemeClr>
                </a:solidFill>
              </a:rPr>
              <a:t>Operadores Lógicos</a:t>
            </a:r>
            <a:endParaRPr lang="es-CO" b="1" dirty="0">
              <a:solidFill>
                <a:schemeClr val="accent1">
                  <a:lumMod val="50000"/>
                </a:schemeClr>
              </a:solidFill>
            </a:endParaRPr>
          </a:p>
        </p:txBody>
      </p:sp>
      <p:sp>
        <p:nvSpPr>
          <p:cNvPr id="10" name="Rectángulo 9"/>
          <p:cNvSpPr/>
          <p:nvPr/>
        </p:nvSpPr>
        <p:spPr>
          <a:xfrm>
            <a:off x="980125" y="2177916"/>
            <a:ext cx="7676195" cy="2031325"/>
          </a:xfrm>
          <a:prstGeom prst="rect">
            <a:avLst/>
          </a:prstGeom>
        </p:spPr>
        <p:txBody>
          <a:bodyPr wrap="square">
            <a:spAutoFit/>
          </a:bodyPr>
          <a:lstStyle/>
          <a:p>
            <a:r>
              <a:rPr lang="en-US" dirty="0">
                <a:latin typeface="Consolas" panose="020B0609020204030204" pitchFamily="49" charset="0"/>
              </a:rPr>
              <a:t>select*from </a:t>
            </a:r>
            <a:r>
              <a:rPr lang="en-US" dirty="0" err="1">
                <a:latin typeface="Consolas" panose="020B0609020204030204" pitchFamily="49" charset="0"/>
              </a:rPr>
              <a:t>libros</a:t>
            </a:r>
            <a:endParaRPr lang="en-US" dirty="0">
              <a:latin typeface="Consolas" panose="020B0609020204030204" pitchFamily="49" charset="0"/>
            </a:endParaRPr>
          </a:p>
          <a:p>
            <a:r>
              <a:rPr lang="en-US" dirty="0">
                <a:latin typeface="Consolas" panose="020B0609020204030204" pitchFamily="49" charset="0"/>
              </a:rPr>
              <a:t>  where (</a:t>
            </a:r>
            <a:r>
              <a:rPr lang="en-US" dirty="0" err="1">
                <a:latin typeface="Consolas" panose="020B0609020204030204" pitchFamily="49" charset="0"/>
              </a:rPr>
              <a:t>autor</a:t>
            </a:r>
            <a:r>
              <a:rPr lang="en-US" dirty="0">
                <a:latin typeface="Consolas" panose="020B0609020204030204" pitchFamily="49" charset="0"/>
              </a:rPr>
              <a:t>='Borges') or</a:t>
            </a:r>
          </a:p>
          <a:p>
            <a:r>
              <a:rPr lang="en-US" dirty="0">
                <a:latin typeface="Consolas" panose="020B0609020204030204" pitchFamily="49" charset="0"/>
              </a:rPr>
              <a:t>  (editorial='</a:t>
            </a:r>
            <a:r>
              <a:rPr lang="en-US" dirty="0" err="1">
                <a:latin typeface="Consolas" panose="020B0609020204030204" pitchFamily="49" charset="0"/>
              </a:rPr>
              <a:t>Paidos</a:t>
            </a:r>
            <a:r>
              <a:rPr lang="en-US" dirty="0">
                <a:latin typeface="Consolas" panose="020B0609020204030204" pitchFamily="49" charset="0"/>
              </a:rPr>
              <a:t>' and </a:t>
            </a:r>
            <a:r>
              <a:rPr lang="en-US" dirty="0" err="1">
                <a:latin typeface="Consolas" panose="020B0609020204030204" pitchFamily="49" charset="0"/>
              </a:rPr>
              <a:t>precio</a:t>
            </a:r>
            <a:r>
              <a:rPr lang="en-US" dirty="0">
                <a:latin typeface="Consolas" panose="020B0609020204030204" pitchFamily="49" charset="0"/>
              </a:rPr>
              <a:t>&lt;20);</a:t>
            </a:r>
          </a:p>
          <a:p>
            <a:endParaRPr lang="en-US" dirty="0">
              <a:latin typeface="Consolas" panose="020B0609020204030204" pitchFamily="49" charset="0"/>
            </a:endParaRPr>
          </a:p>
          <a:p>
            <a:r>
              <a:rPr lang="en-US" dirty="0">
                <a:latin typeface="Consolas" panose="020B0609020204030204" pitchFamily="49" charset="0"/>
              </a:rPr>
              <a:t> select *from </a:t>
            </a:r>
            <a:r>
              <a:rPr lang="en-US" dirty="0" err="1">
                <a:latin typeface="Consolas" panose="020B0609020204030204" pitchFamily="49" charset="0"/>
              </a:rPr>
              <a:t>libros</a:t>
            </a:r>
            <a:endParaRPr lang="en-US" dirty="0">
              <a:latin typeface="Consolas" panose="020B0609020204030204" pitchFamily="49" charset="0"/>
            </a:endParaRPr>
          </a:p>
          <a:p>
            <a:r>
              <a:rPr lang="en-US" dirty="0">
                <a:latin typeface="Consolas" panose="020B0609020204030204" pitchFamily="49" charset="0"/>
              </a:rPr>
              <a:t>  where (</a:t>
            </a:r>
            <a:r>
              <a:rPr lang="en-US" dirty="0" err="1">
                <a:latin typeface="Consolas" panose="020B0609020204030204" pitchFamily="49" charset="0"/>
              </a:rPr>
              <a:t>autor</a:t>
            </a:r>
            <a:r>
              <a:rPr lang="en-US" dirty="0">
                <a:latin typeface="Consolas" panose="020B0609020204030204" pitchFamily="49" charset="0"/>
              </a:rPr>
              <a:t>='Borges' or editorial='</a:t>
            </a:r>
            <a:r>
              <a:rPr lang="en-US" dirty="0" err="1">
                <a:latin typeface="Consolas" panose="020B0609020204030204" pitchFamily="49" charset="0"/>
              </a:rPr>
              <a:t>Paidos</a:t>
            </a:r>
            <a:r>
              <a:rPr lang="en-US" dirty="0">
                <a:latin typeface="Consolas" panose="020B0609020204030204" pitchFamily="49" charset="0"/>
              </a:rPr>
              <a:t>') and</a:t>
            </a:r>
          </a:p>
          <a:p>
            <a:r>
              <a:rPr lang="en-US" dirty="0">
                <a:latin typeface="Consolas" panose="020B0609020204030204" pitchFamily="49" charset="0"/>
              </a:rPr>
              <a:t>  (</a:t>
            </a:r>
            <a:r>
              <a:rPr lang="en-US" dirty="0" err="1">
                <a:latin typeface="Consolas" panose="020B0609020204030204" pitchFamily="49" charset="0"/>
              </a:rPr>
              <a:t>precio</a:t>
            </a:r>
            <a:r>
              <a:rPr lang="en-US" dirty="0">
                <a:latin typeface="Consolas" panose="020B0609020204030204" pitchFamily="49" charset="0"/>
              </a:rPr>
              <a:t>&lt;20);</a:t>
            </a:r>
          </a:p>
        </p:txBody>
      </p:sp>
    </p:spTree>
    <p:extLst>
      <p:ext uri="{BB962C8B-B14F-4D97-AF65-F5344CB8AC3E}">
        <p14:creationId xmlns:p14="http://schemas.microsoft.com/office/powerpoint/2010/main" val="4122163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209591" y="806653"/>
            <a:ext cx="11389120" cy="1143000"/>
          </a:xfrm>
        </p:spPr>
        <p:txBody>
          <a:bodyPr>
            <a:normAutofit fontScale="90000"/>
          </a:bodyPr>
          <a:lstStyle/>
          <a:p>
            <a:pPr lvl="0"/>
            <a:r>
              <a:rPr lang="es-CO" b="1" dirty="0" smtClean="0">
                <a:solidFill>
                  <a:schemeClr val="accent1">
                    <a:lumMod val="50000"/>
                  </a:schemeClr>
                </a:solidFill>
              </a:rPr>
              <a:t>Operadores aritméticos y de concatenación</a:t>
            </a:r>
            <a:endParaRPr lang="es-CO" b="1" dirty="0">
              <a:solidFill>
                <a:schemeClr val="accent1">
                  <a:lumMod val="50000"/>
                </a:schemeClr>
              </a:solidFill>
            </a:endParaRPr>
          </a:p>
        </p:txBody>
      </p:sp>
      <p:sp>
        <p:nvSpPr>
          <p:cNvPr id="2" name="Rectángulo 1"/>
          <p:cNvSpPr/>
          <p:nvPr/>
        </p:nvSpPr>
        <p:spPr>
          <a:xfrm>
            <a:off x="589982" y="2059570"/>
            <a:ext cx="11203801" cy="1061829"/>
          </a:xfrm>
          <a:prstGeom prst="rect">
            <a:avLst/>
          </a:prstGeom>
        </p:spPr>
        <p:txBody>
          <a:bodyPr wrap="square">
            <a:spAutoFit/>
          </a:bodyPr>
          <a:lstStyle/>
          <a:p>
            <a:pPr algn="just"/>
            <a:r>
              <a:rPr lang="es-CO" sz="2100" dirty="0"/>
              <a:t>Los operadores aritméticos permiten realizar cálculos con valores numéricos</a:t>
            </a:r>
            <a:r>
              <a:rPr lang="es-CO" sz="2100" dirty="0" smtClean="0"/>
              <a:t>. </a:t>
            </a:r>
          </a:p>
          <a:p>
            <a:pPr algn="just"/>
            <a:r>
              <a:rPr lang="es-CO" sz="2100" dirty="0" smtClean="0"/>
              <a:t>Son</a:t>
            </a:r>
            <a:r>
              <a:rPr lang="es-CO" sz="2100" dirty="0"/>
              <a:t>: multiplicación (*), división (/) y módulo (%) (el resto de dividir números enteros), suma (+) y resta </a:t>
            </a:r>
            <a:r>
              <a:rPr lang="es-CO" sz="2100" dirty="0" smtClean="0"/>
              <a:t>(-).</a:t>
            </a:r>
          </a:p>
        </p:txBody>
      </p:sp>
      <p:sp>
        <p:nvSpPr>
          <p:cNvPr id="8" name="Rectángulo 7"/>
          <p:cNvSpPr/>
          <p:nvPr/>
        </p:nvSpPr>
        <p:spPr>
          <a:xfrm>
            <a:off x="1492189" y="3642471"/>
            <a:ext cx="7676195" cy="369332"/>
          </a:xfrm>
          <a:prstGeom prst="rect">
            <a:avLst/>
          </a:prstGeom>
        </p:spPr>
        <p:txBody>
          <a:bodyPr wrap="square">
            <a:spAutoFit/>
          </a:bodyPr>
          <a:lstStyle/>
          <a:p>
            <a:r>
              <a:rPr lang="en-US" dirty="0">
                <a:latin typeface="Consolas" panose="020B0609020204030204" pitchFamily="49" charset="0"/>
              </a:rPr>
              <a:t>select </a:t>
            </a:r>
            <a:r>
              <a:rPr lang="en-US" dirty="0" err="1">
                <a:latin typeface="Consolas" panose="020B0609020204030204" pitchFamily="49" charset="0"/>
              </a:rPr>
              <a:t>titulo,precio,cantidad</a:t>
            </a:r>
            <a:r>
              <a:rPr lang="en-US" dirty="0">
                <a:latin typeface="Consolas" panose="020B0609020204030204" pitchFamily="49" charset="0"/>
              </a:rPr>
              <a:t> from </a:t>
            </a:r>
            <a:r>
              <a:rPr lang="en-US" dirty="0" err="1">
                <a:latin typeface="Consolas" panose="020B0609020204030204" pitchFamily="49" charset="0"/>
              </a:rPr>
              <a:t>libros</a:t>
            </a:r>
            <a:r>
              <a:rPr lang="en-US" dirty="0" smtClean="0">
                <a:latin typeface="Consolas" panose="020B0609020204030204" pitchFamily="49" charset="0"/>
              </a:rPr>
              <a:t>;</a:t>
            </a:r>
            <a:endParaRPr lang="en-US" dirty="0">
              <a:latin typeface="Consolas" panose="020B0609020204030204" pitchFamily="49" charset="0"/>
            </a:endParaRPr>
          </a:p>
        </p:txBody>
      </p:sp>
      <p:sp>
        <p:nvSpPr>
          <p:cNvPr id="7" name="Rectángulo 6"/>
          <p:cNvSpPr/>
          <p:nvPr/>
        </p:nvSpPr>
        <p:spPr>
          <a:xfrm>
            <a:off x="589981" y="4318917"/>
            <a:ext cx="11203801" cy="430887"/>
          </a:xfrm>
          <a:prstGeom prst="rect">
            <a:avLst/>
          </a:prstGeom>
        </p:spPr>
        <p:txBody>
          <a:bodyPr wrap="square">
            <a:spAutoFit/>
          </a:bodyPr>
          <a:lstStyle/>
          <a:p>
            <a:r>
              <a:rPr lang="es-CO" sz="2200" dirty="0"/>
              <a:t>Los operadores de concatenación: permite concatenar cadenas, </a:t>
            </a:r>
            <a:r>
              <a:rPr lang="es-CO" sz="2200" dirty="0" smtClean="0"/>
              <a:t>más </a:t>
            </a:r>
            <a:r>
              <a:rPr lang="es-CO" sz="2200" dirty="0"/>
              <a:t>(+).</a:t>
            </a:r>
            <a:endParaRPr lang="es-CO" sz="2200" dirty="0" smtClean="0"/>
          </a:p>
        </p:txBody>
      </p:sp>
      <p:sp>
        <p:nvSpPr>
          <p:cNvPr id="10" name="Rectángulo 9"/>
          <p:cNvSpPr/>
          <p:nvPr/>
        </p:nvSpPr>
        <p:spPr>
          <a:xfrm>
            <a:off x="1492189" y="5056918"/>
            <a:ext cx="7676195" cy="369332"/>
          </a:xfrm>
          <a:prstGeom prst="rect">
            <a:avLst/>
          </a:prstGeom>
        </p:spPr>
        <p:txBody>
          <a:bodyPr wrap="square">
            <a:spAutoFit/>
          </a:bodyPr>
          <a:lstStyle/>
          <a:p>
            <a:r>
              <a:rPr lang="en-US" dirty="0">
                <a:latin typeface="Consolas" panose="020B0609020204030204" pitchFamily="49" charset="0"/>
              </a:rPr>
              <a:t>select </a:t>
            </a:r>
            <a:r>
              <a:rPr lang="en-US" dirty="0" err="1">
                <a:latin typeface="Consolas" panose="020B0609020204030204" pitchFamily="49" charset="0"/>
              </a:rPr>
              <a:t>titulo</a:t>
            </a:r>
            <a:r>
              <a:rPr lang="en-US" dirty="0">
                <a:latin typeface="Consolas" panose="020B0609020204030204" pitchFamily="49" charset="0"/>
              </a:rPr>
              <a:t>+'-'+</a:t>
            </a:r>
            <a:r>
              <a:rPr lang="en-US" dirty="0" err="1">
                <a:latin typeface="Consolas" panose="020B0609020204030204" pitchFamily="49" charset="0"/>
              </a:rPr>
              <a:t>autor</a:t>
            </a:r>
            <a:r>
              <a:rPr lang="en-US" dirty="0">
                <a:latin typeface="Consolas" panose="020B0609020204030204" pitchFamily="49" charset="0"/>
              </a:rPr>
              <a:t>+'-'+editorial from </a:t>
            </a:r>
            <a:r>
              <a:rPr lang="en-US" dirty="0" err="1">
                <a:latin typeface="Consolas" panose="020B0609020204030204" pitchFamily="49" charset="0"/>
              </a:rPr>
              <a:t>libros</a:t>
            </a:r>
            <a:r>
              <a:rPr lang="en-US" dirty="0">
                <a:latin typeface="Consolas" panose="020B0609020204030204" pitchFamily="49" charset="0"/>
              </a:rPr>
              <a:t>;</a:t>
            </a:r>
          </a:p>
        </p:txBody>
      </p:sp>
    </p:spTree>
    <p:extLst>
      <p:ext uri="{BB962C8B-B14F-4D97-AF65-F5344CB8AC3E}">
        <p14:creationId xmlns:p14="http://schemas.microsoft.com/office/powerpoint/2010/main" val="112721409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209591" y="806653"/>
            <a:ext cx="11389120" cy="1143000"/>
          </a:xfrm>
        </p:spPr>
        <p:txBody>
          <a:bodyPr>
            <a:normAutofit/>
          </a:bodyPr>
          <a:lstStyle/>
          <a:p>
            <a:pPr lvl="0"/>
            <a:r>
              <a:rPr lang="es-CO" b="1" dirty="0" smtClean="0">
                <a:solidFill>
                  <a:schemeClr val="accent1">
                    <a:lumMod val="50000"/>
                  </a:schemeClr>
                </a:solidFill>
              </a:rPr>
              <a:t>Actualizar Registros (</a:t>
            </a:r>
            <a:r>
              <a:rPr lang="es-CO" b="1" dirty="0" err="1" smtClean="0">
                <a:solidFill>
                  <a:schemeClr val="accent1">
                    <a:lumMod val="50000"/>
                  </a:schemeClr>
                </a:solidFill>
              </a:rPr>
              <a:t>update</a:t>
            </a:r>
            <a:r>
              <a:rPr lang="es-CO" b="1" dirty="0" smtClean="0">
                <a:solidFill>
                  <a:schemeClr val="accent1">
                    <a:lumMod val="50000"/>
                  </a:schemeClr>
                </a:solidFill>
              </a:rPr>
              <a:t>)</a:t>
            </a:r>
            <a:endParaRPr lang="es-CO" b="1" dirty="0">
              <a:solidFill>
                <a:schemeClr val="accent1">
                  <a:lumMod val="50000"/>
                </a:schemeClr>
              </a:solidFill>
            </a:endParaRPr>
          </a:p>
        </p:txBody>
      </p:sp>
      <p:sp>
        <p:nvSpPr>
          <p:cNvPr id="2" name="Rectángulo 1"/>
          <p:cNvSpPr/>
          <p:nvPr/>
        </p:nvSpPr>
        <p:spPr>
          <a:xfrm>
            <a:off x="589982" y="2059569"/>
            <a:ext cx="11203801" cy="415498"/>
          </a:xfrm>
          <a:prstGeom prst="rect">
            <a:avLst/>
          </a:prstGeom>
        </p:spPr>
        <p:txBody>
          <a:bodyPr wrap="square">
            <a:spAutoFit/>
          </a:bodyPr>
          <a:lstStyle/>
          <a:p>
            <a:pPr algn="just"/>
            <a:r>
              <a:rPr lang="es-CO" sz="2100" dirty="0"/>
              <a:t>Para modificar uno o varios datos de uno o varios registros utilizamos "</a:t>
            </a:r>
            <a:r>
              <a:rPr lang="es-CO" sz="2100" dirty="0" err="1"/>
              <a:t>update</a:t>
            </a:r>
            <a:r>
              <a:rPr lang="es-CO" sz="2100" dirty="0"/>
              <a:t>" (actualizar).</a:t>
            </a:r>
            <a:endParaRPr lang="es-CO" sz="2100" dirty="0" smtClean="0"/>
          </a:p>
        </p:txBody>
      </p:sp>
      <p:sp>
        <p:nvSpPr>
          <p:cNvPr id="8" name="Rectángulo 7"/>
          <p:cNvSpPr/>
          <p:nvPr/>
        </p:nvSpPr>
        <p:spPr>
          <a:xfrm>
            <a:off x="2066053" y="3307238"/>
            <a:ext cx="7676195" cy="923330"/>
          </a:xfrm>
          <a:prstGeom prst="rect">
            <a:avLst/>
          </a:prstGeom>
        </p:spPr>
        <p:txBody>
          <a:bodyPr wrap="square">
            <a:spAutoFit/>
          </a:bodyPr>
          <a:lstStyle/>
          <a:p>
            <a:r>
              <a:rPr lang="es-CO" dirty="0" err="1">
                <a:latin typeface="Consolas" panose="020B0609020204030204" pitchFamily="49" charset="0"/>
              </a:rPr>
              <a:t>update</a:t>
            </a:r>
            <a:r>
              <a:rPr lang="es-CO" dirty="0">
                <a:latin typeface="Consolas" panose="020B0609020204030204" pitchFamily="49" charset="0"/>
              </a:rPr>
              <a:t> </a:t>
            </a:r>
            <a:r>
              <a:rPr lang="es-CO" dirty="0" smtClean="0">
                <a:latin typeface="Consolas" panose="020B0609020204030204" pitchFamily="49" charset="0"/>
              </a:rPr>
              <a:t>NOMBRETABLA set CAMPO=‘NUEVOVALOR';</a:t>
            </a:r>
          </a:p>
          <a:p>
            <a:endParaRPr lang="es-CO" dirty="0">
              <a:latin typeface="Consolas" panose="020B0609020204030204" pitchFamily="49" charset="0"/>
            </a:endParaRPr>
          </a:p>
          <a:p>
            <a:r>
              <a:rPr lang="es-CO" dirty="0" err="1" smtClean="0">
                <a:latin typeface="Consolas" panose="020B0609020204030204" pitchFamily="49" charset="0"/>
              </a:rPr>
              <a:t>update</a:t>
            </a:r>
            <a:r>
              <a:rPr lang="es-CO" dirty="0" smtClean="0">
                <a:latin typeface="Consolas" panose="020B0609020204030204" pitchFamily="49" charset="0"/>
              </a:rPr>
              <a:t> </a:t>
            </a:r>
            <a:r>
              <a:rPr lang="es-CO" dirty="0">
                <a:latin typeface="Consolas" panose="020B0609020204030204" pitchFamily="49" charset="0"/>
              </a:rPr>
              <a:t>usuarios set clave='</a:t>
            </a:r>
            <a:r>
              <a:rPr lang="es-CO" dirty="0" err="1">
                <a:latin typeface="Consolas" panose="020B0609020204030204" pitchFamily="49" charset="0"/>
              </a:rPr>
              <a:t>RealMadrid</a:t>
            </a:r>
            <a:r>
              <a:rPr lang="es-CO" dirty="0" smtClean="0">
                <a:latin typeface="Consolas" panose="020B0609020204030204" pitchFamily="49" charset="0"/>
              </a:rPr>
              <a:t>';</a:t>
            </a:r>
            <a:endParaRPr lang="en-US" dirty="0">
              <a:latin typeface="Consolas" panose="020B0609020204030204" pitchFamily="49" charset="0"/>
            </a:endParaRPr>
          </a:p>
        </p:txBody>
      </p:sp>
    </p:spTree>
    <p:extLst>
      <p:ext uri="{BB962C8B-B14F-4D97-AF65-F5344CB8AC3E}">
        <p14:creationId xmlns:p14="http://schemas.microsoft.com/office/powerpoint/2010/main" val="411946129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209591" y="806653"/>
            <a:ext cx="11389120" cy="1143000"/>
          </a:xfrm>
        </p:spPr>
        <p:txBody>
          <a:bodyPr>
            <a:normAutofit/>
          </a:bodyPr>
          <a:lstStyle/>
          <a:p>
            <a:pPr lvl="0"/>
            <a:r>
              <a:rPr lang="es-CO" b="1" dirty="0" smtClean="0">
                <a:solidFill>
                  <a:schemeClr val="accent1">
                    <a:lumMod val="50000"/>
                  </a:schemeClr>
                </a:solidFill>
              </a:rPr>
              <a:t>Actualizar Registros (</a:t>
            </a:r>
            <a:r>
              <a:rPr lang="es-CO" b="1" dirty="0" err="1" smtClean="0">
                <a:solidFill>
                  <a:schemeClr val="accent1">
                    <a:lumMod val="50000"/>
                  </a:schemeClr>
                </a:solidFill>
              </a:rPr>
              <a:t>update</a:t>
            </a:r>
            <a:r>
              <a:rPr lang="es-CO" b="1" dirty="0" smtClean="0">
                <a:solidFill>
                  <a:schemeClr val="accent1">
                    <a:lumMod val="50000"/>
                  </a:schemeClr>
                </a:solidFill>
              </a:rPr>
              <a:t>)</a:t>
            </a:r>
            <a:endParaRPr lang="es-CO" b="1" dirty="0">
              <a:solidFill>
                <a:schemeClr val="accent1">
                  <a:lumMod val="50000"/>
                </a:schemeClr>
              </a:solidFill>
            </a:endParaRPr>
          </a:p>
        </p:txBody>
      </p:sp>
      <p:sp>
        <p:nvSpPr>
          <p:cNvPr id="9" name="Rectángulo 8"/>
          <p:cNvSpPr/>
          <p:nvPr/>
        </p:nvSpPr>
        <p:spPr>
          <a:xfrm>
            <a:off x="589982" y="2163917"/>
            <a:ext cx="11203801" cy="1107996"/>
          </a:xfrm>
          <a:prstGeom prst="rect">
            <a:avLst/>
          </a:prstGeom>
        </p:spPr>
        <p:txBody>
          <a:bodyPr wrap="square">
            <a:spAutoFit/>
          </a:bodyPr>
          <a:lstStyle/>
          <a:p>
            <a:pPr algn="just"/>
            <a:r>
              <a:rPr lang="es-CO" sz="2200" dirty="0"/>
              <a:t>Para </a:t>
            </a:r>
            <a:r>
              <a:rPr lang="es-CO" sz="2200" dirty="0" smtClean="0"/>
              <a:t>modificar </a:t>
            </a:r>
            <a:r>
              <a:rPr lang="es-CO" sz="2200" dirty="0"/>
              <a:t>algunos registros, </a:t>
            </a:r>
            <a:r>
              <a:rPr lang="es-CO" sz="2200" dirty="0" smtClean="0"/>
              <a:t>se debe establecer </a:t>
            </a:r>
            <a:r>
              <a:rPr lang="es-CO" sz="2200" dirty="0"/>
              <a:t>condiciones de selección con "</a:t>
            </a:r>
            <a:r>
              <a:rPr lang="es-CO" sz="2200" dirty="0" err="1"/>
              <a:t>where</a:t>
            </a:r>
            <a:r>
              <a:rPr lang="es-CO" sz="2200" dirty="0" smtClean="0"/>
              <a:t>". </a:t>
            </a:r>
            <a:r>
              <a:rPr lang="es-CO" sz="2200" dirty="0"/>
              <a:t>Las condiciones no son obligatorias, pero si omitimos la cláusula "</a:t>
            </a:r>
            <a:r>
              <a:rPr lang="es-CO" sz="2200" dirty="0" err="1"/>
              <a:t>where</a:t>
            </a:r>
            <a:r>
              <a:rPr lang="es-CO" sz="2200" dirty="0"/>
              <a:t>", la actualización afectará a todos los registros</a:t>
            </a:r>
            <a:r>
              <a:rPr lang="es-CO" sz="2200" dirty="0" smtClean="0"/>
              <a:t>. </a:t>
            </a:r>
            <a:r>
              <a:rPr lang="es-CO" sz="2200" dirty="0"/>
              <a:t>También podemos actualizar varios campos en una sola </a:t>
            </a:r>
            <a:r>
              <a:rPr lang="es-CO" sz="2200" dirty="0" smtClean="0"/>
              <a:t>instrucción</a:t>
            </a:r>
          </a:p>
        </p:txBody>
      </p:sp>
      <p:sp>
        <p:nvSpPr>
          <p:cNvPr id="11" name="Rectángulo 10"/>
          <p:cNvSpPr/>
          <p:nvPr/>
        </p:nvSpPr>
        <p:spPr>
          <a:xfrm>
            <a:off x="1968517" y="4465884"/>
            <a:ext cx="9139235" cy="646331"/>
          </a:xfrm>
          <a:prstGeom prst="rect">
            <a:avLst/>
          </a:prstGeom>
        </p:spPr>
        <p:txBody>
          <a:bodyPr wrap="square">
            <a:spAutoFit/>
          </a:bodyPr>
          <a:lstStyle/>
          <a:p>
            <a:r>
              <a:rPr lang="es-CO" dirty="0" err="1">
                <a:latin typeface="Consolas" panose="020B0609020204030204" pitchFamily="49" charset="0"/>
              </a:rPr>
              <a:t>update</a:t>
            </a:r>
            <a:r>
              <a:rPr lang="es-CO" dirty="0">
                <a:latin typeface="Consolas" panose="020B0609020204030204" pitchFamily="49" charset="0"/>
              </a:rPr>
              <a:t> usuarios set nombre='</a:t>
            </a:r>
            <a:r>
              <a:rPr lang="es-CO" dirty="0" err="1">
                <a:latin typeface="Consolas" panose="020B0609020204030204" pitchFamily="49" charset="0"/>
              </a:rPr>
              <a:t>Marceloduarte</a:t>
            </a:r>
            <a:r>
              <a:rPr lang="es-CO" dirty="0">
                <a:latin typeface="Consolas" panose="020B0609020204030204" pitchFamily="49" charset="0"/>
              </a:rPr>
              <a:t>', clave='Marce'</a:t>
            </a:r>
          </a:p>
          <a:p>
            <a:r>
              <a:rPr lang="es-CO" dirty="0">
                <a:latin typeface="Consolas" panose="020B0609020204030204" pitchFamily="49" charset="0"/>
              </a:rPr>
              <a:t>  </a:t>
            </a:r>
            <a:r>
              <a:rPr lang="es-CO" dirty="0" err="1">
                <a:latin typeface="Consolas" panose="020B0609020204030204" pitchFamily="49" charset="0"/>
              </a:rPr>
              <a:t>where</a:t>
            </a:r>
            <a:r>
              <a:rPr lang="es-CO" dirty="0">
                <a:latin typeface="Consolas" panose="020B0609020204030204" pitchFamily="49" charset="0"/>
              </a:rPr>
              <a:t> nombre='Marcelo';</a:t>
            </a:r>
            <a:endParaRPr lang="en-US" dirty="0">
              <a:latin typeface="Consolas" panose="020B0609020204030204" pitchFamily="49" charset="0"/>
            </a:endParaRPr>
          </a:p>
        </p:txBody>
      </p:sp>
    </p:spTree>
    <p:extLst>
      <p:ext uri="{BB962C8B-B14F-4D97-AF65-F5344CB8AC3E}">
        <p14:creationId xmlns:p14="http://schemas.microsoft.com/office/powerpoint/2010/main" val="74151525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209591" y="806653"/>
            <a:ext cx="11389120" cy="1143000"/>
          </a:xfrm>
        </p:spPr>
        <p:txBody>
          <a:bodyPr>
            <a:normAutofit/>
          </a:bodyPr>
          <a:lstStyle/>
          <a:p>
            <a:pPr lvl="0"/>
            <a:r>
              <a:rPr lang="es-CO" b="1" dirty="0">
                <a:solidFill>
                  <a:schemeClr val="accent1">
                    <a:lumMod val="50000"/>
                  </a:schemeClr>
                </a:solidFill>
              </a:rPr>
              <a:t>Borrar registros (</a:t>
            </a:r>
            <a:r>
              <a:rPr lang="es-CO" b="1" dirty="0" err="1">
                <a:solidFill>
                  <a:schemeClr val="accent1">
                    <a:lumMod val="50000"/>
                  </a:schemeClr>
                </a:solidFill>
              </a:rPr>
              <a:t>delete</a:t>
            </a:r>
            <a:r>
              <a:rPr lang="es-CO" b="1" dirty="0">
                <a:solidFill>
                  <a:schemeClr val="accent1">
                    <a:lumMod val="50000"/>
                  </a:schemeClr>
                </a:solidFill>
              </a:rPr>
              <a:t>) - </a:t>
            </a:r>
            <a:r>
              <a:rPr lang="es-CO" b="1" dirty="0" err="1">
                <a:solidFill>
                  <a:schemeClr val="accent1">
                    <a:lumMod val="50000"/>
                  </a:schemeClr>
                </a:solidFill>
              </a:rPr>
              <a:t>Truncate</a:t>
            </a:r>
            <a:r>
              <a:rPr lang="es-CO" b="1" dirty="0">
                <a:solidFill>
                  <a:schemeClr val="accent1">
                    <a:lumMod val="50000"/>
                  </a:schemeClr>
                </a:solidFill>
              </a:rPr>
              <a:t> </a:t>
            </a:r>
            <a:r>
              <a:rPr lang="es-CO" b="1" dirty="0" err="1">
                <a:solidFill>
                  <a:schemeClr val="accent1">
                    <a:lumMod val="50000"/>
                  </a:schemeClr>
                </a:solidFill>
              </a:rPr>
              <a:t>table</a:t>
            </a:r>
            <a:endParaRPr lang="es-CO" b="1" dirty="0">
              <a:solidFill>
                <a:schemeClr val="accent1">
                  <a:lumMod val="50000"/>
                </a:schemeClr>
              </a:solidFill>
            </a:endParaRPr>
          </a:p>
        </p:txBody>
      </p:sp>
      <p:sp>
        <p:nvSpPr>
          <p:cNvPr id="2" name="Rectángulo 1"/>
          <p:cNvSpPr/>
          <p:nvPr/>
        </p:nvSpPr>
        <p:spPr>
          <a:xfrm>
            <a:off x="589982" y="2154287"/>
            <a:ext cx="11203801" cy="430887"/>
          </a:xfrm>
          <a:prstGeom prst="rect">
            <a:avLst/>
          </a:prstGeom>
        </p:spPr>
        <p:txBody>
          <a:bodyPr wrap="square">
            <a:spAutoFit/>
          </a:bodyPr>
          <a:lstStyle/>
          <a:p>
            <a:pPr algn="just"/>
            <a:r>
              <a:rPr lang="es-CO" sz="2200" dirty="0"/>
              <a:t>Para eliminar los registros de una tabla usamos el comando "</a:t>
            </a:r>
            <a:r>
              <a:rPr lang="es-CO" sz="2200" dirty="0" err="1" smtClean="0"/>
              <a:t>delete</a:t>
            </a:r>
            <a:r>
              <a:rPr lang="es-CO" sz="2200" dirty="0" smtClean="0"/>
              <a:t>“:</a:t>
            </a:r>
          </a:p>
        </p:txBody>
      </p:sp>
      <p:sp>
        <p:nvSpPr>
          <p:cNvPr id="8" name="Rectángulo 7"/>
          <p:cNvSpPr/>
          <p:nvPr/>
        </p:nvSpPr>
        <p:spPr>
          <a:xfrm>
            <a:off x="1492189" y="2845574"/>
            <a:ext cx="7676195" cy="646331"/>
          </a:xfrm>
          <a:prstGeom prst="rect">
            <a:avLst/>
          </a:prstGeom>
        </p:spPr>
        <p:txBody>
          <a:bodyPr wrap="square">
            <a:spAutoFit/>
          </a:bodyPr>
          <a:lstStyle/>
          <a:p>
            <a:r>
              <a:rPr lang="es-CO" dirty="0" err="1">
                <a:latin typeface="Consolas" panose="020B0609020204030204" pitchFamily="49" charset="0"/>
              </a:rPr>
              <a:t>delete</a:t>
            </a:r>
            <a:r>
              <a:rPr lang="es-CO" dirty="0">
                <a:latin typeface="Consolas" panose="020B0609020204030204" pitchFamily="49" charset="0"/>
              </a:rPr>
              <a:t> </a:t>
            </a:r>
            <a:r>
              <a:rPr lang="es-CO" dirty="0" err="1">
                <a:latin typeface="Consolas" panose="020B0609020204030204" pitchFamily="49" charset="0"/>
              </a:rPr>
              <a:t>from</a:t>
            </a:r>
            <a:r>
              <a:rPr lang="es-CO" dirty="0">
                <a:latin typeface="Consolas" panose="020B0609020204030204" pitchFamily="49" charset="0"/>
              </a:rPr>
              <a:t> </a:t>
            </a:r>
            <a:r>
              <a:rPr lang="es-CO" dirty="0" smtClean="0">
                <a:latin typeface="Consolas" panose="020B0609020204030204" pitchFamily="49" charset="0"/>
              </a:rPr>
              <a:t>NOMBRETABLA;</a:t>
            </a:r>
            <a:endParaRPr lang="es-CO" dirty="0">
              <a:latin typeface="Consolas" panose="020B0609020204030204" pitchFamily="49" charset="0"/>
            </a:endParaRPr>
          </a:p>
          <a:p>
            <a:r>
              <a:rPr lang="es-CO" dirty="0" err="1">
                <a:latin typeface="Consolas" panose="020B0609020204030204" pitchFamily="49" charset="0"/>
              </a:rPr>
              <a:t>delete</a:t>
            </a:r>
            <a:r>
              <a:rPr lang="es-CO" dirty="0">
                <a:latin typeface="Consolas" panose="020B0609020204030204" pitchFamily="49" charset="0"/>
              </a:rPr>
              <a:t> </a:t>
            </a:r>
            <a:r>
              <a:rPr lang="es-CO" dirty="0" err="1">
                <a:latin typeface="Consolas" panose="020B0609020204030204" pitchFamily="49" charset="0"/>
              </a:rPr>
              <a:t>from</a:t>
            </a:r>
            <a:r>
              <a:rPr lang="es-CO" dirty="0">
                <a:latin typeface="Consolas" panose="020B0609020204030204" pitchFamily="49" charset="0"/>
              </a:rPr>
              <a:t> usuarios;</a:t>
            </a:r>
            <a:endParaRPr lang="en-US" dirty="0">
              <a:latin typeface="Consolas" panose="020B0609020204030204" pitchFamily="49" charset="0"/>
            </a:endParaRPr>
          </a:p>
        </p:txBody>
      </p:sp>
      <p:sp>
        <p:nvSpPr>
          <p:cNvPr id="9" name="Rectángulo 8"/>
          <p:cNvSpPr/>
          <p:nvPr/>
        </p:nvSpPr>
        <p:spPr>
          <a:xfrm>
            <a:off x="507021" y="3752304"/>
            <a:ext cx="11203801" cy="769441"/>
          </a:xfrm>
          <a:prstGeom prst="rect">
            <a:avLst/>
          </a:prstGeom>
        </p:spPr>
        <p:txBody>
          <a:bodyPr wrap="square">
            <a:spAutoFit/>
          </a:bodyPr>
          <a:lstStyle/>
          <a:p>
            <a:pPr algn="just"/>
            <a:r>
              <a:rPr lang="es-CO" sz="2200" dirty="0"/>
              <a:t>Para </a:t>
            </a:r>
            <a:r>
              <a:rPr lang="es-CO" sz="2200" dirty="0" smtClean="0"/>
              <a:t>eliminar algunos </a:t>
            </a:r>
            <a:r>
              <a:rPr lang="es-CO" sz="2200" dirty="0"/>
              <a:t>registros, </a:t>
            </a:r>
            <a:r>
              <a:rPr lang="es-CO" sz="2200" dirty="0" smtClean="0"/>
              <a:t>se debe establecer </a:t>
            </a:r>
            <a:r>
              <a:rPr lang="es-CO" sz="2200" dirty="0"/>
              <a:t>condiciones de selección con "</a:t>
            </a:r>
            <a:r>
              <a:rPr lang="es-CO" sz="2200" dirty="0" err="1"/>
              <a:t>where</a:t>
            </a:r>
            <a:r>
              <a:rPr lang="es-CO" sz="2200" dirty="0" smtClean="0"/>
              <a:t>". Si </a:t>
            </a:r>
            <a:r>
              <a:rPr lang="es-CO" sz="2200" dirty="0"/>
              <a:t>no </a:t>
            </a:r>
            <a:r>
              <a:rPr lang="es-CO" sz="2200" dirty="0" smtClean="0"/>
              <a:t>se especifica ninguna condición</a:t>
            </a:r>
            <a:r>
              <a:rPr lang="es-CO" sz="2200" dirty="0"/>
              <a:t>, se eliminan todos los registros de la tabla nombrada.</a:t>
            </a:r>
            <a:endParaRPr lang="es-CO" sz="2200" dirty="0" smtClean="0"/>
          </a:p>
        </p:txBody>
      </p:sp>
      <p:sp>
        <p:nvSpPr>
          <p:cNvPr id="11" name="Rectángulo 10"/>
          <p:cNvSpPr/>
          <p:nvPr/>
        </p:nvSpPr>
        <p:spPr>
          <a:xfrm>
            <a:off x="1334533" y="5128873"/>
            <a:ext cx="9139235" cy="646331"/>
          </a:xfrm>
          <a:prstGeom prst="rect">
            <a:avLst/>
          </a:prstGeom>
        </p:spPr>
        <p:txBody>
          <a:bodyPr wrap="square">
            <a:spAutoFit/>
          </a:bodyPr>
          <a:lstStyle/>
          <a:p>
            <a:r>
              <a:rPr lang="es-CO" dirty="0">
                <a:latin typeface="Consolas" panose="020B0609020204030204" pitchFamily="49" charset="0"/>
              </a:rPr>
              <a:t> </a:t>
            </a:r>
            <a:r>
              <a:rPr lang="es-CO" dirty="0" err="1">
                <a:latin typeface="Consolas" panose="020B0609020204030204" pitchFamily="49" charset="0"/>
              </a:rPr>
              <a:t>delete</a:t>
            </a:r>
            <a:r>
              <a:rPr lang="es-CO" dirty="0">
                <a:latin typeface="Consolas" panose="020B0609020204030204" pitchFamily="49" charset="0"/>
              </a:rPr>
              <a:t> </a:t>
            </a:r>
            <a:r>
              <a:rPr lang="es-CO" dirty="0" err="1">
                <a:latin typeface="Consolas" panose="020B0609020204030204" pitchFamily="49" charset="0"/>
              </a:rPr>
              <a:t>from</a:t>
            </a:r>
            <a:r>
              <a:rPr lang="es-CO" dirty="0">
                <a:latin typeface="Consolas" panose="020B0609020204030204" pitchFamily="49" charset="0"/>
              </a:rPr>
              <a:t> usuarios</a:t>
            </a:r>
          </a:p>
          <a:p>
            <a:r>
              <a:rPr lang="es-CO" dirty="0">
                <a:latin typeface="Consolas" panose="020B0609020204030204" pitchFamily="49" charset="0"/>
              </a:rPr>
              <a:t> </a:t>
            </a:r>
            <a:r>
              <a:rPr lang="es-CO" dirty="0" err="1">
                <a:latin typeface="Consolas" panose="020B0609020204030204" pitchFamily="49" charset="0"/>
              </a:rPr>
              <a:t>where</a:t>
            </a:r>
            <a:r>
              <a:rPr lang="es-CO" dirty="0">
                <a:latin typeface="Consolas" panose="020B0609020204030204" pitchFamily="49" charset="0"/>
              </a:rPr>
              <a:t> nombre='Marcelo';</a:t>
            </a:r>
            <a:endParaRPr lang="en-US" dirty="0">
              <a:latin typeface="Consolas" panose="020B0609020204030204" pitchFamily="49" charset="0"/>
            </a:endParaRPr>
          </a:p>
        </p:txBody>
      </p:sp>
    </p:spTree>
    <p:extLst>
      <p:ext uri="{BB962C8B-B14F-4D97-AF65-F5344CB8AC3E}">
        <p14:creationId xmlns:p14="http://schemas.microsoft.com/office/powerpoint/2010/main" val="561881910"/>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209591" y="806653"/>
            <a:ext cx="11389120" cy="1143000"/>
          </a:xfrm>
        </p:spPr>
        <p:txBody>
          <a:bodyPr>
            <a:normAutofit/>
          </a:bodyPr>
          <a:lstStyle/>
          <a:p>
            <a:pPr lvl="0"/>
            <a:r>
              <a:rPr lang="es-CO" b="1" dirty="0">
                <a:solidFill>
                  <a:schemeClr val="accent1">
                    <a:lumMod val="50000"/>
                  </a:schemeClr>
                </a:solidFill>
              </a:rPr>
              <a:t>Borrar registros (</a:t>
            </a:r>
            <a:r>
              <a:rPr lang="es-CO" b="1" dirty="0" err="1">
                <a:solidFill>
                  <a:schemeClr val="accent1">
                    <a:lumMod val="50000"/>
                  </a:schemeClr>
                </a:solidFill>
              </a:rPr>
              <a:t>delete</a:t>
            </a:r>
            <a:r>
              <a:rPr lang="es-CO" b="1" dirty="0">
                <a:solidFill>
                  <a:schemeClr val="accent1">
                    <a:lumMod val="50000"/>
                  </a:schemeClr>
                </a:solidFill>
              </a:rPr>
              <a:t>) - </a:t>
            </a:r>
            <a:r>
              <a:rPr lang="es-CO" b="1" dirty="0" err="1">
                <a:solidFill>
                  <a:schemeClr val="accent1">
                    <a:lumMod val="50000"/>
                  </a:schemeClr>
                </a:solidFill>
              </a:rPr>
              <a:t>Truncate</a:t>
            </a:r>
            <a:r>
              <a:rPr lang="es-CO" b="1" dirty="0">
                <a:solidFill>
                  <a:schemeClr val="accent1">
                    <a:lumMod val="50000"/>
                  </a:schemeClr>
                </a:solidFill>
              </a:rPr>
              <a:t> </a:t>
            </a:r>
            <a:r>
              <a:rPr lang="es-CO" b="1" dirty="0" err="1">
                <a:solidFill>
                  <a:schemeClr val="accent1">
                    <a:lumMod val="50000"/>
                  </a:schemeClr>
                </a:solidFill>
              </a:rPr>
              <a:t>table</a:t>
            </a:r>
            <a:endParaRPr lang="es-CO" b="1" dirty="0">
              <a:solidFill>
                <a:schemeClr val="accent1">
                  <a:lumMod val="50000"/>
                </a:schemeClr>
              </a:solidFill>
            </a:endParaRPr>
          </a:p>
        </p:txBody>
      </p:sp>
      <p:sp>
        <p:nvSpPr>
          <p:cNvPr id="2" name="Rectángulo 1"/>
          <p:cNvSpPr/>
          <p:nvPr/>
        </p:nvSpPr>
        <p:spPr>
          <a:xfrm>
            <a:off x="589982" y="2269881"/>
            <a:ext cx="11203801" cy="769441"/>
          </a:xfrm>
          <a:prstGeom prst="rect">
            <a:avLst/>
          </a:prstGeom>
        </p:spPr>
        <p:txBody>
          <a:bodyPr wrap="square">
            <a:spAutoFit/>
          </a:bodyPr>
          <a:lstStyle/>
          <a:p>
            <a:r>
              <a:rPr lang="es-CO" sz="2200" dirty="0" smtClean="0"/>
              <a:t>Borrar </a:t>
            </a:r>
            <a:r>
              <a:rPr lang="es-CO" sz="2200" dirty="0"/>
              <a:t>todos los registro de una tabla </a:t>
            </a:r>
            <a:r>
              <a:rPr lang="es-CO" sz="2200" dirty="0" smtClean="0"/>
              <a:t>utilizando “</a:t>
            </a:r>
            <a:r>
              <a:rPr lang="es-CO" sz="2200" dirty="0" err="1" smtClean="0"/>
              <a:t>Truncate</a:t>
            </a:r>
            <a:r>
              <a:rPr lang="es-CO" sz="2200" dirty="0" smtClean="0"/>
              <a:t> </a:t>
            </a:r>
            <a:r>
              <a:rPr lang="es-CO" sz="2200" dirty="0" err="1" smtClean="0"/>
              <a:t>table</a:t>
            </a:r>
            <a:r>
              <a:rPr lang="es-CO" sz="2200" dirty="0" smtClean="0"/>
              <a:t>”.</a:t>
            </a:r>
          </a:p>
          <a:p>
            <a:r>
              <a:rPr lang="es-CO" sz="2200" dirty="0" err="1" smtClean="0"/>
              <a:t>Truncate</a:t>
            </a:r>
            <a:r>
              <a:rPr lang="es-CO" sz="2200" dirty="0" smtClean="0"/>
              <a:t> vacía </a:t>
            </a:r>
            <a:r>
              <a:rPr lang="es-CO" sz="2200" dirty="0"/>
              <a:t>la tabla (elimina todos los registros) y conserva la estructura de la </a:t>
            </a:r>
            <a:r>
              <a:rPr lang="es-CO" sz="2200" dirty="0" smtClean="0"/>
              <a:t>tabla.</a:t>
            </a:r>
            <a:endParaRPr lang="es-CO" sz="2200" dirty="0"/>
          </a:p>
        </p:txBody>
      </p:sp>
      <p:graphicFrame>
        <p:nvGraphicFramePr>
          <p:cNvPr id="4" name="Tabla 3"/>
          <p:cNvGraphicFramePr>
            <a:graphicFrameLocks noGrp="1"/>
          </p:cNvGraphicFramePr>
          <p:nvPr>
            <p:extLst/>
          </p:nvPr>
        </p:nvGraphicFramePr>
        <p:xfrm>
          <a:off x="1693848" y="3698105"/>
          <a:ext cx="8523049" cy="1651000"/>
        </p:xfrm>
        <a:graphic>
          <a:graphicData uri="http://schemas.openxmlformats.org/drawingml/2006/table">
            <a:tbl>
              <a:tblPr firstRow="1" bandRow="1">
                <a:tableStyleId>{5940675A-B579-460E-94D1-54222C63F5DA}</a:tableStyleId>
              </a:tblPr>
              <a:tblGrid>
                <a:gridCol w="1621621"/>
                <a:gridCol w="3414516"/>
                <a:gridCol w="3486912"/>
              </a:tblGrid>
              <a:tr h="370840">
                <a:tc>
                  <a:txBody>
                    <a:bodyPr/>
                    <a:lstStyle/>
                    <a:p>
                      <a:r>
                        <a:rPr lang="es-CO" dirty="0" err="1" smtClean="0"/>
                        <a:t>Drop</a:t>
                      </a:r>
                      <a:r>
                        <a:rPr lang="es-CO" dirty="0" smtClean="0"/>
                        <a:t> </a:t>
                      </a:r>
                      <a:r>
                        <a:rPr lang="es-CO" dirty="0" err="1" smtClean="0"/>
                        <a:t>table</a:t>
                      </a:r>
                      <a:endParaRPr lang="es-CO" dirty="0"/>
                    </a:p>
                  </a:txBody>
                  <a:tcPr marL="121920" marR="121920"/>
                </a:tc>
                <a:tc>
                  <a:txBody>
                    <a:bodyPr/>
                    <a:lstStyle/>
                    <a:p>
                      <a:r>
                        <a:rPr lang="es-CO" dirty="0" smtClean="0"/>
                        <a:t>Borra</a:t>
                      </a:r>
                      <a:r>
                        <a:rPr lang="es-CO" baseline="0" dirty="0" smtClean="0"/>
                        <a:t> la tabla</a:t>
                      </a:r>
                      <a:endParaRPr lang="es-CO" dirty="0"/>
                    </a:p>
                  </a:txBody>
                  <a:tcPr marL="121920" marR="121920"/>
                </a:tc>
                <a:tc>
                  <a:txBody>
                    <a:bodyPr/>
                    <a:lstStyle/>
                    <a:p>
                      <a:r>
                        <a:rPr lang="es-CO" dirty="0" err="1" smtClean="0"/>
                        <a:t>Truncate</a:t>
                      </a:r>
                      <a:r>
                        <a:rPr lang="es-CO" baseline="0" dirty="0" smtClean="0"/>
                        <a:t> vacía la tabla</a:t>
                      </a:r>
                      <a:endParaRPr lang="es-CO" dirty="0"/>
                    </a:p>
                  </a:txBody>
                  <a:tcPr marL="121920" marR="121920"/>
                </a:tc>
              </a:tr>
              <a:tr h="370840">
                <a:tc>
                  <a:txBody>
                    <a:bodyPr/>
                    <a:lstStyle/>
                    <a:p>
                      <a:r>
                        <a:rPr lang="es-CO" dirty="0" err="1" smtClean="0"/>
                        <a:t>delete</a:t>
                      </a:r>
                      <a:endParaRPr lang="es-CO" dirty="0"/>
                    </a:p>
                  </a:txBody>
                  <a:tcPr marL="121920" marR="121920"/>
                </a:tc>
                <a:tc>
                  <a:txBody>
                    <a:bodyPr/>
                    <a:lstStyle/>
                    <a:p>
                      <a:r>
                        <a:rPr lang="es-CO" dirty="0" smtClean="0"/>
                        <a:t>Borra todos</a:t>
                      </a:r>
                      <a:r>
                        <a:rPr lang="es-CO" baseline="0" dirty="0" smtClean="0"/>
                        <a:t> los registros uno a uno</a:t>
                      </a:r>
                      <a:endParaRPr lang="es-CO" dirty="0"/>
                    </a:p>
                  </a:txBody>
                  <a:tcPr marL="121920" marR="121920"/>
                </a:tc>
                <a:tc>
                  <a:txBody>
                    <a:bodyPr/>
                    <a:lstStyle/>
                    <a:p>
                      <a:r>
                        <a:rPr lang="es-CO" dirty="0" smtClean="0"/>
                        <a:t>Vacía la tabla</a:t>
                      </a:r>
                      <a:r>
                        <a:rPr lang="es-CO" baseline="0" dirty="0" smtClean="0"/>
                        <a:t> con mayor velocidad</a:t>
                      </a:r>
                      <a:endParaRPr lang="es-CO" dirty="0"/>
                    </a:p>
                  </a:txBody>
                  <a:tcPr marL="121920" marR="121920"/>
                </a:tc>
              </a:tr>
              <a:tr h="370840">
                <a:tc>
                  <a:txBody>
                    <a:bodyPr/>
                    <a:lstStyle/>
                    <a:p>
                      <a:r>
                        <a:rPr lang="es-CO" dirty="0" err="1" smtClean="0"/>
                        <a:t>delete</a:t>
                      </a:r>
                      <a:endParaRPr lang="es-CO" dirty="0"/>
                    </a:p>
                  </a:txBody>
                  <a:tcPr marL="121920" marR="121920"/>
                </a:tc>
                <a:tc>
                  <a:txBody>
                    <a:bodyPr/>
                    <a:lstStyle/>
                    <a:p>
                      <a:r>
                        <a:rPr lang="es-CO" dirty="0" smtClean="0"/>
                        <a:t>Borra todos los registros</a:t>
                      </a:r>
                      <a:r>
                        <a:rPr lang="es-CO" baseline="0" dirty="0" smtClean="0"/>
                        <a:t> y conserva la secuencia </a:t>
                      </a:r>
                      <a:r>
                        <a:rPr lang="es-CO" baseline="0" dirty="0" err="1" smtClean="0"/>
                        <a:t>identity</a:t>
                      </a:r>
                      <a:endParaRPr lang="es-CO" dirty="0"/>
                    </a:p>
                  </a:txBody>
                  <a:tcPr marL="121920" marR="121920"/>
                </a:tc>
                <a:tc>
                  <a:txBody>
                    <a:bodyPr/>
                    <a:lstStyle/>
                    <a:p>
                      <a:r>
                        <a:rPr lang="es-CO" dirty="0" smtClean="0"/>
                        <a:t>Reinicia la secuencia</a:t>
                      </a:r>
                      <a:r>
                        <a:rPr lang="es-CO" baseline="0" dirty="0" smtClean="0"/>
                        <a:t> </a:t>
                      </a:r>
                      <a:r>
                        <a:rPr lang="es-CO" baseline="0" dirty="0" err="1" smtClean="0"/>
                        <a:t>identity</a:t>
                      </a:r>
                      <a:endParaRPr lang="es-CO" dirty="0"/>
                    </a:p>
                  </a:txBody>
                  <a:tcPr marL="121920" marR="121920"/>
                </a:tc>
              </a:tr>
            </a:tbl>
          </a:graphicData>
        </a:graphic>
      </p:graphicFrame>
    </p:spTree>
    <p:extLst>
      <p:ext uri="{BB962C8B-B14F-4D97-AF65-F5344CB8AC3E}">
        <p14:creationId xmlns:p14="http://schemas.microsoft.com/office/powerpoint/2010/main" val="379397542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206644" y="784659"/>
            <a:ext cx="11389120" cy="1143000"/>
          </a:xfrm>
        </p:spPr>
        <p:txBody>
          <a:bodyPr>
            <a:normAutofit/>
          </a:bodyPr>
          <a:lstStyle/>
          <a:p>
            <a:pPr lvl="0"/>
            <a:r>
              <a:rPr lang="es-CO" b="1" dirty="0" smtClean="0">
                <a:solidFill>
                  <a:schemeClr val="accent1">
                    <a:lumMod val="50000"/>
                  </a:schemeClr>
                </a:solidFill>
              </a:rPr>
              <a:t>¿Qué es una Base de datos?</a:t>
            </a:r>
            <a:endParaRPr lang="es-CO" b="1" dirty="0">
              <a:solidFill>
                <a:schemeClr val="accent1">
                  <a:lumMod val="50000"/>
                </a:schemeClr>
              </a:solidFill>
            </a:endParaRPr>
          </a:p>
        </p:txBody>
      </p:sp>
      <p:sp>
        <p:nvSpPr>
          <p:cNvPr id="7" name="Rectángulo 6"/>
          <p:cNvSpPr/>
          <p:nvPr/>
        </p:nvSpPr>
        <p:spPr>
          <a:xfrm>
            <a:off x="3589240" y="1927659"/>
            <a:ext cx="7578632" cy="3062377"/>
          </a:xfrm>
          <a:prstGeom prst="rect">
            <a:avLst/>
          </a:prstGeom>
        </p:spPr>
        <p:txBody>
          <a:bodyPr wrap="square">
            <a:spAutoFit/>
          </a:bodyPr>
          <a:lstStyle/>
          <a:p>
            <a:pPr marL="342900" indent="-342900">
              <a:buFont typeface="Wingdings" panose="05000000000000000000" pitchFamily="2" charset="2"/>
              <a:buChar char="ü"/>
            </a:pPr>
            <a:r>
              <a:rPr lang="es-CO" sz="2400" dirty="0"/>
              <a:t>Independencia lógica y física de los datos.</a:t>
            </a:r>
          </a:p>
          <a:p>
            <a:pPr marL="342900" indent="-342900">
              <a:buFont typeface="Wingdings" panose="05000000000000000000" pitchFamily="2" charset="2"/>
              <a:buChar char="ü"/>
            </a:pPr>
            <a:r>
              <a:rPr lang="es-CO" sz="2400" dirty="0"/>
              <a:t>Redundancia mínima.</a:t>
            </a:r>
          </a:p>
          <a:p>
            <a:pPr marL="342900" indent="-342900">
              <a:buFont typeface="Wingdings" panose="05000000000000000000" pitchFamily="2" charset="2"/>
              <a:buChar char="ü"/>
            </a:pPr>
            <a:r>
              <a:rPr lang="es-CO" sz="2400" dirty="0"/>
              <a:t>Acceso concurrente por parte de múltiples usuarios.</a:t>
            </a:r>
          </a:p>
          <a:p>
            <a:pPr marL="342900" indent="-342900">
              <a:buFont typeface="Wingdings" panose="05000000000000000000" pitchFamily="2" charset="2"/>
              <a:buChar char="ü"/>
            </a:pPr>
            <a:r>
              <a:rPr lang="es-CO" sz="2400" dirty="0"/>
              <a:t>Integridad de los datos.</a:t>
            </a:r>
          </a:p>
          <a:p>
            <a:pPr marL="342900" indent="-342900">
              <a:buFont typeface="Wingdings" panose="05000000000000000000" pitchFamily="2" charset="2"/>
              <a:buChar char="ü"/>
            </a:pPr>
            <a:r>
              <a:rPr lang="es-CO" sz="2400" dirty="0"/>
              <a:t>Consultas complejas optimizadas.</a:t>
            </a:r>
          </a:p>
          <a:p>
            <a:pPr marL="342900" indent="-342900">
              <a:buFont typeface="Wingdings" panose="05000000000000000000" pitchFamily="2" charset="2"/>
              <a:buChar char="ü"/>
            </a:pPr>
            <a:r>
              <a:rPr lang="es-CO" sz="2400" dirty="0" smtClean="0"/>
              <a:t>Seguridad de acceso y auditoría.</a:t>
            </a:r>
          </a:p>
          <a:p>
            <a:pPr marL="342900" indent="-342900">
              <a:buFont typeface="Wingdings" panose="05000000000000000000" pitchFamily="2" charset="2"/>
              <a:buChar char="ü"/>
            </a:pPr>
            <a:r>
              <a:rPr lang="es-CO" sz="2400" dirty="0" smtClean="0"/>
              <a:t>Respaldo y recuperación.</a:t>
            </a:r>
          </a:p>
          <a:p>
            <a:pPr marL="342900" indent="-342900">
              <a:buFont typeface="Wingdings" panose="05000000000000000000" pitchFamily="2" charset="2"/>
              <a:buChar char="ü"/>
            </a:pPr>
            <a:r>
              <a:rPr lang="es-CO" sz="2400" dirty="0" smtClean="0"/>
              <a:t>Acceso </a:t>
            </a:r>
            <a:r>
              <a:rPr lang="es-CO" sz="2400" dirty="0"/>
              <a:t>a través de lenguajes de programación estándar</a:t>
            </a:r>
            <a:r>
              <a:rPr lang="es-CO" sz="2500" dirty="0"/>
              <a:t>.</a:t>
            </a:r>
          </a:p>
        </p:txBody>
      </p:sp>
      <p:pic>
        <p:nvPicPr>
          <p:cNvPr id="2" name="Imagen 1"/>
          <p:cNvPicPr>
            <a:picLocks noChangeAspect="1"/>
          </p:cNvPicPr>
          <p:nvPr/>
        </p:nvPicPr>
        <p:blipFill>
          <a:blip r:embed="rId3"/>
          <a:stretch>
            <a:fillRect/>
          </a:stretch>
        </p:blipFill>
        <p:spPr>
          <a:xfrm>
            <a:off x="927170" y="2251045"/>
            <a:ext cx="2857143" cy="2142857"/>
          </a:xfrm>
          <a:prstGeom prst="rect">
            <a:avLst/>
          </a:prstGeom>
        </p:spPr>
      </p:pic>
    </p:spTree>
    <p:extLst>
      <p:ext uri="{BB962C8B-B14F-4D97-AF65-F5344CB8AC3E}">
        <p14:creationId xmlns:p14="http://schemas.microsoft.com/office/powerpoint/2010/main" val="3443124225"/>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209591" y="772828"/>
            <a:ext cx="11389120" cy="1143000"/>
          </a:xfrm>
        </p:spPr>
        <p:txBody>
          <a:bodyPr>
            <a:normAutofit/>
          </a:bodyPr>
          <a:lstStyle/>
          <a:p>
            <a:pPr lvl="0"/>
            <a:r>
              <a:rPr lang="es-CO" b="1" dirty="0" smtClean="0">
                <a:solidFill>
                  <a:schemeClr val="accent1">
                    <a:lumMod val="50000"/>
                  </a:schemeClr>
                </a:solidFill>
              </a:rPr>
              <a:t>Ejercicio</a:t>
            </a:r>
            <a:endParaRPr lang="es-CO" b="1" dirty="0">
              <a:solidFill>
                <a:schemeClr val="accent1">
                  <a:lumMod val="50000"/>
                </a:schemeClr>
              </a:solidFill>
            </a:endParaRPr>
          </a:p>
        </p:txBody>
      </p:sp>
      <p:sp>
        <p:nvSpPr>
          <p:cNvPr id="4" name="Rectángulo 3"/>
          <p:cNvSpPr/>
          <p:nvPr/>
        </p:nvSpPr>
        <p:spPr>
          <a:xfrm>
            <a:off x="660777" y="1769524"/>
            <a:ext cx="11014308" cy="4154984"/>
          </a:xfrm>
          <a:prstGeom prst="rect">
            <a:avLst/>
          </a:prstGeom>
        </p:spPr>
        <p:txBody>
          <a:bodyPr wrap="square">
            <a:spAutoFit/>
          </a:bodyPr>
          <a:lstStyle/>
          <a:p>
            <a:pPr algn="just"/>
            <a:r>
              <a:rPr lang="es-CO" sz="2200" dirty="0" smtClean="0"/>
              <a:t>Construir las siguientes instrucciones SQL:</a:t>
            </a:r>
            <a:endParaRPr lang="es-CO" sz="2200" dirty="0"/>
          </a:p>
          <a:p>
            <a:pPr algn="just"/>
            <a:r>
              <a:rPr lang="es-CO" sz="2200" b="1" dirty="0" smtClean="0"/>
              <a:t>Tiempo</a:t>
            </a:r>
            <a:r>
              <a:rPr lang="es-CO" sz="2200" dirty="0" smtClean="0"/>
              <a:t>: 30 minutos.</a:t>
            </a:r>
          </a:p>
          <a:p>
            <a:pPr algn="just"/>
            <a:endParaRPr lang="es-CO" sz="2200" dirty="0"/>
          </a:p>
          <a:p>
            <a:pPr marL="457200" indent="-457200" algn="just">
              <a:buAutoNum type="arabicPeriod"/>
            </a:pPr>
            <a:r>
              <a:rPr lang="es-CO" sz="2200" dirty="0" smtClean="0"/>
              <a:t>Crear 10 personas.</a:t>
            </a:r>
          </a:p>
          <a:p>
            <a:pPr marL="457200" indent="-457200" algn="just">
              <a:buAutoNum type="arabicPeriod"/>
            </a:pPr>
            <a:r>
              <a:rPr lang="es-CO" sz="2200" dirty="0" smtClean="0"/>
              <a:t>Crear 5 familias. Dos de las 5 familias deberán tener una persona en común.</a:t>
            </a:r>
          </a:p>
          <a:p>
            <a:pPr marL="457200" indent="-457200" algn="just">
              <a:buAutoNum type="arabicPeriod"/>
            </a:pPr>
            <a:r>
              <a:rPr lang="es-CO" sz="2200" dirty="0" smtClean="0"/>
              <a:t>Crear 8 mascotas asociadas a las 5 familias así:</a:t>
            </a:r>
            <a:endParaRPr lang="es-CO" sz="2200" dirty="0"/>
          </a:p>
          <a:p>
            <a:pPr algn="just"/>
            <a:r>
              <a:rPr lang="es-CO" sz="2200" dirty="0"/>
              <a:t>	</a:t>
            </a:r>
            <a:r>
              <a:rPr lang="es-CO" sz="2200" dirty="0" smtClean="0"/>
              <a:t>Familia 1: 2 mascotas</a:t>
            </a:r>
          </a:p>
          <a:p>
            <a:pPr algn="just"/>
            <a:r>
              <a:rPr lang="es-CO" sz="2200" dirty="0"/>
              <a:t>	</a:t>
            </a:r>
            <a:r>
              <a:rPr lang="es-CO" sz="2200" dirty="0" smtClean="0"/>
              <a:t>Familia 2: 1 mascota</a:t>
            </a:r>
          </a:p>
          <a:p>
            <a:pPr algn="just"/>
            <a:r>
              <a:rPr lang="es-CO" sz="2200" dirty="0"/>
              <a:t>	</a:t>
            </a:r>
            <a:r>
              <a:rPr lang="es-CO" sz="2200" dirty="0" smtClean="0"/>
              <a:t>Familia 3: 1 mascota</a:t>
            </a:r>
          </a:p>
          <a:p>
            <a:pPr algn="just"/>
            <a:r>
              <a:rPr lang="es-CO" sz="2200" dirty="0" smtClean="0"/>
              <a:t>	Familia 4: 2 mascota</a:t>
            </a:r>
          </a:p>
          <a:p>
            <a:pPr algn="just"/>
            <a:r>
              <a:rPr lang="es-CO" sz="2200" dirty="0"/>
              <a:t>	</a:t>
            </a:r>
            <a:r>
              <a:rPr lang="es-CO" sz="2200" dirty="0" smtClean="0"/>
              <a:t>Familia 5: 2 mascota</a:t>
            </a:r>
          </a:p>
          <a:p>
            <a:pPr algn="just"/>
            <a:endParaRPr lang="es-CO" sz="2200" dirty="0" smtClean="0"/>
          </a:p>
        </p:txBody>
      </p:sp>
      <p:sp>
        <p:nvSpPr>
          <p:cNvPr id="2" name="CuadroTexto 1"/>
          <p:cNvSpPr txBox="1"/>
          <p:nvPr/>
        </p:nvSpPr>
        <p:spPr>
          <a:xfrm>
            <a:off x="5558329" y="4350151"/>
            <a:ext cx="5729103" cy="1446550"/>
          </a:xfrm>
          <a:prstGeom prst="rect">
            <a:avLst/>
          </a:prstGeom>
          <a:noFill/>
          <a:ln w="3175">
            <a:solidFill>
              <a:schemeClr val="tx1"/>
            </a:solidFill>
          </a:ln>
        </p:spPr>
        <p:txBody>
          <a:bodyPr wrap="square" rtlCol="0">
            <a:spAutoFit/>
          </a:bodyPr>
          <a:lstStyle/>
          <a:p>
            <a:r>
              <a:rPr lang="es-CO" sz="2200" b="1" dirty="0" smtClean="0"/>
              <a:t>Raza</a:t>
            </a:r>
            <a:r>
              <a:rPr lang="es-CO" sz="2200" dirty="0" smtClean="0"/>
              <a:t>: Bulldog Ingles, Pastor </a:t>
            </a:r>
            <a:r>
              <a:rPr lang="es-CO" sz="2200" dirty="0" err="1" smtClean="0"/>
              <a:t>Aleman</a:t>
            </a:r>
            <a:r>
              <a:rPr lang="es-CO" sz="2200" dirty="0" smtClean="0"/>
              <a:t>, 	    </a:t>
            </a:r>
            <a:r>
              <a:rPr lang="es-CO" sz="2200" dirty="0" err="1" smtClean="0"/>
              <a:t>Husky</a:t>
            </a:r>
            <a:r>
              <a:rPr lang="es-CO" sz="2200" dirty="0" smtClean="0"/>
              <a:t>, Persa</a:t>
            </a:r>
          </a:p>
          <a:p>
            <a:endParaRPr lang="es-CO" sz="2200" dirty="0"/>
          </a:p>
          <a:p>
            <a:r>
              <a:rPr lang="es-CO" sz="2200" b="1" dirty="0" smtClean="0"/>
              <a:t>Especie: </a:t>
            </a:r>
            <a:r>
              <a:rPr lang="es-CO" sz="2200" dirty="0" smtClean="0"/>
              <a:t>Perro, Gato, </a:t>
            </a:r>
            <a:r>
              <a:rPr lang="es-CO" sz="2200" dirty="0" err="1" smtClean="0"/>
              <a:t>Pajaro</a:t>
            </a:r>
            <a:r>
              <a:rPr lang="es-CO" sz="2200" dirty="0" smtClean="0"/>
              <a:t> </a:t>
            </a:r>
            <a:endParaRPr lang="es-CO" sz="2200" dirty="0"/>
          </a:p>
        </p:txBody>
      </p:sp>
    </p:spTree>
    <p:extLst>
      <p:ext uri="{BB962C8B-B14F-4D97-AF65-F5344CB8AC3E}">
        <p14:creationId xmlns:p14="http://schemas.microsoft.com/office/powerpoint/2010/main" val="3373324397"/>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209591" y="772828"/>
            <a:ext cx="11389120" cy="1143000"/>
          </a:xfrm>
        </p:spPr>
        <p:txBody>
          <a:bodyPr>
            <a:normAutofit/>
          </a:bodyPr>
          <a:lstStyle/>
          <a:p>
            <a:pPr lvl="0"/>
            <a:r>
              <a:rPr lang="es-CO" b="1" dirty="0" smtClean="0">
                <a:solidFill>
                  <a:schemeClr val="accent1">
                    <a:lumMod val="50000"/>
                  </a:schemeClr>
                </a:solidFill>
              </a:rPr>
              <a:t>Ejercicio</a:t>
            </a:r>
            <a:endParaRPr lang="es-CO" b="1" dirty="0">
              <a:solidFill>
                <a:schemeClr val="accent1">
                  <a:lumMod val="50000"/>
                </a:schemeClr>
              </a:solidFill>
            </a:endParaRPr>
          </a:p>
        </p:txBody>
      </p:sp>
      <p:sp>
        <p:nvSpPr>
          <p:cNvPr id="4" name="Rectángulo 3"/>
          <p:cNvSpPr/>
          <p:nvPr/>
        </p:nvSpPr>
        <p:spPr>
          <a:xfrm>
            <a:off x="660777" y="1769524"/>
            <a:ext cx="11014308" cy="3477875"/>
          </a:xfrm>
          <a:prstGeom prst="rect">
            <a:avLst/>
          </a:prstGeom>
        </p:spPr>
        <p:txBody>
          <a:bodyPr wrap="square">
            <a:spAutoFit/>
          </a:bodyPr>
          <a:lstStyle/>
          <a:p>
            <a:pPr algn="just"/>
            <a:r>
              <a:rPr lang="es-CO" sz="2200" dirty="0" smtClean="0"/>
              <a:t>Construir las siguientes instrucciones SQL:</a:t>
            </a:r>
            <a:endParaRPr lang="es-CO" sz="2200" dirty="0"/>
          </a:p>
          <a:p>
            <a:pPr algn="just"/>
            <a:r>
              <a:rPr lang="es-CO" sz="2200" b="1" dirty="0" smtClean="0"/>
              <a:t>Tiempo</a:t>
            </a:r>
            <a:r>
              <a:rPr lang="es-CO" sz="2200" dirty="0" smtClean="0"/>
              <a:t>: 30 minutos.</a:t>
            </a:r>
          </a:p>
          <a:p>
            <a:pPr algn="just"/>
            <a:endParaRPr lang="es-CO" sz="2200" dirty="0"/>
          </a:p>
          <a:p>
            <a:pPr marL="457200" indent="-457200" algn="just">
              <a:buAutoNum type="arabicPeriod" startAt="4"/>
            </a:pPr>
            <a:r>
              <a:rPr lang="es-CO" sz="2200" dirty="0" smtClean="0"/>
              <a:t>Crear 4 posibles enfermedades para las mascotas</a:t>
            </a:r>
            <a:r>
              <a:rPr lang="es-CO" sz="2200" dirty="0"/>
              <a:t>: </a:t>
            </a:r>
            <a:r>
              <a:rPr lang="es-CO" sz="2200" dirty="0" smtClean="0"/>
              <a:t>Gastroenteritis</a:t>
            </a:r>
            <a:r>
              <a:rPr lang="es-CO" sz="2200" dirty="0"/>
              <a:t>, </a:t>
            </a:r>
            <a:r>
              <a:rPr lang="es-CO" sz="2200" dirty="0" err="1" smtClean="0"/>
              <a:t>parvovirosis</a:t>
            </a:r>
            <a:r>
              <a:rPr lang="es-CO" sz="2200" dirty="0" smtClean="0"/>
              <a:t>, ortopedia, general.</a:t>
            </a:r>
          </a:p>
          <a:p>
            <a:pPr marL="457200" indent="-457200" algn="just">
              <a:buAutoNum type="arabicPeriod" startAt="4"/>
            </a:pPr>
            <a:r>
              <a:rPr lang="es-CO" sz="2200" dirty="0" smtClean="0"/>
              <a:t>Crear 10 visitas o citas asociadas a las mascotas así:</a:t>
            </a:r>
          </a:p>
          <a:p>
            <a:pPr marL="914400" lvl="1" indent="-457200" algn="just">
              <a:buFont typeface="Arial" panose="020B0604020202020204" pitchFamily="34" charset="0"/>
              <a:buChar char="•"/>
            </a:pPr>
            <a:r>
              <a:rPr lang="es-CO" sz="2200" dirty="0" smtClean="0"/>
              <a:t>Mascota 1 a la 6: 1 visita por mascota</a:t>
            </a:r>
          </a:p>
          <a:p>
            <a:pPr marL="914400" lvl="1" indent="-457200" algn="just">
              <a:buFont typeface="Arial" panose="020B0604020202020204" pitchFamily="34" charset="0"/>
              <a:buChar char="•"/>
            </a:pPr>
            <a:r>
              <a:rPr lang="es-CO" sz="2200" dirty="0" smtClean="0"/>
              <a:t>Mascota 7 y 8: 2 visitas por mascota</a:t>
            </a:r>
          </a:p>
          <a:p>
            <a:pPr marL="914400" lvl="1" indent="-457200" algn="just">
              <a:buFont typeface="Arial" panose="020B0604020202020204" pitchFamily="34" charset="0"/>
              <a:buChar char="•"/>
            </a:pPr>
            <a:r>
              <a:rPr lang="es-CO" sz="2200" dirty="0" smtClean="0"/>
              <a:t>Cada visita deberá tener un detalle y una enfermedad asociada.</a:t>
            </a:r>
          </a:p>
          <a:p>
            <a:pPr marL="914400" lvl="1" indent="-457200" algn="just">
              <a:buFont typeface="Arial" panose="020B0604020202020204" pitchFamily="34" charset="0"/>
              <a:buChar char="•"/>
            </a:pPr>
            <a:r>
              <a:rPr lang="es-CO" sz="2200" dirty="0" smtClean="0"/>
              <a:t>Cada visita deberá tener una factura con un valor entre 50.000 y 200.000 pesos.</a:t>
            </a:r>
          </a:p>
        </p:txBody>
      </p:sp>
    </p:spTree>
    <p:extLst>
      <p:ext uri="{BB962C8B-B14F-4D97-AF65-F5344CB8AC3E}">
        <p14:creationId xmlns:p14="http://schemas.microsoft.com/office/powerpoint/2010/main" val="487896448"/>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209591" y="772828"/>
            <a:ext cx="11389120" cy="1143000"/>
          </a:xfrm>
        </p:spPr>
        <p:txBody>
          <a:bodyPr>
            <a:normAutofit/>
          </a:bodyPr>
          <a:lstStyle/>
          <a:p>
            <a:pPr lvl="0"/>
            <a:r>
              <a:rPr lang="es-CO" b="1" dirty="0" smtClean="0">
                <a:solidFill>
                  <a:schemeClr val="accent1">
                    <a:lumMod val="50000"/>
                  </a:schemeClr>
                </a:solidFill>
              </a:rPr>
              <a:t>Ejercicio</a:t>
            </a:r>
            <a:endParaRPr lang="es-CO" b="1" dirty="0">
              <a:solidFill>
                <a:schemeClr val="accent1">
                  <a:lumMod val="50000"/>
                </a:schemeClr>
              </a:solidFill>
            </a:endParaRPr>
          </a:p>
        </p:txBody>
      </p:sp>
      <p:sp>
        <p:nvSpPr>
          <p:cNvPr id="4" name="Rectángulo 3"/>
          <p:cNvSpPr/>
          <p:nvPr/>
        </p:nvSpPr>
        <p:spPr>
          <a:xfrm>
            <a:off x="660777" y="1769524"/>
            <a:ext cx="11014308" cy="3816429"/>
          </a:xfrm>
          <a:prstGeom prst="rect">
            <a:avLst/>
          </a:prstGeom>
        </p:spPr>
        <p:txBody>
          <a:bodyPr wrap="square">
            <a:spAutoFit/>
          </a:bodyPr>
          <a:lstStyle/>
          <a:p>
            <a:pPr algn="just"/>
            <a:r>
              <a:rPr lang="es-CO" sz="2200" dirty="0" smtClean="0"/>
              <a:t>Construir las siguientes instrucciones SQL:</a:t>
            </a:r>
            <a:endParaRPr lang="es-CO" sz="2200" dirty="0"/>
          </a:p>
          <a:p>
            <a:pPr algn="just"/>
            <a:r>
              <a:rPr lang="es-CO" sz="2200" b="1" dirty="0" smtClean="0"/>
              <a:t>Tiempo</a:t>
            </a:r>
            <a:r>
              <a:rPr lang="es-CO" sz="2200" dirty="0" smtClean="0"/>
              <a:t>: 30 minutos.</a:t>
            </a:r>
          </a:p>
          <a:p>
            <a:pPr algn="just"/>
            <a:endParaRPr lang="es-CO" sz="2200" dirty="0"/>
          </a:p>
          <a:p>
            <a:pPr marL="457200" indent="-457200" algn="just">
              <a:buAutoNum type="arabicPeriod" startAt="6"/>
            </a:pPr>
            <a:r>
              <a:rPr lang="es-CO" sz="2200" dirty="0" smtClean="0"/>
              <a:t>Crear 3 posibles vacunas para las mascotas</a:t>
            </a:r>
            <a:r>
              <a:rPr lang="es-CO" sz="2200" dirty="0"/>
              <a:t>: </a:t>
            </a:r>
            <a:r>
              <a:rPr lang="es-CO" sz="2200" dirty="0" err="1" smtClean="0"/>
              <a:t>Primovacunación</a:t>
            </a:r>
            <a:r>
              <a:rPr lang="es-CO" sz="2200" dirty="0"/>
              <a:t>, </a:t>
            </a:r>
            <a:r>
              <a:rPr lang="es-CO" sz="2200" dirty="0" smtClean="0"/>
              <a:t>		Polivalente</a:t>
            </a:r>
            <a:r>
              <a:rPr lang="es-CO" sz="2200" dirty="0"/>
              <a:t>, </a:t>
            </a:r>
            <a:r>
              <a:rPr lang="es-CO" sz="2200" dirty="0" smtClean="0"/>
              <a:t>rabia.</a:t>
            </a:r>
          </a:p>
          <a:p>
            <a:pPr marL="457200" indent="-457200" algn="just">
              <a:buAutoNum type="arabicPeriod" startAt="6"/>
            </a:pPr>
            <a:r>
              <a:rPr lang="es-CO" sz="2200" dirty="0" smtClean="0"/>
              <a:t>Crear para las primeras 7 mascotas un calendario de vacunas</a:t>
            </a:r>
          </a:p>
          <a:p>
            <a:pPr marL="457200" indent="-457200" algn="just">
              <a:buAutoNum type="arabicPeriod" startAt="6"/>
            </a:pPr>
            <a:r>
              <a:rPr lang="es-CO" sz="2200" dirty="0" smtClean="0"/>
              <a:t>Actualizar la fecha de nacimiento de la mascota 1.</a:t>
            </a:r>
          </a:p>
          <a:p>
            <a:pPr marL="457200" indent="-457200" algn="just">
              <a:buAutoNum type="arabicPeriod" startAt="6"/>
            </a:pPr>
            <a:r>
              <a:rPr lang="es-CO" sz="2200" dirty="0" smtClean="0"/>
              <a:t>Actualizar el peso de la mascota 2.</a:t>
            </a:r>
          </a:p>
          <a:p>
            <a:pPr marL="457200" indent="-457200" algn="just">
              <a:buAutoNum type="arabicPeriod" startAt="6"/>
            </a:pPr>
            <a:r>
              <a:rPr lang="es-CO" sz="2200" dirty="0" smtClean="0"/>
              <a:t>Eliminar la enfermedad =“Ortopedia”. ¿Fue posible eliminarla? Si/NO ¿por qué?</a:t>
            </a:r>
          </a:p>
          <a:p>
            <a:pPr marL="457200" indent="-457200" algn="just">
              <a:buAutoNum type="arabicPeriod" startAt="6"/>
            </a:pPr>
            <a:endParaRPr lang="es-CO" sz="2200" dirty="0" smtClean="0"/>
          </a:p>
          <a:p>
            <a:pPr algn="just"/>
            <a:endParaRPr lang="es-CO" sz="2200" dirty="0" smtClean="0"/>
          </a:p>
        </p:txBody>
      </p:sp>
    </p:spTree>
    <p:extLst>
      <p:ext uri="{BB962C8B-B14F-4D97-AF65-F5344CB8AC3E}">
        <p14:creationId xmlns:p14="http://schemas.microsoft.com/office/powerpoint/2010/main" val="4154546087"/>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1444613" y="2109232"/>
            <a:ext cx="9511552" cy="1581148"/>
          </a:xfrm>
        </p:spPr>
        <p:txBody>
          <a:bodyPr>
            <a:noAutofit/>
          </a:bodyPr>
          <a:lstStyle/>
          <a:p>
            <a:pPr lvl="0"/>
            <a:r>
              <a:rPr lang="es-CO" sz="5000" b="1" dirty="0" smtClean="0">
                <a:solidFill>
                  <a:schemeClr val="accent1">
                    <a:lumMod val="50000"/>
                  </a:schemeClr>
                </a:solidFill>
              </a:rPr>
              <a:t>Trabajar con varias tablas, vistas y funciones</a:t>
            </a:r>
            <a:endParaRPr lang="es-CO" sz="5000" b="1" dirty="0">
              <a:solidFill>
                <a:schemeClr val="accent1">
                  <a:lumMod val="50000"/>
                </a:schemeClr>
              </a:solidFill>
            </a:endParaRPr>
          </a:p>
        </p:txBody>
      </p:sp>
    </p:spTree>
    <p:extLst>
      <p:ext uri="{BB962C8B-B14F-4D97-AF65-F5344CB8AC3E}">
        <p14:creationId xmlns:p14="http://schemas.microsoft.com/office/powerpoint/2010/main" val="2055715392"/>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a 1"/>
          <p:cNvGraphicFramePr/>
          <p:nvPr>
            <p:extLst/>
          </p:nvPr>
        </p:nvGraphicFramePr>
        <p:xfrm>
          <a:off x="642112" y="1066792"/>
          <a:ext cx="11086592" cy="5041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38935037"/>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a 1"/>
          <p:cNvGraphicFramePr/>
          <p:nvPr>
            <p:extLst/>
          </p:nvPr>
        </p:nvGraphicFramePr>
        <p:xfrm>
          <a:off x="642112" y="1085080"/>
          <a:ext cx="11086592" cy="48768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139474474"/>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206644" y="748083"/>
            <a:ext cx="11389120" cy="1143000"/>
          </a:xfrm>
        </p:spPr>
        <p:txBody>
          <a:bodyPr>
            <a:normAutofit/>
          </a:bodyPr>
          <a:lstStyle/>
          <a:p>
            <a:pPr lvl="0"/>
            <a:r>
              <a:rPr lang="es-CO" b="1" dirty="0" smtClean="0">
                <a:solidFill>
                  <a:schemeClr val="accent1">
                    <a:lumMod val="50000"/>
                  </a:schemeClr>
                </a:solidFill>
              </a:rPr>
              <a:t>Ordenamiento de registros</a:t>
            </a:r>
            <a:endParaRPr lang="es-CO" b="1" dirty="0">
              <a:solidFill>
                <a:schemeClr val="accent1">
                  <a:lumMod val="50000"/>
                </a:schemeClr>
              </a:solidFill>
            </a:endParaRPr>
          </a:p>
        </p:txBody>
      </p:sp>
      <p:sp>
        <p:nvSpPr>
          <p:cNvPr id="7" name="Rectángulo 6"/>
          <p:cNvSpPr/>
          <p:nvPr/>
        </p:nvSpPr>
        <p:spPr>
          <a:xfrm>
            <a:off x="455869" y="1931084"/>
            <a:ext cx="11297220" cy="769441"/>
          </a:xfrm>
          <a:prstGeom prst="rect">
            <a:avLst/>
          </a:prstGeom>
        </p:spPr>
        <p:txBody>
          <a:bodyPr wrap="square">
            <a:spAutoFit/>
          </a:bodyPr>
          <a:lstStyle/>
          <a:p>
            <a:pPr algn="just"/>
            <a:r>
              <a:rPr lang="es-CO" sz="2200" dirty="0" smtClean="0"/>
              <a:t>Para ordenar el resultado de un "</a:t>
            </a:r>
            <a:r>
              <a:rPr lang="es-CO" sz="2200" dirty="0" err="1" smtClean="0"/>
              <a:t>select</a:t>
            </a:r>
            <a:r>
              <a:rPr lang="es-CO" sz="2200" dirty="0" smtClean="0"/>
              <a:t>" para que los registros se muestren ordenados por algún atributo, se utiliza la cláusula "</a:t>
            </a:r>
            <a:r>
              <a:rPr lang="es-CO" sz="2200" dirty="0" err="1" smtClean="0"/>
              <a:t>order</a:t>
            </a:r>
            <a:r>
              <a:rPr lang="es-CO" sz="2200" dirty="0" smtClean="0"/>
              <a:t> </a:t>
            </a:r>
            <a:r>
              <a:rPr lang="es-CO" sz="2200" dirty="0" err="1" smtClean="0"/>
              <a:t>by</a:t>
            </a:r>
            <a:r>
              <a:rPr lang="es-CO" sz="2200" dirty="0" smtClean="0"/>
              <a:t>".</a:t>
            </a:r>
            <a:endParaRPr lang="es-CO" sz="2200" dirty="0"/>
          </a:p>
        </p:txBody>
      </p:sp>
      <p:sp>
        <p:nvSpPr>
          <p:cNvPr id="8" name="Rectángulo 7"/>
          <p:cNvSpPr/>
          <p:nvPr/>
        </p:nvSpPr>
        <p:spPr>
          <a:xfrm>
            <a:off x="545203" y="3123664"/>
            <a:ext cx="11207885" cy="769441"/>
          </a:xfrm>
          <a:prstGeom prst="rect">
            <a:avLst/>
          </a:prstGeom>
        </p:spPr>
        <p:txBody>
          <a:bodyPr wrap="square">
            <a:spAutoFit/>
          </a:bodyPr>
          <a:lstStyle/>
          <a:p>
            <a:pPr algn="just"/>
            <a:r>
              <a:rPr lang="es-CO" sz="2200" dirty="0"/>
              <a:t>Por </a:t>
            </a:r>
            <a:r>
              <a:rPr lang="es-CO" sz="2200" dirty="0" smtClean="0"/>
              <a:t>defecto, los registros se ordenan </a:t>
            </a:r>
            <a:r>
              <a:rPr lang="es-CO" sz="2200" dirty="0"/>
              <a:t>de manera ascendente (de </a:t>
            </a:r>
            <a:r>
              <a:rPr lang="es-CO" sz="2200" dirty="0" smtClean="0"/>
              <a:t>menor a </a:t>
            </a:r>
            <a:r>
              <a:rPr lang="es-CO" sz="2200" dirty="0"/>
              <a:t>mayor</a:t>
            </a:r>
            <a:r>
              <a:rPr lang="es-CO" sz="2200" dirty="0" smtClean="0"/>
              <a:t>).</a:t>
            </a:r>
            <a:r>
              <a:rPr lang="es-CO" sz="2200" dirty="0"/>
              <a:t> </a:t>
            </a:r>
            <a:r>
              <a:rPr lang="es-CO" sz="2200" dirty="0" smtClean="0"/>
              <a:t>Para ordenarlos </a:t>
            </a:r>
            <a:r>
              <a:rPr lang="es-CO" sz="2200" dirty="0"/>
              <a:t>de mayor a menor, </a:t>
            </a:r>
            <a:r>
              <a:rPr lang="es-CO" sz="2200" dirty="0" smtClean="0"/>
              <a:t>agregamos la </a:t>
            </a:r>
            <a:r>
              <a:rPr lang="es-CO" sz="2200" dirty="0"/>
              <a:t>palabra clave "</a:t>
            </a:r>
            <a:r>
              <a:rPr lang="es-CO" sz="2200" dirty="0" err="1"/>
              <a:t>desc</a:t>
            </a:r>
            <a:r>
              <a:rPr lang="es-CO" sz="2200" dirty="0" smtClean="0"/>
              <a:t>"</a:t>
            </a:r>
            <a:endParaRPr lang="es-CO" sz="2200" dirty="0"/>
          </a:p>
        </p:txBody>
      </p:sp>
    </p:spTree>
    <p:extLst>
      <p:ext uri="{BB962C8B-B14F-4D97-AF65-F5344CB8AC3E}">
        <p14:creationId xmlns:p14="http://schemas.microsoft.com/office/powerpoint/2010/main" val="1112803565"/>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206644" y="546915"/>
            <a:ext cx="11389120" cy="1143000"/>
          </a:xfrm>
        </p:spPr>
        <p:txBody>
          <a:bodyPr>
            <a:normAutofit/>
          </a:bodyPr>
          <a:lstStyle/>
          <a:p>
            <a:pPr lvl="0"/>
            <a:r>
              <a:rPr lang="es-CO" b="1" dirty="0" smtClean="0">
                <a:solidFill>
                  <a:schemeClr val="accent1">
                    <a:lumMod val="50000"/>
                  </a:schemeClr>
                </a:solidFill>
              </a:rPr>
              <a:t>Ordenamiento de registros</a:t>
            </a:r>
            <a:endParaRPr lang="es-CO" b="1" dirty="0">
              <a:solidFill>
                <a:schemeClr val="accent1">
                  <a:lumMod val="50000"/>
                </a:schemeClr>
              </a:solidFill>
            </a:endParaRPr>
          </a:p>
        </p:txBody>
      </p:sp>
      <p:sp>
        <p:nvSpPr>
          <p:cNvPr id="5" name="CuadroTexto 4"/>
          <p:cNvSpPr txBox="1"/>
          <p:nvPr/>
        </p:nvSpPr>
        <p:spPr>
          <a:xfrm>
            <a:off x="2886337" y="1695655"/>
            <a:ext cx="7013567" cy="1631216"/>
          </a:xfrm>
          <a:prstGeom prst="rect">
            <a:avLst/>
          </a:prstGeom>
          <a:noFill/>
        </p:spPr>
        <p:txBody>
          <a:bodyPr wrap="square" rtlCol="0">
            <a:spAutoFit/>
          </a:bodyPr>
          <a:lstStyle/>
          <a:p>
            <a:pPr lvl="1"/>
            <a:r>
              <a:rPr lang="en-US" sz="2000" dirty="0">
                <a:latin typeface="Consolas" panose="020B0609020204030204" pitchFamily="49" charset="0"/>
              </a:rPr>
              <a:t>select </a:t>
            </a:r>
            <a:r>
              <a:rPr lang="en-US" sz="2000" dirty="0" smtClean="0">
                <a:latin typeface="Consolas" panose="020B0609020204030204" pitchFamily="49" charset="0"/>
              </a:rPr>
              <a:t>* from </a:t>
            </a:r>
            <a:r>
              <a:rPr lang="en-US" sz="2000" dirty="0">
                <a:latin typeface="Consolas" panose="020B0609020204030204" pitchFamily="49" charset="0"/>
              </a:rPr>
              <a:t>NOMBRETABLA</a:t>
            </a:r>
          </a:p>
          <a:p>
            <a:pPr lvl="1"/>
            <a:r>
              <a:rPr lang="en-US" sz="2000" dirty="0">
                <a:latin typeface="Consolas" panose="020B0609020204030204" pitchFamily="49" charset="0"/>
              </a:rPr>
              <a:t>  order by CAMPO; </a:t>
            </a:r>
            <a:endParaRPr lang="en-US" sz="2000" dirty="0" smtClean="0">
              <a:latin typeface="Consolas" panose="020B0609020204030204" pitchFamily="49" charset="0"/>
            </a:endParaRPr>
          </a:p>
          <a:p>
            <a:pPr lvl="1"/>
            <a:endParaRPr lang="en-US" sz="2000" dirty="0" smtClean="0">
              <a:latin typeface="Consolas" panose="020B0609020204030204" pitchFamily="49" charset="0"/>
            </a:endParaRPr>
          </a:p>
          <a:p>
            <a:pPr lvl="1"/>
            <a:r>
              <a:rPr lang="en-US" sz="2000" dirty="0">
                <a:latin typeface="Consolas" panose="020B0609020204030204" pitchFamily="49" charset="0"/>
              </a:rPr>
              <a:t>select </a:t>
            </a:r>
            <a:r>
              <a:rPr lang="en-US" sz="2000" dirty="0" smtClean="0">
                <a:latin typeface="Consolas" panose="020B0609020204030204" pitchFamily="49" charset="0"/>
              </a:rPr>
              <a:t>* from </a:t>
            </a:r>
            <a:r>
              <a:rPr lang="en-US" sz="2000" dirty="0" err="1">
                <a:latin typeface="Consolas" panose="020B0609020204030204" pitchFamily="49" charset="0"/>
              </a:rPr>
              <a:t>libros</a:t>
            </a:r>
            <a:endParaRPr lang="en-US" sz="2000" dirty="0">
              <a:latin typeface="Consolas" panose="020B0609020204030204" pitchFamily="49" charset="0"/>
            </a:endParaRPr>
          </a:p>
          <a:p>
            <a:pPr lvl="1"/>
            <a:r>
              <a:rPr lang="en-US" sz="2000" dirty="0">
                <a:latin typeface="Consolas" panose="020B0609020204030204" pitchFamily="49" charset="0"/>
              </a:rPr>
              <a:t> order by </a:t>
            </a:r>
            <a:r>
              <a:rPr lang="en-US" sz="2000" dirty="0" err="1">
                <a:latin typeface="Consolas" panose="020B0609020204030204" pitchFamily="49" charset="0"/>
              </a:rPr>
              <a:t>titulo</a:t>
            </a:r>
            <a:r>
              <a:rPr lang="en-US" sz="2000" dirty="0">
                <a:latin typeface="Consolas" panose="020B0609020204030204" pitchFamily="49" charset="0"/>
              </a:rPr>
              <a:t>;</a:t>
            </a:r>
            <a:endParaRPr lang="es-CO" sz="2000" dirty="0">
              <a:latin typeface="Consolas" panose="020B0609020204030204" pitchFamily="49" charset="0"/>
            </a:endParaRPr>
          </a:p>
        </p:txBody>
      </p:sp>
      <p:graphicFrame>
        <p:nvGraphicFramePr>
          <p:cNvPr id="2" name="Tabla 1"/>
          <p:cNvGraphicFramePr>
            <a:graphicFrameLocks noGrp="1"/>
          </p:cNvGraphicFramePr>
          <p:nvPr>
            <p:extLst/>
          </p:nvPr>
        </p:nvGraphicFramePr>
        <p:xfrm>
          <a:off x="851781" y="3500120"/>
          <a:ext cx="4223936" cy="1706880"/>
        </p:xfrm>
        <a:graphic>
          <a:graphicData uri="http://schemas.openxmlformats.org/drawingml/2006/table">
            <a:tbl>
              <a:tblPr firstRow="1" bandRow="1">
                <a:tableStyleId>{5C22544A-7EE6-4342-B048-85BDC9FD1C3A}</a:tableStyleId>
              </a:tblPr>
              <a:tblGrid>
                <a:gridCol w="2513245"/>
                <a:gridCol w="1710691"/>
              </a:tblGrid>
              <a:tr h="370840">
                <a:tc>
                  <a:txBody>
                    <a:bodyPr/>
                    <a:lstStyle/>
                    <a:p>
                      <a:r>
                        <a:rPr lang="es-CO" sz="2200" dirty="0" smtClean="0"/>
                        <a:t>Titulo</a:t>
                      </a:r>
                      <a:endParaRPr lang="es-CO" sz="2200" dirty="0"/>
                    </a:p>
                  </a:txBody>
                  <a:tcPr marL="121920" marR="121920"/>
                </a:tc>
                <a:tc>
                  <a:txBody>
                    <a:bodyPr/>
                    <a:lstStyle/>
                    <a:p>
                      <a:r>
                        <a:rPr lang="es-CO" sz="2200" dirty="0" smtClean="0"/>
                        <a:t>Autor</a:t>
                      </a:r>
                      <a:endParaRPr lang="es-CO" sz="2200" dirty="0"/>
                    </a:p>
                  </a:txBody>
                  <a:tcPr marL="121920" marR="121920"/>
                </a:tc>
              </a:tr>
              <a:tr h="370840">
                <a:tc>
                  <a:txBody>
                    <a:bodyPr/>
                    <a:lstStyle/>
                    <a:p>
                      <a:r>
                        <a:rPr lang="es-CO" sz="2200" dirty="0" smtClean="0"/>
                        <a:t>El</a:t>
                      </a:r>
                      <a:r>
                        <a:rPr lang="es-CO" sz="2200" baseline="0" dirty="0" smtClean="0"/>
                        <a:t> principito</a:t>
                      </a:r>
                      <a:endParaRPr lang="es-CO" sz="2200" dirty="0"/>
                    </a:p>
                  </a:txBody>
                  <a:tcPr marL="121920" marR="121920"/>
                </a:tc>
                <a:tc>
                  <a:txBody>
                    <a:bodyPr/>
                    <a:lstStyle/>
                    <a:p>
                      <a:r>
                        <a:rPr lang="es-CO" sz="2200" dirty="0" smtClean="0"/>
                        <a:t>Borges</a:t>
                      </a:r>
                      <a:endParaRPr lang="es-CO" sz="2200" dirty="0"/>
                    </a:p>
                  </a:txBody>
                  <a:tcPr marL="121920" marR="121920"/>
                </a:tc>
              </a:tr>
              <a:tr h="370840">
                <a:tc>
                  <a:txBody>
                    <a:bodyPr/>
                    <a:lstStyle/>
                    <a:p>
                      <a:r>
                        <a:rPr lang="es-CO" sz="2200" dirty="0" smtClean="0"/>
                        <a:t>La</a:t>
                      </a:r>
                      <a:r>
                        <a:rPr lang="es-CO" sz="2200" baseline="0" dirty="0" smtClean="0"/>
                        <a:t> Gallina Azul</a:t>
                      </a:r>
                      <a:endParaRPr lang="es-CO" sz="2200" dirty="0"/>
                    </a:p>
                  </a:txBody>
                  <a:tcPr marL="121920" marR="121920"/>
                </a:tc>
                <a:tc>
                  <a:txBody>
                    <a:bodyPr/>
                    <a:lstStyle/>
                    <a:p>
                      <a:r>
                        <a:rPr lang="es-CO" sz="2200" dirty="0" err="1" smtClean="0"/>
                        <a:t>Anonimo</a:t>
                      </a:r>
                      <a:endParaRPr lang="es-CO" sz="2200" dirty="0"/>
                    </a:p>
                  </a:txBody>
                  <a:tcPr marL="121920" marR="121920"/>
                </a:tc>
              </a:tr>
              <a:tr h="370840">
                <a:tc>
                  <a:txBody>
                    <a:bodyPr/>
                    <a:lstStyle/>
                    <a:p>
                      <a:r>
                        <a:rPr lang="es-CO" sz="2200" dirty="0" smtClean="0"/>
                        <a:t>Amigos</a:t>
                      </a:r>
                      <a:endParaRPr lang="es-CO" sz="2200" dirty="0"/>
                    </a:p>
                  </a:txBody>
                  <a:tcPr marL="121920" marR="121920"/>
                </a:tc>
                <a:tc>
                  <a:txBody>
                    <a:bodyPr/>
                    <a:lstStyle/>
                    <a:p>
                      <a:r>
                        <a:rPr lang="es-CO" sz="2200" dirty="0" smtClean="0"/>
                        <a:t>Claudio</a:t>
                      </a:r>
                      <a:endParaRPr lang="es-CO" sz="2200" dirty="0"/>
                    </a:p>
                  </a:txBody>
                  <a:tcPr marL="121920" marR="121920"/>
                </a:tc>
              </a:tr>
            </a:tbl>
          </a:graphicData>
        </a:graphic>
      </p:graphicFrame>
      <p:graphicFrame>
        <p:nvGraphicFramePr>
          <p:cNvPr id="9" name="Tabla 8"/>
          <p:cNvGraphicFramePr>
            <a:graphicFrameLocks noGrp="1"/>
          </p:cNvGraphicFramePr>
          <p:nvPr>
            <p:extLst/>
          </p:nvPr>
        </p:nvGraphicFramePr>
        <p:xfrm>
          <a:off x="6907141" y="3525520"/>
          <a:ext cx="4223936" cy="1706880"/>
        </p:xfrm>
        <a:graphic>
          <a:graphicData uri="http://schemas.openxmlformats.org/drawingml/2006/table">
            <a:tbl>
              <a:tblPr firstRow="1" bandRow="1">
                <a:tableStyleId>{5C22544A-7EE6-4342-B048-85BDC9FD1C3A}</a:tableStyleId>
              </a:tblPr>
              <a:tblGrid>
                <a:gridCol w="2513245"/>
                <a:gridCol w="1710691"/>
              </a:tblGrid>
              <a:tr h="370840">
                <a:tc>
                  <a:txBody>
                    <a:bodyPr/>
                    <a:lstStyle/>
                    <a:p>
                      <a:r>
                        <a:rPr lang="es-CO" sz="2200" dirty="0" smtClean="0"/>
                        <a:t>Titulo</a:t>
                      </a:r>
                      <a:endParaRPr lang="es-CO" sz="2200" dirty="0"/>
                    </a:p>
                  </a:txBody>
                  <a:tcPr marL="121920" marR="121920"/>
                </a:tc>
                <a:tc>
                  <a:txBody>
                    <a:bodyPr/>
                    <a:lstStyle/>
                    <a:p>
                      <a:r>
                        <a:rPr lang="es-CO" sz="2200" dirty="0" smtClean="0"/>
                        <a:t>Autor</a:t>
                      </a:r>
                      <a:endParaRPr lang="es-CO" sz="2200" dirty="0"/>
                    </a:p>
                  </a:txBody>
                  <a:tcPr marL="121920" marR="121920"/>
                </a:tc>
              </a:tr>
              <a:tr h="370840">
                <a:tc>
                  <a:txBody>
                    <a:bodyPr/>
                    <a:lstStyle/>
                    <a:p>
                      <a:r>
                        <a:rPr lang="es-CO" sz="2200" dirty="0" smtClean="0"/>
                        <a:t>Amigos</a:t>
                      </a:r>
                      <a:endParaRPr lang="es-CO" sz="2200" dirty="0"/>
                    </a:p>
                  </a:txBody>
                  <a:tcPr marL="121920" marR="121920"/>
                </a:tc>
                <a:tc>
                  <a:txBody>
                    <a:bodyPr/>
                    <a:lstStyle/>
                    <a:p>
                      <a:r>
                        <a:rPr lang="es-CO" sz="2200" dirty="0" smtClean="0"/>
                        <a:t>Claudio</a:t>
                      </a:r>
                      <a:endParaRPr lang="es-CO" sz="2200" dirty="0"/>
                    </a:p>
                  </a:txBody>
                  <a:tcPr marL="121920" marR="121920"/>
                </a:tc>
              </a:tr>
              <a:tr h="370840">
                <a:tc>
                  <a:txBody>
                    <a:bodyPr/>
                    <a:lstStyle/>
                    <a:p>
                      <a:r>
                        <a:rPr lang="es-CO" sz="2200" dirty="0" smtClean="0"/>
                        <a:t>El principito</a:t>
                      </a:r>
                      <a:endParaRPr lang="es-CO" sz="2200" dirty="0"/>
                    </a:p>
                  </a:txBody>
                  <a:tcPr marL="121920" marR="121920"/>
                </a:tc>
                <a:tc>
                  <a:txBody>
                    <a:bodyPr/>
                    <a:lstStyle/>
                    <a:p>
                      <a:r>
                        <a:rPr lang="es-CO" sz="2200" dirty="0" smtClean="0"/>
                        <a:t>Borges</a:t>
                      </a:r>
                      <a:endParaRPr lang="es-CO" sz="2200" dirty="0"/>
                    </a:p>
                  </a:txBody>
                  <a:tcPr marL="121920" marR="121920"/>
                </a:tc>
              </a:tr>
              <a:tr h="370840">
                <a:tc>
                  <a:txBody>
                    <a:bodyPr/>
                    <a:lstStyle/>
                    <a:p>
                      <a:r>
                        <a:rPr lang="es-CO" sz="2200" dirty="0" smtClean="0"/>
                        <a:t>La Gallina</a:t>
                      </a:r>
                      <a:r>
                        <a:rPr lang="es-CO" sz="2200" baseline="0" dirty="0" smtClean="0"/>
                        <a:t> Azul</a:t>
                      </a:r>
                      <a:endParaRPr lang="es-CO" sz="2200" dirty="0"/>
                    </a:p>
                  </a:txBody>
                  <a:tcPr marL="121920" marR="121920"/>
                </a:tc>
                <a:tc>
                  <a:txBody>
                    <a:bodyPr/>
                    <a:lstStyle/>
                    <a:p>
                      <a:r>
                        <a:rPr lang="es-CO" sz="2200" dirty="0" err="1" smtClean="0"/>
                        <a:t>Anonimo</a:t>
                      </a:r>
                      <a:endParaRPr lang="es-CO" sz="2200" dirty="0"/>
                    </a:p>
                  </a:txBody>
                  <a:tcPr marL="121920" marR="121920"/>
                </a:tc>
              </a:tr>
            </a:tbl>
          </a:graphicData>
        </a:graphic>
      </p:graphicFrame>
      <p:sp>
        <p:nvSpPr>
          <p:cNvPr id="4" name="Flecha derecha 3"/>
          <p:cNvSpPr/>
          <p:nvPr/>
        </p:nvSpPr>
        <p:spPr>
          <a:xfrm>
            <a:off x="5559552" y="4297680"/>
            <a:ext cx="926592" cy="402336"/>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s-CO"/>
          </a:p>
        </p:txBody>
      </p:sp>
    </p:spTree>
    <p:extLst>
      <p:ext uri="{BB962C8B-B14F-4D97-AF65-F5344CB8AC3E}">
        <p14:creationId xmlns:p14="http://schemas.microsoft.com/office/powerpoint/2010/main" val="3697389435"/>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206644" y="748083"/>
            <a:ext cx="11389120" cy="1143000"/>
          </a:xfrm>
        </p:spPr>
        <p:txBody>
          <a:bodyPr>
            <a:normAutofit/>
          </a:bodyPr>
          <a:lstStyle/>
          <a:p>
            <a:pPr lvl="0"/>
            <a:r>
              <a:rPr lang="es-CO" b="1" dirty="0">
                <a:solidFill>
                  <a:schemeClr val="accent1">
                    <a:lumMod val="50000"/>
                  </a:schemeClr>
                </a:solidFill>
              </a:rPr>
              <a:t>Búsqueda de patrones (</a:t>
            </a:r>
            <a:r>
              <a:rPr lang="es-CO" b="1" dirty="0" err="1">
                <a:solidFill>
                  <a:schemeClr val="accent1">
                    <a:lumMod val="50000"/>
                  </a:schemeClr>
                </a:solidFill>
              </a:rPr>
              <a:t>like</a:t>
            </a:r>
            <a:r>
              <a:rPr lang="es-CO" b="1" dirty="0">
                <a:solidFill>
                  <a:schemeClr val="accent1">
                    <a:lumMod val="50000"/>
                  </a:schemeClr>
                </a:solidFill>
              </a:rPr>
              <a:t>)</a:t>
            </a:r>
          </a:p>
        </p:txBody>
      </p:sp>
      <p:sp>
        <p:nvSpPr>
          <p:cNvPr id="7" name="Rectángulo 6"/>
          <p:cNvSpPr/>
          <p:nvPr/>
        </p:nvSpPr>
        <p:spPr>
          <a:xfrm>
            <a:off x="518001" y="1817146"/>
            <a:ext cx="11283855" cy="1785104"/>
          </a:xfrm>
          <a:prstGeom prst="rect">
            <a:avLst/>
          </a:prstGeom>
        </p:spPr>
        <p:txBody>
          <a:bodyPr wrap="square">
            <a:spAutoFit/>
          </a:bodyPr>
          <a:lstStyle/>
          <a:p>
            <a:pPr algn="just"/>
            <a:r>
              <a:rPr lang="es-CO" sz="2200" dirty="0" smtClean="0"/>
              <a:t>Con este comparador relacional podemos realizar comparaciones exclusivamente de cadenas  utilizando “</a:t>
            </a:r>
            <a:r>
              <a:rPr lang="es-CO" sz="2200" dirty="0" err="1" smtClean="0"/>
              <a:t>like</a:t>
            </a:r>
            <a:r>
              <a:rPr lang="es-CO" sz="2200" dirty="0" smtClean="0"/>
              <a:t>” y “</a:t>
            </a:r>
            <a:r>
              <a:rPr lang="es-CO" sz="2200" dirty="0" err="1" smtClean="0"/>
              <a:t>not</a:t>
            </a:r>
            <a:r>
              <a:rPr lang="es-CO" sz="2200" dirty="0" smtClean="0"/>
              <a:t> </a:t>
            </a:r>
            <a:r>
              <a:rPr lang="es-CO" sz="2200" dirty="0" err="1" smtClean="0"/>
              <a:t>like</a:t>
            </a:r>
            <a:r>
              <a:rPr lang="es-CO" sz="2200" dirty="0" smtClean="0"/>
              <a:t>”.</a:t>
            </a:r>
          </a:p>
          <a:p>
            <a:pPr algn="just"/>
            <a:endParaRPr lang="es-CO" sz="2200" dirty="0" smtClean="0"/>
          </a:p>
          <a:p>
            <a:pPr algn="just"/>
            <a:r>
              <a:rPr lang="es-CO" sz="2200" dirty="0"/>
              <a:t>El símbolo "%" </a:t>
            </a:r>
            <a:r>
              <a:rPr lang="es-CO" sz="2200" dirty="0" smtClean="0"/>
              <a:t>reemplaza </a:t>
            </a:r>
            <a:r>
              <a:rPr lang="es-CO" sz="2200" dirty="0"/>
              <a:t>cualquier cantidad de caracteres (incluyendo ningún </a:t>
            </a:r>
            <a:r>
              <a:rPr lang="es-CO" sz="2200" dirty="0" smtClean="0"/>
              <a:t>carácter). </a:t>
            </a:r>
            <a:r>
              <a:rPr lang="es-CO" sz="2200" dirty="0"/>
              <a:t>Es un </a:t>
            </a:r>
            <a:r>
              <a:rPr lang="es-CO" sz="2200" dirty="0" err="1"/>
              <a:t>caracter</a:t>
            </a:r>
            <a:r>
              <a:rPr lang="es-CO" sz="2200" dirty="0"/>
              <a:t> comodín. "</a:t>
            </a:r>
            <a:r>
              <a:rPr lang="es-CO" sz="2200" dirty="0" err="1"/>
              <a:t>like</a:t>
            </a:r>
            <a:r>
              <a:rPr lang="es-CO" sz="2200" dirty="0"/>
              <a:t>" y "</a:t>
            </a:r>
            <a:r>
              <a:rPr lang="es-CO" sz="2200" dirty="0" err="1"/>
              <a:t>not</a:t>
            </a:r>
            <a:r>
              <a:rPr lang="es-CO" sz="2200" dirty="0"/>
              <a:t> </a:t>
            </a:r>
            <a:r>
              <a:rPr lang="es-CO" sz="2200" dirty="0" err="1"/>
              <a:t>like</a:t>
            </a:r>
            <a:r>
              <a:rPr lang="es-CO" sz="2200" dirty="0"/>
              <a:t>" </a:t>
            </a:r>
            <a:r>
              <a:rPr lang="es-CO" sz="2200" dirty="0" smtClean="0"/>
              <a:t>señalan </a:t>
            </a:r>
            <a:r>
              <a:rPr lang="es-CO" sz="2200" dirty="0"/>
              <a:t>igualdad o diferencia.</a:t>
            </a:r>
          </a:p>
        </p:txBody>
      </p:sp>
      <p:sp>
        <p:nvSpPr>
          <p:cNvPr id="5" name="CuadroTexto 4"/>
          <p:cNvSpPr txBox="1"/>
          <p:nvPr/>
        </p:nvSpPr>
        <p:spPr>
          <a:xfrm>
            <a:off x="2227970" y="4317878"/>
            <a:ext cx="4878259" cy="1631216"/>
          </a:xfrm>
          <a:prstGeom prst="rect">
            <a:avLst/>
          </a:prstGeom>
          <a:noFill/>
        </p:spPr>
        <p:txBody>
          <a:bodyPr wrap="none" rtlCol="0">
            <a:spAutoFit/>
          </a:bodyPr>
          <a:lstStyle/>
          <a:p>
            <a:pPr lvl="1"/>
            <a:r>
              <a:rPr lang="en-US" sz="2000" dirty="0">
                <a:latin typeface="Consolas" panose="020B0609020204030204" pitchFamily="49" charset="0"/>
              </a:rPr>
              <a:t>select *from </a:t>
            </a:r>
            <a:r>
              <a:rPr lang="en-US" sz="2000" dirty="0" err="1">
                <a:latin typeface="Consolas" panose="020B0609020204030204" pitchFamily="49" charset="0"/>
              </a:rPr>
              <a:t>libros</a:t>
            </a:r>
            <a:endParaRPr lang="en-US" sz="2000" dirty="0">
              <a:latin typeface="Consolas" panose="020B0609020204030204" pitchFamily="49" charset="0"/>
            </a:endParaRPr>
          </a:p>
          <a:p>
            <a:pPr lvl="1"/>
            <a:r>
              <a:rPr lang="en-US" sz="2000" dirty="0">
                <a:latin typeface="Consolas" panose="020B0609020204030204" pitchFamily="49" charset="0"/>
              </a:rPr>
              <a:t>  where </a:t>
            </a:r>
            <a:r>
              <a:rPr lang="en-US" sz="2000" dirty="0" err="1">
                <a:latin typeface="Consolas" panose="020B0609020204030204" pitchFamily="49" charset="0"/>
              </a:rPr>
              <a:t>autor</a:t>
            </a:r>
            <a:r>
              <a:rPr lang="en-US" sz="2000" dirty="0">
                <a:latin typeface="Consolas" panose="020B0609020204030204" pitchFamily="49" charset="0"/>
              </a:rPr>
              <a:t> like "%Borges</a:t>
            </a:r>
            <a:r>
              <a:rPr lang="en-US" sz="2000" dirty="0" smtClean="0">
                <a:latin typeface="Consolas" panose="020B0609020204030204" pitchFamily="49" charset="0"/>
              </a:rPr>
              <a:t>%";</a:t>
            </a:r>
          </a:p>
          <a:p>
            <a:pPr lvl="1"/>
            <a:endParaRPr lang="en-US" sz="2000" dirty="0">
              <a:latin typeface="Consolas" panose="020B0609020204030204" pitchFamily="49" charset="0"/>
            </a:endParaRPr>
          </a:p>
          <a:p>
            <a:pPr lvl="1"/>
            <a:r>
              <a:rPr lang="en-US" sz="2000" dirty="0">
                <a:latin typeface="Consolas" panose="020B0609020204030204" pitchFamily="49" charset="0"/>
              </a:rPr>
              <a:t>select *from </a:t>
            </a:r>
            <a:r>
              <a:rPr lang="en-US" sz="2000" dirty="0" err="1">
                <a:latin typeface="Consolas" panose="020B0609020204030204" pitchFamily="49" charset="0"/>
              </a:rPr>
              <a:t>libros</a:t>
            </a:r>
            <a:endParaRPr lang="en-US" sz="2000" dirty="0">
              <a:latin typeface="Consolas" panose="020B0609020204030204" pitchFamily="49" charset="0"/>
            </a:endParaRPr>
          </a:p>
          <a:p>
            <a:pPr lvl="1"/>
            <a:r>
              <a:rPr lang="en-US" sz="2000" dirty="0">
                <a:latin typeface="Consolas" panose="020B0609020204030204" pitchFamily="49" charset="0"/>
              </a:rPr>
              <a:t>  where </a:t>
            </a:r>
            <a:r>
              <a:rPr lang="en-US" sz="2000" dirty="0" err="1">
                <a:latin typeface="Consolas" panose="020B0609020204030204" pitchFamily="49" charset="0"/>
              </a:rPr>
              <a:t>titulo</a:t>
            </a:r>
            <a:r>
              <a:rPr lang="en-US" sz="2000" dirty="0">
                <a:latin typeface="Consolas" panose="020B0609020204030204" pitchFamily="49" charset="0"/>
              </a:rPr>
              <a:t> like 'M%';</a:t>
            </a:r>
            <a:endParaRPr lang="es-CO" sz="2000" dirty="0">
              <a:latin typeface="Consolas" panose="020B0609020204030204" pitchFamily="49" charset="0"/>
            </a:endParaRPr>
          </a:p>
        </p:txBody>
      </p:sp>
    </p:spTree>
    <p:extLst>
      <p:ext uri="{BB962C8B-B14F-4D97-AF65-F5344CB8AC3E}">
        <p14:creationId xmlns:p14="http://schemas.microsoft.com/office/powerpoint/2010/main" val="915691750"/>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206644" y="711507"/>
            <a:ext cx="11389120" cy="1143000"/>
          </a:xfrm>
        </p:spPr>
        <p:txBody>
          <a:bodyPr>
            <a:normAutofit/>
          </a:bodyPr>
          <a:lstStyle/>
          <a:p>
            <a:pPr lvl="0"/>
            <a:r>
              <a:rPr lang="es-CO" b="1" dirty="0">
                <a:solidFill>
                  <a:schemeClr val="accent1">
                    <a:lumMod val="50000"/>
                  </a:schemeClr>
                </a:solidFill>
              </a:rPr>
              <a:t>Búsqueda de patrones (</a:t>
            </a:r>
            <a:r>
              <a:rPr lang="es-CO" b="1" dirty="0" err="1">
                <a:solidFill>
                  <a:schemeClr val="accent1">
                    <a:lumMod val="50000"/>
                  </a:schemeClr>
                </a:solidFill>
              </a:rPr>
              <a:t>like</a:t>
            </a:r>
            <a:r>
              <a:rPr lang="es-CO" b="1" dirty="0">
                <a:solidFill>
                  <a:schemeClr val="accent1">
                    <a:lumMod val="50000"/>
                  </a:schemeClr>
                </a:solidFill>
              </a:rPr>
              <a:t>)</a:t>
            </a:r>
          </a:p>
        </p:txBody>
      </p:sp>
      <p:sp>
        <p:nvSpPr>
          <p:cNvPr id="7" name="Rectángulo 6"/>
          <p:cNvSpPr/>
          <p:nvPr/>
        </p:nvSpPr>
        <p:spPr>
          <a:xfrm>
            <a:off x="545204" y="1700732"/>
            <a:ext cx="11085065" cy="1708160"/>
          </a:xfrm>
          <a:prstGeom prst="rect">
            <a:avLst/>
          </a:prstGeom>
        </p:spPr>
        <p:txBody>
          <a:bodyPr wrap="square">
            <a:spAutoFit/>
          </a:bodyPr>
          <a:lstStyle/>
          <a:p>
            <a:pPr algn="just"/>
            <a:r>
              <a:rPr lang="es-CO" sz="2100" b="1" dirty="0" smtClean="0"/>
              <a:t>Otros Caracteres comodín:</a:t>
            </a:r>
          </a:p>
          <a:p>
            <a:pPr algn="just"/>
            <a:endParaRPr lang="es-CO" sz="2100" b="1" dirty="0" smtClean="0"/>
          </a:p>
          <a:p>
            <a:pPr marL="285750" indent="-285750" algn="just">
              <a:buFont typeface="Arial" panose="020B0604020202020204" pitchFamily="34" charset="0"/>
              <a:buChar char="•"/>
            </a:pPr>
            <a:r>
              <a:rPr lang="es-CO" sz="2100" b="1" dirty="0" err="1" smtClean="0"/>
              <a:t>Guión</a:t>
            </a:r>
            <a:r>
              <a:rPr lang="es-CO" sz="2100" b="1" dirty="0" smtClean="0"/>
              <a:t> </a:t>
            </a:r>
            <a:r>
              <a:rPr lang="es-CO" sz="2100" b="1" dirty="0"/>
              <a:t>bajo </a:t>
            </a:r>
            <a:r>
              <a:rPr lang="es-CO" sz="2100" b="1" dirty="0" smtClean="0"/>
              <a:t>"_“: </a:t>
            </a:r>
            <a:r>
              <a:rPr lang="es-CO" sz="2100" dirty="0" smtClean="0"/>
              <a:t>Reemplaza un carácter</a:t>
            </a:r>
          </a:p>
          <a:p>
            <a:pPr marL="285750" indent="-285750" algn="just">
              <a:buFont typeface="Arial" panose="020B0604020202020204" pitchFamily="34" charset="0"/>
              <a:buChar char="•"/>
            </a:pPr>
            <a:r>
              <a:rPr lang="es-CO" sz="2100" b="1" dirty="0" smtClean="0"/>
              <a:t>Corchetes [] </a:t>
            </a:r>
            <a:r>
              <a:rPr lang="es-CO" sz="2100" dirty="0" smtClean="0"/>
              <a:t>: </a:t>
            </a:r>
            <a:r>
              <a:rPr lang="es-CO" sz="2100" dirty="0"/>
              <a:t>reemplaza cualquier carácter contenido en </a:t>
            </a:r>
            <a:r>
              <a:rPr lang="es-CO" sz="2100" dirty="0" smtClean="0"/>
              <a:t>los corchetes.</a:t>
            </a:r>
          </a:p>
          <a:p>
            <a:pPr marL="285750" indent="-285750" algn="just">
              <a:buFont typeface="Arial" panose="020B0604020202020204" pitchFamily="34" charset="0"/>
              <a:buChar char="•"/>
            </a:pPr>
            <a:r>
              <a:rPr lang="es-CO" sz="2100" dirty="0"/>
              <a:t> </a:t>
            </a:r>
            <a:r>
              <a:rPr lang="es-CO" sz="2100" b="1" dirty="0" smtClean="0"/>
              <a:t>[^]:</a:t>
            </a:r>
            <a:r>
              <a:rPr lang="es-CO" sz="2100" dirty="0" smtClean="0"/>
              <a:t> </a:t>
            </a:r>
            <a:r>
              <a:rPr lang="es-CO" sz="2100" dirty="0"/>
              <a:t>reemplaza cualquier </a:t>
            </a:r>
            <a:r>
              <a:rPr lang="es-CO" sz="2100" dirty="0" smtClean="0"/>
              <a:t>carácter </a:t>
            </a:r>
            <a:r>
              <a:rPr lang="es-CO" sz="2100" dirty="0"/>
              <a:t>NO presente en </a:t>
            </a:r>
            <a:r>
              <a:rPr lang="es-CO" sz="2100" dirty="0" smtClean="0"/>
              <a:t>los </a:t>
            </a:r>
            <a:r>
              <a:rPr lang="es-CO" sz="2100" dirty="0"/>
              <a:t>corchetes</a:t>
            </a:r>
            <a:r>
              <a:rPr lang="es-CO" sz="2100" dirty="0" smtClean="0"/>
              <a:t>.</a:t>
            </a:r>
            <a:endParaRPr lang="es-CO" sz="2100" dirty="0"/>
          </a:p>
        </p:txBody>
      </p:sp>
      <p:sp>
        <p:nvSpPr>
          <p:cNvPr id="5" name="CuadroTexto 4"/>
          <p:cNvSpPr txBox="1"/>
          <p:nvPr/>
        </p:nvSpPr>
        <p:spPr>
          <a:xfrm>
            <a:off x="-34504" y="3606428"/>
            <a:ext cx="11933896" cy="1846659"/>
          </a:xfrm>
          <a:prstGeom prst="rect">
            <a:avLst/>
          </a:prstGeom>
          <a:noFill/>
        </p:spPr>
        <p:txBody>
          <a:bodyPr wrap="square" rtlCol="0">
            <a:spAutoFit/>
          </a:bodyPr>
          <a:lstStyle/>
          <a:p>
            <a:pPr lvl="1"/>
            <a:r>
              <a:rPr lang="es-CO" sz="1900" dirty="0">
                <a:latin typeface="Consolas" panose="020B0609020204030204" pitchFamily="49" charset="0"/>
              </a:rPr>
              <a:t>... </a:t>
            </a:r>
            <a:r>
              <a:rPr lang="es-CO" sz="1900" b="1" dirty="0" err="1">
                <a:latin typeface="Consolas" panose="020B0609020204030204" pitchFamily="49" charset="0"/>
              </a:rPr>
              <a:t>like</a:t>
            </a:r>
            <a:r>
              <a:rPr lang="es-CO" sz="1900" dirty="0">
                <a:latin typeface="Consolas" panose="020B0609020204030204" pitchFamily="49" charset="0"/>
              </a:rPr>
              <a:t> "%</a:t>
            </a:r>
            <a:r>
              <a:rPr lang="es-CO" sz="1900" dirty="0" err="1">
                <a:latin typeface="Consolas" panose="020B0609020204030204" pitchFamily="49" charset="0"/>
              </a:rPr>
              <a:t>Carrol</a:t>
            </a:r>
            <a:r>
              <a:rPr lang="es-CO" sz="1900" dirty="0">
                <a:latin typeface="Consolas" panose="020B0609020204030204" pitchFamily="49" charset="0"/>
              </a:rPr>
              <a:t>_"; </a:t>
            </a:r>
            <a:r>
              <a:rPr lang="es-CO" sz="1900" dirty="0" smtClean="0">
                <a:latin typeface="Consolas" panose="020B0609020204030204" pitchFamily="49" charset="0"/>
              </a:rPr>
              <a:t>: </a:t>
            </a:r>
            <a:r>
              <a:rPr lang="es-CO" sz="1900" dirty="0">
                <a:latin typeface="Consolas" panose="020B0609020204030204" pitchFamily="49" charset="0"/>
              </a:rPr>
              <a:t>finalicen con </a:t>
            </a:r>
            <a:r>
              <a:rPr lang="es-CO" sz="1900" dirty="0" err="1">
                <a:latin typeface="Consolas" panose="020B0609020204030204" pitchFamily="49" charset="0"/>
              </a:rPr>
              <a:t>Carrol</a:t>
            </a:r>
            <a:r>
              <a:rPr lang="es-CO" sz="1900" dirty="0">
                <a:latin typeface="Consolas" panose="020B0609020204030204" pitchFamily="49" charset="0"/>
              </a:rPr>
              <a:t> y el último </a:t>
            </a:r>
            <a:r>
              <a:rPr lang="es-CO" sz="1900" dirty="0" smtClean="0">
                <a:latin typeface="Consolas" panose="020B0609020204030204" pitchFamily="49" charset="0"/>
              </a:rPr>
              <a:t>carácter </a:t>
            </a:r>
            <a:r>
              <a:rPr lang="es-CO" sz="1900" dirty="0">
                <a:latin typeface="Consolas" panose="020B0609020204030204" pitchFamily="49" charset="0"/>
              </a:rPr>
              <a:t>puede ser cualquier letra</a:t>
            </a:r>
            <a:r>
              <a:rPr lang="es-CO" sz="1900" dirty="0" smtClean="0">
                <a:latin typeface="Consolas" panose="020B0609020204030204" pitchFamily="49" charset="0"/>
              </a:rPr>
              <a:t>;</a:t>
            </a:r>
          </a:p>
          <a:p>
            <a:pPr lvl="1"/>
            <a:endParaRPr lang="es-CO" sz="1900" dirty="0">
              <a:latin typeface="Consolas" panose="020B0609020204030204" pitchFamily="49" charset="0"/>
            </a:endParaRPr>
          </a:p>
          <a:p>
            <a:pPr lvl="1"/>
            <a:r>
              <a:rPr lang="es-CO" sz="1900" dirty="0">
                <a:latin typeface="Consolas" panose="020B0609020204030204" pitchFamily="49" charset="0"/>
              </a:rPr>
              <a:t>... </a:t>
            </a:r>
            <a:r>
              <a:rPr lang="es-CO" sz="1900" b="1" dirty="0" err="1">
                <a:latin typeface="Consolas" panose="020B0609020204030204" pitchFamily="49" charset="0"/>
              </a:rPr>
              <a:t>like</a:t>
            </a:r>
            <a:r>
              <a:rPr lang="es-CO" sz="1900" dirty="0">
                <a:latin typeface="Consolas" panose="020B0609020204030204" pitchFamily="49" charset="0"/>
              </a:rPr>
              <a:t> '[a-</a:t>
            </a:r>
            <a:r>
              <a:rPr lang="es-CO" sz="1900" dirty="0" err="1">
                <a:latin typeface="Consolas" panose="020B0609020204030204" pitchFamily="49" charset="0"/>
              </a:rPr>
              <a:t>cf</a:t>
            </a:r>
            <a:r>
              <a:rPr lang="es-CO" sz="1900" dirty="0">
                <a:latin typeface="Consolas" panose="020B0609020204030204" pitchFamily="49" charset="0"/>
              </a:rPr>
              <a:t>-i</a:t>
            </a:r>
            <a:r>
              <a:rPr lang="es-CO" sz="1900" dirty="0" smtClean="0">
                <a:latin typeface="Consolas" panose="020B0609020204030204" pitchFamily="49" charset="0"/>
              </a:rPr>
              <a:t>]%': comienzo </a:t>
            </a:r>
            <a:r>
              <a:rPr lang="es-CO" sz="1900" dirty="0">
                <a:latin typeface="Consolas" panose="020B0609020204030204" pitchFamily="49" charset="0"/>
              </a:rPr>
              <a:t>con </a:t>
            </a:r>
            <a:r>
              <a:rPr lang="es-CO" sz="1900" dirty="0" err="1">
                <a:latin typeface="Consolas" panose="020B0609020204030204" pitchFamily="49" charset="0"/>
              </a:rPr>
              <a:t>a,b,c,f,g,h</a:t>
            </a:r>
            <a:r>
              <a:rPr lang="es-CO" sz="1900" dirty="0">
                <a:latin typeface="Consolas" panose="020B0609020204030204" pitchFamily="49" charset="0"/>
              </a:rPr>
              <a:t> o i;</a:t>
            </a:r>
          </a:p>
          <a:p>
            <a:pPr lvl="1"/>
            <a:r>
              <a:rPr lang="es-CO" sz="1900" dirty="0">
                <a:latin typeface="Consolas" panose="020B0609020204030204" pitchFamily="49" charset="0"/>
              </a:rPr>
              <a:t>... </a:t>
            </a:r>
            <a:r>
              <a:rPr lang="es-CO" sz="1900" b="1" dirty="0" err="1">
                <a:latin typeface="Consolas" panose="020B0609020204030204" pitchFamily="49" charset="0"/>
              </a:rPr>
              <a:t>like</a:t>
            </a:r>
            <a:r>
              <a:rPr lang="es-CO" sz="1900" dirty="0">
                <a:latin typeface="Consolas" panose="020B0609020204030204" pitchFamily="49" charset="0"/>
              </a:rPr>
              <a:t> '[-</a:t>
            </a:r>
            <a:r>
              <a:rPr lang="es-CO" sz="1900" dirty="0" err="1">
                <a:latin typeface="Consolas" panose="020B0609020204030204" pitchFamily="49" charset="0"/>
              </a:rPr>
              <a:t>acfi</a:t>
            </a:r>
            <a:r>
              <a:rPr lang="es-CO" sz="1900" dirty="0" smtClean="0">
                <a:latin typeface="Consolas" panose="020B0609020204030204" pitchFamily="49" charset="0"/>
              </a:rPr>
              <a:t>]%':  comienzo </a:t>
            </a:r>
            <a:r>
              <a:rPr lang="es-CO" sz="1900" dirty="0">
                <a:latin typeface="Consolas" panose="020B0609020204030204" pitchFamily="49" charset="0"/>
              </a:rPr>
              <a:t>con -,</a:t>
            </a:r>
            <a:r>
              <a:rPr lang="es-CO" sz="1900" dirty="0" err="1">
                <a:latin typeface="Consolas" panose="020B0609020204030204" pitchFamily="49" charset="0"/>
              </a:rPr>
              <a:t>a,c,f</a:t>
            </a:r>
            <a:r>
              <a:rPr lang="es-CO" sz="1900" dirty="0">
                <a:latin typeface="Consolas" panose="020B0609020204030204" pitchFamily="49" charset="0"/>
              </a:rPr>
              <a:t> o i</a:t>
            </a:r>
            <a:r>
              <a:rPr lang="es-CO" sz="1900" dirty="0" smtClean="0">
                <a:latin typeface="Consolas" panose="020B0609020204030204" pitchFamily="49" charset="0"/>
              </a:rPr>
              <a:t>;</a:t>
            </a:r>
          </a:p>
          <a:p>
            <a:pPr lvl="1"/>
            <a:r>
              <a:rPr lang="es-CO" sz="1900" dirty="0">
                <a:latin typeface="Consolas" panose="020B0609020204030204" pitchFamily="49" charset="0"/>
              </a:rPr>
              <a:t>... </a:t>
            </a:r>
            <a:r>
              <a:rPr lang="es-CO" sz="1900" b="1" dirty="0" err="1">
                <a:latin typeface="Consolas" panose="020B0609020204030204" pitchFamily="49" charset="0"/>
              </a:rPr>
              <a:t>like</a:t>
            </a:r>
            <a:r>
              <a:rPr lang="es-CO" sz="1900" dirty="0">
                <a:latin typeface="Consolas" panose="020B0609020204030204" pitchFamily="49" charset="0"/>
              </a:rPr>
              <a:t> </a:t>
            </a:r>
            <a:r>
              <a:rPr lang="es-CO" sz="1900" dirty="0" err="1">
                <a:latin typeface="Consolas" panose="020B0609020204030204" pitchFamily="49" charset="0"/>
              </a:rPr>
              <a:t>like</a:t>
            </a:r>
            <a:r>
              <a:rPr lang="es-CO" sz="1900" dirty="0">
                <a:latin typeface="Consolas" panose="020B0609020204030204" pitchFamily="49" charset="0"/>
              </a:rPr>
              <a:t> '[^PN]%'; NO comienza con las letras "P" ni "N"</a:t>
            </a:r>
          </a:p>
        </p:txBody>
      </p:sp>
    </p:spTree>
    <p:extLst>
      <p:ext uri="{BB962C8B-B14F-4D97-AF65-F5344CB8AC3E}">
        <p14:creationId xmlns:p14="http://schemas.microsoft.com/office/powerpoint/2010/main" val="236604856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206644" y="748083"/>
            <a:ext cx="11389120" cy="1143000"/>
          </a:xfrm>
        </p:spPr>
        <p:txBody>
          <a:bodyPr>
            <a:normAutofit/>
          </a:bodyPr>
          <a:lstStyle/>
          <a:p>
            <a:pPr lvl="0"/>
            <a:r>
              <a:rPr lang="es-CO" b="1" dirty="0" smtClean="0">
                <a:solidFill>
                  <a:schemeClr val="accent1">
                    <a:lumMod val="50000"/>
                  </a:schemeClr>
                </a:solidFill>
              </a:rPr>
              <a:t>Motor de base de datos</a:t>
            </a:r>
            <a:endParaRPr lang="es-CO" b="1" dirty="0">
              <a:solidFill>
                <a:schemeClr val="accent1">
                  <a:lumMod val="50000"/>
                </a:schemeClr>
              </a:solidFill>
            </a:endParaRPr>
          </a:p>
        </p:txBody>
      </p:sp>
      <p:sp>
        <p:nvSpPr>
          <p:cNvPr id="7" name="Rectángulo 6"/>
          <p:cNvSpPr/>
          <p:nvPr/>
        </p:nvSpPr>
        <p:spPr>
          <a:xfrm>
            <a:off x="3784312" y="1930899"/>
            <a:ext cx="7005635" cy="3046988"/>
          </a:xfrm>
          <a:prstGeom prst="rect">
            <a:avLst/>
          </a:prstGeom>
        </p:spPr>
        <p:txBody>
          <a:bodyPr wrap="square">
            <a:spAutoFit/>
          </a:bodyPr>
          <a:lstStyle/>
          <a:p>
            <a:r>
              <a:rPr lang="es-CO" sz="2400" dirty="0"/>
              <a:t>Un </a:t>
            </a:r>
            <a:r>
              <a:rPr lang="es-CO" sz="2400" b="1" dirty="0"/>
              <a:t>sistema gestor de base de </a:t>
            </a:r>
            <a:r>
              <a:rPr lang="es-CO" sz="2400" b="1" dirty="0" smtClean="0"/>
              <a:t>datos </a:t>
            </a:r>
            <a:r>
              <a:rPr lang="es-CO" sz="2400" dirty="0" smtClean="0"/>
              <a:t>es un software especifico que permite manejar el almacenamiento, modificación y extracción de la información en una base de datos.</a:t>
            </a:r>
          </a:p>
          <a:p>
            <a:r>
              <a:rPr lang="es-CO" sz="2400" dirty="0" smtClean="0"/>
              <a:t>Proporcionan herramientas y métodos para mantener la integralidad de los datos, acceso mediante lenguajes de consulta, manejo de concurrencia, recuperación y  copias de seguridad de la información </a:t>
            </a:r>
            <a:endParaRPr lang="es-CO" sz="2400" dirty="0"/>
          </a:p>
        </p:txBody>
      </p:sp>
      <p:pic>
        <p:nvPicPr>
          <p:cNvPr id="2" name="Imagen 1"/>
          <p:cNvPicPr>
            <a:picLocks noChangeAspect="1"/>
          </p:cNvPicPr>
          <p:nvPr/>
        </p:nvPicPr>
        <p:blipFill>
          <a:blip r:embed="rId3"/>
          <a:stretch>
            <a:fillRect/>
          </a:stretch>
        </p:blipFill>
        <p:spPr>
          <a:xfrm>
            <a:off x="927170" y="2287621"/>
            <a:ext cx="2857143" cy="2142857"/>
          </a:xfrm>
          <a:prstGeom prst="rect">
            <a:avLst/>
          </a:prstGeom>
        </p:spPr>
      </p:pic>
    </p:spTree>
    <p:extLst>
      <p:ext uri="{BB962C8B-B14F-4D97-AF65-F5344CB8AC3E}">
        <p14:creationId xmlns:p14="http://schemas.microsoft.com/office/powerpoint/2010/main" val="788068311"/>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206644" y="711507"/>
            <a:ext cx="11389120" cy="1143000"/>
          </a:xfrm>
        </p:spPr>
        <p:txBody>
          <a:bodyPr>
            <a:normAutofit/>
          </a:bodyPr>
          <a:lstStyle/>
          <a:p>
            <a:pPr lvl="0"/>
            <a:r>
              <a:rPr lang="en-US" b="1" dirty="0" err="1" smtClean="0">
                <a:solidFill>
                  <a:schemeClr val="accent1">
                    <a:lumMod val="50000"/>
                  </a:schemeClr>
                </a:solidFill>
              </a:rPr>
              <a:t>Funciones</a:t>
            </a:r>
            <a:endParaRPr lang="en-US" b="1" dirty="0">
              <a:solidFill>
                <a:schemeClr val="accent1">
                  <a:lumMod val="50000"/>
                </a:schemeClr>
              </a:solidFill>
            </a:endParaRPr>
          </a:p>
        </p:txBody>
      </p:sp>
      <p:sp>
        <p:nvSpPr>
          <p:cNvPr id="7" name="Rectángulo 6"/>
          <p:cNvSpPr/>
          <p:nvPr/>
        </p:nvSpPr>
        <p:spPr>
          <a:xfrm>
            <a:off x="545203" y="1726491"/>
            <a:ext cx="11354189" cy="3970318"/>
          </a:xfrm>
          <a:prstGeom prst="rect">
            <a:avLst/>
          </a:prstGeom>
        </p:spPr>
        <p:txBody>
          <a:bodyPr wrap="square">
            <a:spAutoFit/>
          </a:bodyPr>
          <a:lstStyle/>
          <a:p>
            <a:r>
              <a:rPr lang="es-CO" sz="2100" dirty="0"/>
              <a:t>Una función es un conjunto de sentencias que operan como una unidad lógica</a:t>
            </a:r>
            <a:r>
              <a:rPr lang="es-CO" sz="2100" dirty="0" smtClean="0"/>
              <a:t>.</a:t>
            </a:r>
          </a:p>
          <a:p>
            <a:r>
              <a:rPr lang="es-CO" sz="2100" dirty="0" smtClean="0"/>
              <a:t>Tiene </a:t>
            </a:r>
            <a:r>
              <a:rPr lang="es-CO" sz="2100" dirty="0"/>
              <a:t>un nombre, retorna un parámetro de salida y opcionalmente acepta parámetros de entrada. Las funciones de SQL Server no pueden ser modificadas, las funciones definidas por el usuario si</a:t>
            </a:r>
            <a:r>
              <a:rPr lang="es-CO" sz="2100" dirty="0" smtClean="0"/>
              <a:t>.</a:t>
            </a:r>
          </a:p>
          <a:p>
            <a:endParaRPr lang="es-CO" sz="2100" dirty="0"/>
          </a:p>
          <a:p>
            <a:pPr marL="342900" indent="-342900">
              <a:buAutoNum type="arabicPeriod"/>
            </a:pPr>
            <a:r>
              <a:rPr lang="es-CO" sz="2100" b="1" dirty="0" smtClean="0"/>
              <a:t>De agregado</a:t>
            </a:r>
            <a:r>
              <a:rPr lang="es-CO" sz="2100" dirty="0"/>
              <a:t>: </a:t>
            </a:r>
            <a:r>
              <a:rPr lang="es-CO" sz="2100" dirty="0" smtClean="0"/>
              <a:t>Realizan </a:t>
            </a:r>
            <a:r>
              <a:rPr lang="es-CO" sz="2100" dirty="0"/>
              <a:t>operaciones que combinan varios valores y retornan un único valor. </a:t>
            </a:r>
            <a:r>
              <a:rPr lang="es-CO" sz="2100" dirty="0" smtClean="0"/>
              <a:t>"</a:t>
            </a:r>
            <a:r>
              <a:rPr lang="es-CO" sz="2100" dirty="0" err="1"/>
              <a:t>count</a:t>
            </a:r>
            <a:r>
              <a:rPr lang="es-CO" sz="2100" dirty="0"/>
              <a:t>", "sum", "min" y "</a:t>
            </a:r>
            <a:r>
              <a:rPr lang="es-CO" sz="2100" dirty="0" err="1"/>
              <a:t>max</a:t>
            </a:r>
            <a:r>
              <a:rPr lang="es-CO" sz="2100" dirty="0" smtClean="0"/>
              <a:t>".</a:t>
            </a:r>
          </a:p>
          <a:p>
            <a:pPr marL="342900" indent="-342900">
              <a:buAutoNum type="arabicPeriod"/>
            </a:pPr>
            <a:endParaRPr lang="es-CO" sz="2100" dirty="0" smtClean="0"/>
          </a:p>
          <a:p>
            <a:pPr marL="342900" indent="-342900">
              <a:buAutoNum type="arabicPeriod"/>
            </a:pPr>
            <a:r>
              <a:rPr lang="es-CO" sz="2100" b="1" dirty="0" smtClean="0"/>
              <a:t>Escalares: </a:t>
            </a:r>
            <a:r>
              <a:rPr lang="es-CO" sz="2100" dirty="0"/>
              <a:t>toman un solo valor y retornan un único </a:t>
            </a:r>
            <a:r>
              <a:rPr lang="es-CO" sz="2100" dirty="0" smtClean="0"/>
              <a:t>valor: De configuración, de fecha, matemáticas, manejo de cadenas.</a:t>
            </a:r>
          </a:p>
          <a:p>
            <a:pPr marL="342900" indent="-342900">
              <a:buAutoNum type="arabicPeriod"/>
            </a:pPr>
            <a:endParaRPr lang="es-CO" sz="2100" dirty="0" smtClean="0"/>
          </a:p>
          <a:p>
            <a:pPr marL="342900" indent="-342900">
              <a:buAutoNum type="arabicPeriod"/>
            </a:pPr>
            <a:r>
              <a:rPr lang="es-CO" sz="2100" b="1" dirty="0" smtClean="0"/>
              <a:t>De </a:t>
            </a:r>
            <a:r>
              <a:rPr lang="es-CO" sz="2100" b="1" dirty="0"/>
              <a:t>conjuntos de filas: </a:t>
            </a:r>
            <a:r>
              <a:rPr lang="es-CO" sz="2100" dirty="0"/>
              <a:t>retornan conjuntos de registros.</a:t>
            </a:r>
          </a:p>
          <a:p>
            <a:endParaRPr lang="es-CO" sz="2100" dirty="0"/>
          </a:p>
        </p:txBody>
      </p:sp>
    </p:spTree>
    <p:extLst>
      <p:ext uri="{BB962C8B-B14F-4D97-AF65-F5344CB8AC3E}">
        <p14:creationId xmlns:p14="http://schemas.microsoft.com/office/powerpoint/2010/main" val="1647316778"/>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206644" y="711507"/>
            <a:ext cx="11389120" cy="1143000"/>
          </a:xfrm>
        </p:spPr>
        <p:txBody>
          <a:bodyPr>
            <a:normAutofit/>
          </a:bodyPr>
          <a:lstStyle/>
          <a:p>
            <a:pPr lvl="0"/>
            <a:r>
              <a:rPr lang="en-US" b="1" dirty="0" err="1" smtClean="0">
                <a:solidFill>
                  <a:schemeClr val="accent1">
                    <a:lumMod val="50000"/>
                  </a:schemeClr>
                </a:solidFill>
              </a:rPr>
              <a:t>Funciones</a:t>
            </a:r>
            <a:r>
              <a:rPr lang="en-US" b="1" dirty="0" smtClean="0">
                <a:solidFill>
                  <a:schemeClr val="accent1">
                    <a:lumMod val="50000"/>
                  </a:schemeClr>
                </a:solidFill>
              </a:rPr>
              <a:t> SQL </a:t>
            </a:r>
            <a:r>
              <a:rPr lang="en-US" b="1" dirty="0" err="1" smtClean="0">
                <a:solidFill>
                  <a:schemeClr val="accent1">
                    <a:lumMod val="50000"/>
                  </a:schemeClr>
                </a:solidFill>
              </a:rPr>
              <a:t>más</a:t>
            </a:r>
            <a:r>
              <a:rPr lang="en-US" b="1" dirty="0" smtClean="0">
                <a:solidFill>
                  <a:schemeClr val="accent1">
                    <a:lumMod val="50000"/>
                  </a:schemeClr>
                </a:solidFill>
              </a:rPr>
              <a:t> </a:t>
            </a:r>
            <a:r>
              <a:rPr lang="en-US" b="1" dirty="0" err="1" smtClean="0">
                <a:solidFill>
                  <a:schemeClr val="accent1">
                    <a:lumMod val="50000"/>
                  </a:schemeClr>
                </a:solidFill>
              </a:rPr>
              <a:t>utilizadas</a:t>
            </a:r>
            <a:endParaRPr lang="en-US" b="1" dirty="0">
              <a:solidFill>
                <a:schemeClr val="accent1">
                  <a:lumMod val="50000"/>
                </a:schemeClr>
              </a:solidFill>
            </a:endParaRPr>
          </a:p>
        </p:txBody>
      </p:sp>
      <p:graphicFrame>
        <p:nvGraphicFramePr>
          <p:cNvPr id="2" name="Tabla 1"/>
          <p:cNvGraphicFramePr>
            <a:graphicFrameLocks noGrp="1"/>
          </p:cNvGraphicFramePr>
          <p:nvPr>
            <p:extLst/>
          </p:nvPr>
        </p:nvGraphicFramePr>
        <p:xfrm>
          <a:off x="682752" y="1828800"/>
          <a:ext cx="10704576" cy="3822192"/>
        </p:xfrm>
        <a:graphic>
          <a:graphicData uri="http://schemas.openxmlformats.org/drawingml/2006/table">
            <a:tbl>
              <a:tblPr firstRow="1" bandRow="1">
                <a:tableStyleId>{5C22544A-7EE6-4342-B048-85BDC9FD1C3A}</a:tableStyleId>
              </a:tblPr>
              <a:tblGrid>
                <a:gridCol w="4566483"/>
                <a:gridCol w="6138093"/>
              </a:tblGrid>
              <a:tr h="471492">
                <a:tc>
                  <a:txBody>
                    <a:bodyPr/>
                    <a:lstStyle/>
                    <a:p>
                      <a:r>
                        <a:rPr lang="es-CO" sz="2200" dirty="0" smtClean="0"/>
                        <a:t>FUNCION</a:t>
                      </a:r>
                      <a:endParaRPr lang="es-CO" sz="2200" dirty="0"/>
                    </a:p>
                  </a:txBody>
                  <a:tcPr marL="121920" marR="121920"/>
                </a:tc>
                <a:tc>
                  <a:txBody>
                    <a:bodyPr/>
                    <a:lstStyle/>
                    <a:p>
                      <a:r>
                        <a:rPr lang="es-CO" sz="2200" dirty="0" smtClean="0"/>
                        <a:t>EJEMPLO</a:t>
                      </a:r>
                      <a:endParaRPr lang="es-CO" sz="2200" dirty="0"/>
                    </a:p>
                  </a:txBody>
                  <a:tcPr marL="121920" marR="121920"/>
                </a:tc>
              </a:tr>
              <a:tr h="479484">
                <a:tc>
                  <a:txBody>
                    <a:bodyPr/>
                    <a:lstStyle/>
                    <a:p>
                      <a:r>
                        <a:rPr lang="es-CO" sz="2200" b="1" dirty="0" err="1" smtClean="0"/>
                        <a:t>substring</a:t>
                      </a:r>
                      <a:r>
                        <a:rPr lang="es-CO" sz="2200" dirty="0" smtClean="0"/>
                        <a:t>(</a:t>
                      </a:r>
                      <a:r>
                        <a:rPr lang="es-CO" sz="2200" dirty="0" err="1" smtClean="0"/>
                        <a:t>cadena,inicio,lon</a:t>
                      </a:r>
                      <a:r>
                        <a:rPr lang="es-CO" sz="2200" dirty="0" smtClean="0"/>
                        <a:t>)</a:t>
                      </a:r>
                      <a:endParaRPr lang="es-CO" sz="2200" dirty="0"/>
                    </a:p>
                  </a:txBody>
                  <a:tcPr marL="121920" marR="121920"/>
                </a:tc>
                <a:tc>
                  <a:txBody>
                    <a:bodyPr/>
                    <a:lstStyle/>
                    <a:p>
                      <a:pPr marL="0" indent="0">
                        <a:buFont typeface="Arial" panose="020B0604020202020204" pitchFamily="34" charset="0"/>
                        <a:buNone/>
                      </a:pPr>
                      <a:r>
                        <a:rPr lang="es-CO" sz="2200" i="1" dirty="0" err="1" smtClean="0"/>
                        <a:t>select</a:t>
                      </a:r>
                      <a:r>
                        <a:rPr lang="es-CO" sz="2200" i="1" dirty="0" smtClean="0"/>
                        <a:t> </a:t>
                      </a:r>
                      <a:r>
                        <a:rPr lang="es-CO" sz="2200" i="1" dirty="0" err="1" smtClean="0"/>
                        <a:t>substring</a:t>
                      </a:r>
                      <a:r>
                        <a:rPr lang="es-CO" sz="2200" i="1" dirty="0" smtClean="0"/>
                        <a:t>('Buenas tardes',8,6);</a:t>
                      </a:r>
                    </a:p>
                  </a:txBody>
                  <a:tcPr marL="121920" marR="121920"/>
                </a:tc>
              </a:tr>
              <a:tr h="444702">
                <a:tc>
                  <a:txBody>
                    <a:bodyPr/>
                    <a:lstStyle/>
                    <a:p>
                      <a:r>
                        <a:rPr lang="es-CO" sz="2200" b="1" dirty="0" err="1" smtClean="0"/>
                        <a:t>len</a:t>
                      </a:r>
                      <a:r>
                        <a:rPr lang="es-CO" sz="2200" dirty="0" smtClean="0"/>
                        <a:t>(cadena)</a:t>
                      </a:r>
                      <a:endParaRPr lang="es-CO" sz="2200" dirty="0"/>
                    </a:p>
                  </a:txBody>
                  <a:tcPr marL="121920" marR="121920"/>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s-CO" sz="2200" i="1" dirty="0" err="1" smtClean="0"/>
                        <a:t>select</a:t>
                      </a:r>
                      <a:r>
                        <a:rPr lang="es-CO" sz="2200" i="1" dirty="0" smtClean="0"/>
                        <a:t> </a:t>
                      </a:r>
                      <a:r>
                        <a:rPr lang="es-CO" sz="2200" i="1" dirty="0" err="1" smtClean="0"/>
                        <a:t>len</a:t>
                      </a:r>
                      <a:r>
                        <a:rPr lang="es-CO" sz="2200" i="1" dirty="0" smtClean="0"/>
                        <a:t>('Hola');</a:t>
                      </a:r>
                      <a:endParaRPr lang="es-CO" sz="2200" dirty="0"/>
                    </a:p>
                  </a:txBody>
                  <a:tcPr marL="121920" marR="121920"/>
                </a:tc>
              </a:tr>
              <a:tr h="794111">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s-CO" sz="2200" b="1" dirty="0" err="1" smtClean="0"/>
                        <a:t>lower</a:t>
                      </a:r>
                      <a:r>
                        <a:rPr lang="es-CO" sz="2200" dirty="0" smtClean="0"/>
                        <a:t>(cadena) / </a:t>
                      </a:r>
                      <a:r>
                        <a:rPr lang="es-CO" sz="2200" b="1" dirty="0" err="1" smtClean="0"/>
                        <a:t>upper</a:t>
                      </a:r>
                      <a:r>
                        <a:rPr lang="es-CO" sz="2200" dirty="0" smtClean="0"/>
                        <a:t>(cadena)</a:t>
                      </a:r>
                    </a:p>
                  </a:txBody>
                  <a:tcPr marL="121920" marR="121920"/>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s-CO" sz="2200" i="1" dirty="0" err="1" smtClean="0"/>
                        <a:t>select</a:t>
                      </a:r>
                      <a:r>
                        <a:rPr lang="es-CO" sz="2200" i="1" dirty="0" smtClean="0"/>
                        <a:t> </a:t>
                      </a:r>
                      <a:r>
                        <a:rPr lang="es-CO" sz="2200" i="1" dirty="0" err="1" smtClean="0"/>
                        <a:t>lower</a:t>
                      </a:r>
                      <a:r>
                        <a:rPr lang="es-CO" sz="2200" i="1" dirty="0" smtClean="0"/>
                        <a:t>('HOLA </a:t>
                      </a:r>
                      <a:r>
                        <a:rPr lang="es-CO" sz="2200" i="1" dirty="0" err="1" smtClean="0"/>
                        <a:t>ESTUDIAnte</a:t>
                      </a:r>
                      <a:r>
                        <a:rPr lang="es-CO" sz="2200" i="1" dirty="0" smtClean="0"/>
                        <a:t>'); </a:t>
                      </a:r>
                    </a:p>
                    <a:p>
                      <a:pPr marL="0" marR="0" lvl="0" indent="0" algn="l" defTabSz="457200" rtl="0" eaLnBrk="1" fontAlgn="auto" latinLnBrk="0" hangingPunct="1">
                        <a:lnSpc>
                          <a:spcPct val="100000"/>
                        </a:lnSpc>
                        <a:spcBef>
                          <a:spcPts val="0"/>
                        </a:spcBef>
                        <a:spcAft>
                          <a:spcPts val="0"/>
                        </a:spcAft>
                        <a:buClrTx/>
                        <a:buSzTx/>
                        <a:buFontTx/>
                        <a:buNone/>
                        <a:tabLst/>
                        <a:defRPr/>
                      </a:pPr>
                      <a:r>
                        <a:rPr lang="es-CO" sz="2200" i="1" dirty="0" smtClean="0">
                          <a:sym typeface="Wingdings" panose="05000000000000000000" pitchFamily="2" charset="2"/>
                        </a:rPr>
                        <a:t> </a:t>
                      </a:r>
                      <a:r>
                        <a:rPr lang="es-CO" sz="2200" i="1" dirty="0" smtClean="0"/>
                        <a:t>"hola estudiante".</a:t>
                      </a:r>
                    </a:p>
                  </a:txBody>
                  <a:tcPr marL="121920" marR="121920"/>
                </a:tc>
              </a:tr>
              <a:tr h="794111">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s-CO" sz="2200" b="1" dirty="0" err="1" smtClean="0"/>
                        <a:t>ltrim</a:t>
                      </a:r>
                      <a:r>
                        <a:rPr lang="es-CO" sz="2200" dirty="0" smtClean="0"/>
                        <a:t>(cadena) / </a:t>
                      </a:r>
                      <a:r>
                        <a:rPr lang="es-CO" sz="2200" b="1" dirty="0" err="1" smtClean="0"/>
                        <a:t>rtrim</a:t>
                      </a:r>
                      <a:r>
                        <a:rPr lang="es-CO" sz="2200" dirty="0" smtClean="0"/>
                        <a:t>(cadena</a:t>
                      </a:r>
                    </a:p>
                  </a:txBody>
                  <a:tcPr marL="121920" marR="121920"/>
                </a:tc>
                <a:tc>
                  <a:txBody>
                    <a:bodyPr/>
                    <a:lstStyle/>
                    <a:p>
                      <a:r>
                        <a:rPr lang="es-CO" sz="2200" i="1" dirty="0" err="1" smtClean="0"/>
                        <a:t>select</a:t>
                      </a:r>
                      <a:r>
                        <a:rPr lang="es-CO" sz="2200" i="1" dirty="0" smtClean="0"/>
                        <a:t> </a:t>
                      </a:r>
                      <a:r>
                        <a:rPr lang="es-CO" sz="2200" i="1" dirty="0" err="1" smtClean="0"/>
                        <a:t>ltrim</a:t>
                      </a:r>
                      <a:r>
                        <a:rPr lang="es-CO" sz="2200" i="1" dirty="0" smtClean="0"/>
                        <a:t>('     Hola     ')</a:t>
                      </a:r>
                      <a:r>
                        <a:rPr lang="es-CO" sz="2200" dirty="0" smtClean="0"/>
                        <a:t>; </a:t>
                      </a:r>
                      <a:r>
                        <a:rPr lang="es-CO" sz="2200" dirty="0" smtClean="0">
                          <a:sym typeface="Wingdings" panose="05000000000000000000" pitchFamily="2" charset="2"/>
                        </a:rPr>
                        <a:t> </a:t>
                      </a:r>
                      <a:r>
                        <a:rPr lang="es-CO" sz="2200" dirty="0" smtClean="0"/>
                        <a:t>"</a:t>
                      </a:r>
                      <a:r>
                        <a:rPr lang="es-CO" sz="2200" i="1" dirty="0" smtClean="0"/>
                        <a:t>Hola ".</a:t>
                      </a:r>
                      <a:endParaRPr lang="es-CO" sz="2200" dirty="0"/>
                    </a:p>
                  </a:txBody>
                  <a:tcPr marL="121920" marR="121920"/>
                </a:tc>
              </a:tr>
              <a:tr h="838292">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s-CO" sz="2200" b="1" dirty="0" err="1" smtClean="0"/>
                        <a:t>replace</a:t>
                      </a:r>
                      <a:r>
                        <a:rPr lang="es-CO" sz="2200" dirty="0" smtClean="0"/>
                        <a:t>(</a:t>
                      </a:r>
                      <a:r>
                        <a:rPr lang="es-CO" sz="2200" dirty="0" err="1" smtClean="0"/>
                        <a:t>cadena,cadenareemplazo,cadenareemplazar</a:t>
                      </a:r>
                      <a:r>
                        <a:rPr lang="es-CO" sz="2200" dirty="0" smtClean="0"/>
                        <a:t>)</a:t>
                      </a:r>
                    </a:p>
                  </a:txBody>
                  <a:tcPr marL="121920" marR="121920"/>
                </a:tc>
                <a:tc>
                  <a:txBody>
                    <a:bodyPr/>
                    <a:lstStyle/>
                    <a:p>
                      <a:r>
                        <a:rPr lang="es-CO" sz="2200" i="1" dirty="0" err="1" smtClean="0"/>
                        <a:t>select</a:t>
                      </a:r>
                      <a:r>
                        <a:rPr lang="es-CO" sz="2200" i="1" dirty="0" smtClean="0"/>
                        <a:t> </a:t>
                      </a:r>
                      <a:r>
                        <a:rPr lang="es-CO" sz="2200" i="1" dirty="0" err="1" smtClean="0"/>
                        <a:t>replace</a:t>
                      </a:r>
                      <a:r>
                        <a:rPr lang="es-CO" sz="2200" i="1" dirty="0" smtClean="0"/>
                        <a:t>('xxx.sql.</a:t>
                      </a:r>
                      <a:r>
                        <a:rPr lang="es-CO" sz="2200" i="1" dirty="0" err="1" smtClean="0"/>
                        <a:t>com</a:t>
                      </a:r>
                      <a:r>
                        <a:rPr lang="es-CO" sz="2200" i="1" dirty="0" smtClean="0"/>
                        <a:t>','</a:t>
                      </a:r>
                      <a:r>
                        <a:rPr lang="es-CO" sz="2200" i="1" dirty="0" err="1" smtClean="0"/>
                        <a:t>x','w</a:t>
                      </a:r>
                      <a:r>
                        <a:rPr lang="es-CO" sz="2200" i="1" dirty="0" smtClean="0"/>
                        <a:t>');</a:t>
                      </a:r>
                    </a:p>
                    <a:p>
                      <a:r>
                        <a:rPr lang="es-CO" sz="2200" i="1" dirty="0" smtClean="0"/>
                        <a:t>	</a:t>
                      </a:r>
                      <a:r>
                        <a:rPr lang="es-CO" sz="2200" i="1" dirty="0" smtClean="0">
                          <a:sym typeface="Wingdings" panose="05000000000000000000" pitchFamily="2" charset="2"/>
                        </a:rPr>
                        <a:t> </a:t>
                      </a:r>
                      <a:r>
                        <a:rPr lang="es-CO" sz="2200" i="1" dirty="0" smtClean="0"/>
                        <a:t>"www.sql.com'</a:t>
                      </a:r>
                    </a:p>
                  </a:txBody>
                  <a:tcPr marL="121920" marR="121920"/>
                </a:tc>
              </a:tr>
            </a:tbl>
          </a:graphicData>
        </a:graphic>
      </p:graphicFrame>
    </p:spTree>
    <p:extLst>
      <p:ext uri="{BB962C8B-B14F-4D97-AF65-F5344CB8AC3E}">
        <p14:creationId xmlns:p14="http://schemas.microsoft.com/office/powerpoint/2010/main" val="973579794"/>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206644" y="711507"/>
            <a:ext cx="11389120" cy="1143000"/>
          </a:xfrm>
        </p:spPr>
        <p:txBody>
          <a:bodyPr>
            <a:normAutofit/>
          </a:bodyPr>
          <a:lstStyle/>
          <a:p>
            <a:pPr lvl="0"/>
            <a:r>
              <a:rPr lang="en-US" b="1" dirty="0" err="1" smtClean="0">
                <a:solidFill>
                  <a:schemeClr val="accent1">
                    <a:lumMod val="50000"/>
                  </a:schemeClr>
                </a:solidFill>
              </a:rPr>
              <a:t>Funciones</a:t>
            </a:r>
            <a:r>
              <a:rPr lang="en-US" b="1" dirty="0" smtClean="0">
                <a:solidFill>
                  <a:schemeClr val="accent1">
                    <a:lumMod val="50000"/>
                  </a:schemeClr>
                </a:solidFill>
              </a:rPr>
              <a:t> SQL </a:t>
            </a:r>
            <a:r>
              <a:rPr lang="en-US" b="1" dirty="0" err="1" smtClean="0">
                <a:solidFill>
                  <a:schemeClr val="accent1">
                    <a:lumMod val="50000"/>
                  </a:schemeClr>
                </a:solidFill>
              </a:rPr>
              <a:t>más</a:t>
            </a:r>
            <a:r>
              <a:rPr lang="en-US" b="1" dirty="0" smtClean="0">
                <a:solidFill>
                  <a:schemeClr val="accent1">
                    <a:lumMod val="50000"/>
                  </a:schemeClr>
                </a:solidFill>
              </a:rPr>
              <a:t> </a:t>
            </a:r>
            <a:r>
              <a:rPr lang="en-US" b="1" dirty="0" err="1" smtClean="0">
                <a:solidFill>
                  <a:schemeClr val="accent1">
                    <a:lumMod val="50000"/>
                  </a:schemeClr>
                </a:solidFill>
              </a:rPr>
              <a:t>utilizadas</a:t>
            </a:r>
            <a:endParaRPr lang="en-US" b="1" dirty="0">
              <a:solidFill>
                <a:schemeClr val="accent1">
                  <a:lumMod val="50000"/>
                </a:schemeClr>
              </a:solidFill>
            </a:endParaRPr>
          </a:p>
        </p:txBody>
      </p:sp>
      <p:graphicFrame>
        <p:nvGraphicFramePr>
          <p:cNvPr id="2" name="Tabla 1"/>
          <p:cNvGraphicFramePr>
            <a:graphicFrameLocks noGrp="1"/>
          </p:cNvGraphicFramePr>
          <p:nvPr>
            <p:extLst/>
          </p:nvPr>
        </p:nvGraphicFramePr>
        <p:xfrm>
          <a:off x="682752" y="1828800"/>
          <a:ext cx="10704576" cy="3979434"/>
        </p:xfrm>
        <a:graphic>
          <a:graphicData uri="http://schemas.openxmlformats.org/drawingml/2006/table">
            <a:tbl>
              <a:tblPr firstRow="1" bandRow="1">
                <a:tableStyleId>{5C22544A-7EE6-4342-B048-85BDC9FD1C3A}</a:tableStyleId>
              </a:tblPr>
              <a:tblGrid>
                <a:gridCol w="5096256"/>
                <a:gridCol w="5608320"/>
              </a:tblGrid>
              <a:tr h="471492">
                <a:tc>
                  <a:txBody>
                    <a:bodyPr/>
                    <a:lstStyle/>
                    <a:p>
                      <a:r>
                        <a:rPr lang="es-CO" sz="2200" dirty="0" smtClean="0"/>
                        <a:t>FUNCION</a:t>
                      </a:r>
                      <a:endParaRPr lang="es-CO" sz="2200" dirty="0"/>
                    </a:p>
                  </a:txBody>
                  <a:tcPr marL="121920" marR="121920"/>
                </a:tc>
                <a:tc>
                  <a:txBody>
                    <a:bodyPr/>
                    <a:lstStyle/>
                    <a:p>
                      <a:r>
                        <a:rPr lang="es-CO" sz="2200" dirty="0" smtClean="0"/>
                        <a:t>EJEMPLO</a:t>
                      </a:r>
                      <a:endParaRPr lang="es-CO" sz="2200" dirty="0"/>
                    </a:p>
                  </a:txBody>
                  <a:tcPr marL="121920" marR="121920"/>
                </a:tc>
              </a:tr>
              <a:tr h="479484">
                <a:tc>
                  <a:txBody>
                    <a:bodyPr/>
                    <a:lstStyle/>
                    <a:p>
                      <a:r>
                        <a:rPr lang="es-CO" sz="2200" b="1" dirty="0" err="1" smtClean="0"/>
                        <a:t>getdate</a:t>
                      </a:r>
                      <a:r>
                        <a:rPr lang="es-CO" sz="2200" b="1" dirty="0" smtClean="0"/>
                        <a:t>()</a:t>
                      </a:r>
                      <a:endParaRPr lang="es-CO" sz="2200" dirty="0"/>
                    </a:p>
                  </a:txBody>
                  <a:tcPr marL="121920" marR="121920"/>
                </a:tc>
                <a:tc>
                  <a:txBody>
                    <a:bodyPr/>
                    <a:lstStyle/>
                    <a:p>
                      <a:pPr marL="0" indent="0">
                        <a:lnSpc>
                          <a:spcPct val="150000"/>
                        </a:lnSpc>
                        <a:buFont typeface="Arial" panose="020B0604020202020204" pitchFamily="34" charset="0"/>
                        <a:buNone/>
                      </a:pPr>
                      <a:r>
                        <a:rPr lang="es-CO" sz="2200" i="1" dirty="0" err="1" smtClean="0"/>
                        <a:t>select</a:t>
                      </a:r>
                      <a:r>
                        <a:rPr lang="es-CO" sz="2200" i="1" dirty="0" smtClean="0"/>
                        <a:t> </a:t>
                      </a:r>
                      <a:r>
                        <a:rPr lang="es-CO" sz="2200" i="1" dirty="0" err="1" smtClean="0"/>
                        <a:t>getdate</a:t>
                      </a:r>
                      <a:r>
                        <a:rPr lang="es-CO" sz="2200" i="1" dirty="0" smtClean="0"/>
                        <a:t>();</a:t>
                      </a:r>
                    </a:p>
                  </a:txBody>
                  <a:tcPr marL="121920" marR="121920"/>
                </a:tc>
              </a:tr>
              <a:tr h="444702">
                <a:tc>
                  <a:txBody>
                    <a:bodyPr/>
                    <a:lstStyle/>
                    <a:p>
                      <a:r>
                        <a:rPr lang="es-CO" sz="2200" b="1" dirty="0" err="1" smtClean="0"/>
                        <a:t>datepart</a:t>
                      </a:r>
                      <a:r>
                        <a:rPr lang="es-CO" sz="2200" b="0" dirty="0" smtClean="0"/>
                        <a:t>(</a:t>
                      </a:r>
                      <a:r>
                        <a:rPr lang="es-CO" sz="2200" b="0" dirty="0" err="1" smtClean="0"/>
                        <a:t>partedefecha,fecha</a:t>
                      </a:r>
                      <a:r>
                        <a:rPr lang="es-CO" sz="2200" b="0" dirty="0" smtClean="0"/>
                        <a:t>)</a:t>
                      </a:r>
                      <a:endParaRPr lang="es-CO" sz="2200" b="0" dirty="0"/>
                    </a:p>
                  </a:txBody>
                  <a:tcPr marL="121920" marR="121920"/>
                </a:tc>
                <a:tc>
                  <a:txBody>
                    <a:bodyPr/>
                    <a:lstStyle/>
                    <a:p>
                      <a:r>
                        <a:rPr lang="es-CO" sz="2200" i="1" dirty="0" err="1" smtClean="0"/>
                        <a:t>select</a:t>
                      </a:r>
                      <a:r>
                        <a:rPr lang="es-CO" sz="2200" i="1" dirty="0" smtClean="0"/>
                        <a:t> </a:t>
                      </a:r>
                      <a:r>
                        <a:rPr lang="es-CO" sz="2200" i="1" dirty="0" err="1" smtClean="0"/>
                        <a:t>datepart</a:t>
                      </a:r>
                      <a:r>
                        <a:rPr lang="es-CO" sz="2200" i="1" dirty="0" smtClean="0"/>
                        <a:t>(</a:t>
                      </a:r>
                      <a:r>
                        <a:rPr lang="es-CO" sz="2200" i="1" dirty="0" err="1" smtClean="0"/>
                        <a:t>month,getdate</a:t>
                      </a:r>
                      <a:r>
                        <a:rPr lang="es-CO" sz="2200" i="1" dirty="0" smtClean="0"/>
                        <a:t>());</a:t>
                      </a:r>
                    </a:p>
                  </a:txBody>
                  <a:tcPr marL="121920" marR="121920"/>
                </a:tc>
              </a:tr>
              <a:tr h="794111">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s-CO" sz="2200" b="1" dirty="0" err="1" smtClean="0"/>
                        <a:t>datediff</a:t>
                      </a:r>
                      <a:r>
                        <a:rPr lang="es-CO" sz="2200" b="0" dirty="0" smtClean="0"/>
                        <a:t>(partedelafecha,fecha1,fecha2)</a:t>
                      </a:r>
                    </a:p>
                  </a:txBody>
                  <a:tcPr marL="121920" marR="121920"/>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2200" i="1" dirty="0" smtClean="0"/>
                        <a:t>select </a:t>
                      </a:r>
                      <a:r>
                        <a:rPr lang="en-US" sz="2200" i="1" dirty="0" err="1" smtClean="0"/>
                        <a:t>datediff</a:t>
                      </a:r>
                      <a:r>
                        <a:rPr lang="en-US" sz="2200" i="1" dirty="0" smtClean="0"/>
                        <a:t> (day,'2005/10/28','2006/10/28'); </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2200" i="1" dirty="0" smtClean="0">
                          <a:sym typeface="Wingdings" panose="05000000000000000000" pitchFamily="2" charset="2"/>
                        </a:rPr>
                        <a:t> 365 </a:t>
                      </a:r>
                      <a:r>
                        <a:rPr lang="en-US" sz="2200" i="1" dirty="0" err="1" smtClean="0">
                          <a:sym typeface="Wingdings" panose="05000000000000000000" pitchFamily="2" charset="2"/>
                        </a:rPr>
                        <a:t>días</a:t>
                      </a:r>
                      <a:r>
                        <a:rPr lang="en-US" sz="2200" i="1" dirty="0" smtClean="0">
                          <a:sym typeface="Wingdings" panose="05000000000000000000" pitchFamily="2" charset="2"/>
                        </a:rPr>
                        <a:t>.</a:t>
                      </a:r>
                      <a:endParaRPr lang="es-CO" sz="2200" i="1" dirty="0" smtClean="0"/>
                    </a:p>
                  </a:txBody>
                  <a:tcPr marL="121920" marR="121920"/>
                </a:tc>
              </a:tr>
              <a:tr h="137160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s-CO" sz="2200" b="1" dirty="0" err="1" smtClean="0"/>
                        <a:t>day</a:t>
                      </a:r>
                      <a:r>
                        <a:rPr lang="es-CO" sz="2200" b="0" dirty="0" smtClean="0"/>
                        <a:t>(fecha)</a:t>
                      </a:r>
                    </a:p>
                    <a:p>
                      <a:pPr marL="0" marR="0" lvl="0" indent="0" algn="l" defTabSz="457200" rtl="0" eaLnBrk="1" fontAlgn="auto" latinLnBrk="0" hangingPunct="1">
                        <a:lnSpc>
                          <a:spcPct val="100000"/>
                        </a:lnSpc>
                        <a:spcBef>
                          <a:spcPts val="0"/>
                        </a:spcBef>
                        <a:spcAft>
                          <a:spcPts val="0"/>
                        </a:spcAft>
                        <a:buClrTx/>
                        <a:buSzTx/>
                        <a:buFontTx/>
                        <a:buNone/>
                        <a:tabLst/>
                        <a:defRPr/>
                      </a:pPr>
                      <a:r>
                        <a:rPr lang="es-CO" sz="2200" b="1" dirty="0" err="1" smtClean="0"/>
                        <a:t>month</a:t>
                      </a:r>
                      <a:r>
                        <a:rPr lang="es-CO" sz="2200" b="0" dirty="0" smtClean="0"/>
                        <a:t>(fecha)</a:t>
                      </a:r>
                    </a:p>
                    <a:p>
                      <a:pPr marL="0" marR="0" lvl="0" indent="0" algn="l" defTabSz="457200" rtl="0" eaLnBrk="1" fontAlgn="auto" latinLnBrk="0" hangingPunct="1">
                        <a:lnSpc>
                          <a:spcPct val="100000"/>
                        </a:lnSpc>
                        <a:spcBef>
                          <a:spcPts val="0"/>
                        </a:spcBef>
                        <a:spcAft>
                          <a:spcPts val="0"/>
                        </a:spcAft>
                        <a:buClrTx/>
                        <a:buSzTx/>
                        <a:buFontTx/>
                        <a:buNone/>
                        <a:tabLst/>
                        <a:defRPr/>
                      </a:pPr>
                      <a:r>
                        <a:rPr lang="es-CO" sz="2200" b="1" dirty="0" err="1" smtClean="0"/>
                        <a:t>year</a:t>
                      </a:r>
                      <a:r>
                        <a:rPr lang="es-CO" sz="2200" b="0" dirty="0" smtClean="0"/>
                        <a:t>(fecha)</a:t>
                      </a:r>
                    </a:p>
                  </a:txBody>
                  <a:tcPr marL="121920" marR="121920"/>
                </a:tc>
                <a:tc>
                  <a:txBody>
                    <a:bodyPr/>
                    <a:lstStyle/>
                    <a:p>
                      <a:pPr marL="0" indent="0">
                        <a:lnSpc>
                          <a:spcPct val="150000"/>
                        </a:lnSpc>
                        <a:buFont typeface="Arial" panose="020B0604020202020204" pitchFamily="34" charset="0"/>
                        <a:buNone/>
                      </a:pPr>
                      <a:r>
                        <a:rPr lang="es-CO" sz="2200" i="1" dirty="0" err="1" smtClean="0"/>
                        <a:t>select</a:t>
                      </a:r>
                      <a:r>
                        <a:rPr lang="es-CO" sz="2200" i="1" dirty="0" smtClean="0"/>
                        <a:t> </a:t>
                      </a:r>
                      <a:r>
                        <a:rPr lang="es-CO" sz="2200" i="1" dirty="0" err="1" smtClean="0"/>
                        <a:t>day</a:t>
                      </a:r>
                      <a:r>
                        <a:rPr lang="es-CO" sz="2200" i="1" dirty="0" smtClean="0"/>
                        <a:t>(</a:t>
                      </a:r>
                      <a:r>
                        <a:rPr lang="es-CO" sz="2200" i="1" dirty="0" err="1" smtClean="0"/>
                        <a:t>getdate</a:t>
                      </a:r>
                      <a:r>
                        <a:rPr lang="es-CO" sz="2200" i="1" dirty="0" smtClean="0"/>
                        <a:t>());</a:t>
                      </a:r>
                    </a:p>
                  </a:txBody>
                  <a:tcPr marL="121920" marR="121920"/>
                </a:tc>
              </a:tr>
            </a:tbl>
          </a:graphicData>
        </a:graphic>
      </p:graphicFrame>
    </p:spTree>
    <p:extLst>
      <p:ext uri="{BB962C8B-B14F-4D97-AF65-F5344CB8AC3E}">
        <p14:creationId xmlns:p14="http://schemas.microsoft.com/office/powerpoint/2010/main" val="2989054587"/>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206644" y="711507"/>
            <a:ext cx="11389120" cy="1143000"/>
          </a:xfrm>
        </p:spPr>
        <p:txBody>
          <a:bodyPr>
            <a:normAutofit/>
          </a:bodyPr>
          <a:lstStyle/>
          <a:p>
            <a:pPr lvl="0"/>
            <a:r>
              <a:rPr lang="en-US" b="1" dirty="0" err="1" smtClean="0">
                <a:solidFill>
                  <a:schemeClr val="accent1">
                    <a:lumMod val="50000"/>
                  </a:schemeClr>
                </a:solidFill>
              </a:rPr>
              <a:t>Funciones</a:t>
            </a:r>
            <a:r>
              <a:rPr lang="en-US" b="1" dirty="0" smtClean="0">
                <a:solidFill>
                  <a:schemeClr val="accent1">
                    <a:lumMod val="50000"/>
                  </a:schemeClr>
                </a:solidFill>
              </a:rPr>
              <a:t> SQL </a:t>
            </a:r>
            <a:r>
              <a:rPr lang="en-US" b="1" dirty="0" err="1" smtClean="0">
                <a:solidFill>
                  <a:schemeClr val="accent1">
                    <a:lumMod val="50000"/>
                  </a:schemeClr>
                </a:solidFill>
              </a:rPr>
              <a:t>más</a:t>
            </a:r>
            <a:r>
              <a:rPr lang="en-US" b="1" dirty="0" smtClean="0">
                <a:solidFill>
                  <a:schemeClr val="accent1">
                    <a:lumMod val="50000"/>
                  </a:schemeClr>
                </a:solidFill>
              </a:rPr>
              <a:t> </a:t>
            </a:r>
            <a:r>
              <a:rPr lang="en-US" b="1" dirty="0" err="1" smtClean="0">
                <a:solidFill>
                  <a:schemeClr val="accent1">
                    <a:lumMod val="50000"/>
                  </a:schemeClr>
                </a:solidFill>
              </a:rPr>
              <a:t>utilizadas</a:t>
            </a:r>
            <a:endParaRPr lang="en-US" b="1" dirty="0">
              <a:solidFill>
                <a:schemeClr val="accent1">
                  <a:lumMod val="50000"/>
                </a:schemeClr>
              </a:solidFill>
            </a:endParaRPr>
          </a:p>
        </p:txBody>
      </p:sp>
      <p:graphicFrame>
        <p:nvGraphicFramePr>
          <p:cNvPr id="2" name="Tabla 1"/>
          <p:cNvGraphicFramePr>
            <a:graphicFrameLocks noGrp="1"/>
          </p:cNvGraphicFramePr>
          <p:nvPr>
            <p:extLst/>
          </p:nvPr>
        </p:nvGraphicFramePr>
        <p:xfrm>
          <a:off x="682752" y="1975104"/>
          <a:ext cx="11134768" cy="2856924"/>
        </p:xfrm>
        <a:graphic>
          <a:graphicData uri="http://schemas.openxmlformats.org/drawingml/2006/table">
            <a:tbl>
              <a:tblPr firstRow="1" bandRow="1">
                <a:tableStyleId>{5C22544A-7EE6-4342-B048-85BDC9FD1C3A}</a:tableStyleId>
              </a:tblPr>
              <a:tblGrid>
                <a:gridCol w="4413504"/>
                <a:gridCol w="6721264"/>
              </a:tblGrid>
              <a:tr h="471492">
                <a:tc>
                  <a:txBody>
                    <a:bodyPr/>
                    <a:lstStyle/>
                    <a:p>
                      <a:r>
                        <a:rPr lang="es-CO" sz="2200" dirty="0" smtClean="0"/>
                        <a:t>FUNCION</a:t>
                      </a:r>
                      <a:endParaRPr lang="es-CO" sz="2200" dirty="0"/>
                    </a:p>
                  </a:txBody>
                  <a:tcPr marL="121920" marR="121920"/>
                </a:tc>
                <a:tc>
                  <a:txBody>
                    <a:bodyPr/>
                    <a:lstStyle/>
                    <a:p>
                      <a:r>
                        <a:rPr lang="es-CO" sz="2200" dirty="0" smtClean="0"/>
                        <a:t>EJEMPLO</a:t>
                      </a:r>
                      <a:endParaRPr lang="es-CO" sz="2200" dirty="0"/>
                    </a:p>
                  </a:txBody>
                  <a:tcPr marL="121920" marR="121920"/>
                </a:tc>
              </a:tr>
              <a:tr h="479484">
                <a:tc>
                  <a:txBody>
                    <a:bodyPr/>
                    <a:lstStyle/>
                    <a:p>
                      <a:r>
                        <a:rPr lang="es-CO" sz="2400" b="1" dirty="0" err="1" smtClean="0"/>
                        <a:t>count</a:t>
                      </a:r>
                      <a:r>
                        <a:rPr lang="es-CO" sz="2400" b="1" dirty="0" smtClean="0"/>
                        <a:t>():</a:t>
                      </a:r>
                      <a:r>
                        <a:rPr lang="es-CO" sz="2400" dirty="0" smtClean="0"/>
                        <a:t>  Cantidad de registros. </a:t>
                      </a:r>
                      <a:endParaRPr lang="es-CO" sz="2200" dirty="0"/>
                    </a:p>
                  </a:txBody>
                  <a:tcPr marL="121920" marR="121920"/>
                </a:tc>
                <a:tc>
                  <a:txBody>
                    <a:bodyPr/>
                    <a:lstStyle/>
                    <a:p>
                      <a:pPr marL="0" indent="0">
                        <a:lnSpc>
                          <a:spcPct val="100000"/>
                        </a:lnSpc>
                        <a:buFont typeface="Arial" panose="020B0604020202020204" pitchFamily="34" charset="0"/>
                        <a:buNone/>
                      </a:pPr>
                      <a:r>
                        <a:rPr lang="es-CO" sz="2400" i="1" dirty="0" err="1" smtClean="0"/>
                        <a:t>select</a:t>
                      </a:r>
                      <a:r>
                        <a:rPr lang="es-CO" sz="2400" i="1" dirty="0" smtClean="0"/>
                        <a:t> </a:t>
                      </a:r>
                      <a:r>
                        <a:rPr lang="es-CO" sz="2400" i="1" dirty="0" err="1" smtClean="0"/>
                        <a:t>count</a:t>
                      </a:r>
                      <a:r>
                        <a:rPr lang="es-CO" sz="2400" i="1" dirty="0" smtClean="0"/>
                        <a:t>(*) </a:t>
                      </a:r>
                      <a:r>
                        <a:rPr lang="es-CO" sz="2400" i="1" dirty="0" err="1" smtClean="0"/>
                        <a:t>from</a:t>
                      </a:r>
                      <a:r>
                        <a:rPr lang="es-CO" sz="2400" i="1" dirty="0" smtClean="0"/>
                        <a:t> libros;</a:t>
                      </a:r>
                      <a:endParaRPr lang="es-CO" sz="2400" b="1" i="1" dirty="0" smtClean="0"/>
                    </a:p>
                  </a:txBody>
                  <a:tcPr marL="121920" marR="121920"/>
                </a:tc>
              </a:tr>
              <a:tr h="444702">
                <a:tc>
                  <a:txBody>
                    <a:bodyPr/>
                    <a:lstStyle/>
                    <a:p>
                      <a:r>
                        <a:rPr lang="es-CO" sz="2400" b="1" dirty="0" smtClean="0"/>
                        <a:t>sum()</a:t>
                      </a:r>
                      <a:endParaRPr lang="es-CO" sz="2200" b="0" dirty="0"/>
                    </a:p>
                  </a:txBody>
                  <a:tcPr marL="121920" marR="121920"/>
                </a:tc>
                <a:tc>
                  <a:txBody>
                    <a:bodyPr/>
                    <a:lstStyle/>
                    <a:p>
                      <a:pPr marL="0" indent="0">
                        <a:lnSpc>
                          <a:spcPct val="100000"/>
                        </a:lnSpc>
                        <a:buFont typeface="Arial" panose="020B0604020202020204" pitchFamily="34" charset="0"/>
                        <a:buNone/>
                      </a:pPr>
                      <a:r>
                        <a:rPr lang="es-CO" sz="2400" i="1" dirty="0" err="1" smtClean="0"/>
                        <a:t>select</a:t>
                      </a:r>
                      <a:r>
                        <a:rPr lang="es-CO" sz="2400" i="1" dirty="0" smtClean="0"/>
                        <a:t> sum(cantidad) </a:t>
                      </a:r>
                      <a:r>
                        <a:rPr lang="es-CO" sz="2400" i="1" dirty="0" err="1" smtClean="0"/>
                        <a:t>from</a:t>
                      </a:r>
                      <a:r>
                        <a:rPr lang="es-CO" sz="2400" i="1" dirty="0" smtClean="0"/>
                        <a:t> libros;</a:t>
                      </a:r>
                    </a:p>
                  </a:txBody>
                  <a:tcPr marL="121920" marR="121920"/>
                </a:tc>
              </a:tr>
              <a:tr h="497772">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s-CO" sz="2400" b="1" dirty="0" err="1" smtClean="0"/>
                        <a:t>max</a:t>
                      </a:r>
                      <a:r>
                        <a:rPr lang="es-CO" sz="2400" b="1" dirty="0" smtClean="0"/>
                        <a:t>() y min()</a:t>
                      </a:r>
                      <a:endParaRPr lang="es-CO" sz="2200" b="0" dirty="0" smtClean="0"/>
                    </a:p>
                  </a:txBody>
                  <a:tcPr marL="121920" marR="121920"/>
                </a:tc>
                <a:tc>
                  <a:txBody>
                    <a:bodyPr/>
                    <a:lstStyle/>
                    <a:p>
                      <a:pPr marL="0" indent="0">
                        <a:lnSpc>
                          <a:spcPct val="100000"/>
                        </a:lnSpc>
                        <a:buFont typeface="Arial" panose="020B0604020202020204" pitchFamily="34" charset="0"/>
                        <a:buNone/>
                      </a:pPr>
                      <a:r>
                        <a:rPr lang="es-CO" sz="2400" i="1" dirty="0" err="1" smtClean="0"/>
                        <a:t>select</a:t>
                      </a:r>
                      <a:r>
                        <a:rPr lang="es-CO" sz="2400" i="1" dirty="0" smtClean="0"/>
                        <a:t> </a:t>
                      </a:r>
                      <a:r>
                        <a:rPr lang="es-CO" sz="2400" i="1" dirty="0" err="1" smtClean="0"/>
                        <a:t>max</a:t>
                      </a:r>
                      <a:r>
                        <a:rPr lang="es-CO" sz="2400" i="1" dirty="0" smtClean="0"/>
                        <a:t>(precio) </a:t>
                      </a:r>
                      <a:r>
                        <a:rPr lang="es-CO" sz="2400" i="1" dirty="0" err="1" smtClean="0"/>
                        <a:t>from</a:t>
                      </a:r>
                      <a:r>
                        <a:rPr lang="es-CO" sz="2400" i="1" dirty="0" smtClean="0"/>
                        <a:t> libros;</a:t>
                      </a:r>
                    </a:p>
                  </a:txBody>
                  <a:tcPr marL="121920" marR="121920"/>
                </a:tc>
              </a:tr>
              <a:tr h="950976">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s-CO" sz="2400" b="1" dirty="0" err="1" smtClean="0"/>
                        <a:t>avg</a:t>
                      </a:r>
                      <a:r>
                        <a:rPr lang="es-CO" sz="2400" b="1" dirty="0" smtClean="0"/>
                        <a:t>(): </a:t>
                      </a:r>
                      <a:r>
                        <a:rPr lang="es-CO" sz="2400" dirty="0" smtClean="0"/>
                        <a:t>Valor promedio</a:t>
                      </a:r>
                      <a:endParaRPr lang="es-CO" sz="2200" b="0" dirty="0" smtClean="0"/>
                    </a:p>
                  </a:txBody>
                  <a:tcPr marL="121920" marR="121920"/>
                </a:tc>
                <a:tc>
                  <a:txBody>
                    <a:bodyPr/>
                    <a:lstStyle/>
                    <a:p>
                      <a:pPr marL="0" indent="0">
                        <a:lnSpc>
                          <a:spcPct val="100000"/>
                        </a:lnSpc>
                        <a:buFont typeface="Arial" panose="020B0604020202020204" pitchFamily="34" charset="0"/>
                        <a:buNone/>
                      </a:pPr>
                      <a:r>
                        <a:rPr lang="en-US" sz="2400" i="1" dirty="0" smtClean="0"/>
                        <a:t>select </a:t>
                      </a:r>
                      <a:r>
                        <a:rPr lang="en-US" sz="2400" i="1" dirty="0" err="1" smtClean="0"/>
                        <a:t>avg</a:t>
                      </a:r>
                      <a:r>
                        <a:rPr lang="en-US" sz="2400" i="1" dirty="0" smtClean="0"/>
                        <a:t>(</a:t>
                      </a:r>
                      <a:r>
                        <a:rPr lang="en-US" sz="2400" i="1" dirty="0" err="1" smtClean="0"/>
                        <a:t>precio</a:t>
                      </a:r>
                      <a:r>
                        <a:rPr lang="en-US" sz="2400" i="1" dirty="0" smtClean="0"/>
                        <a:t>) from </a:t>
                      </a:r>
                      <a:r>
                        <a:rPr lang="en-US" sz="2400" i="1" dirty="0" err="1" smtClean="0"/>
                        <a:t>libros</a:t>
                      </a:r>
                      <a:r>
                        <a:rPr lang="en-US" sz="2400" i="1" dirty="0" smtClean="0"/>
                        <a:t> where </a:t>
                      </a:r>
                      <a:r>
                        <a:rPr lang="en-US" sz="2400" i="1" dirty="0" err="1" smtClean="0"/>
                        <a:t>titulo</a:t>
                      </a:r>
                      <a:r>
                        <a:rPr lang="en-US" sz="2400" i="1" dirty="0" smtClean="0"/>
                        <a:t> ='PHP';</a:t>
                      </a:r>
                      <a:endParaRPr lang="es-CO" sz="2400" i="1" dirty="0" smtClean="0"/>
                    </a:p>
                  </a:txBody>
                  <a:tcPr marL="121920" marR="121920"/>
                </a:tc>
              </a:tr>
            </a:tbl>
          </a:graphicData>
        </a:graphic>
      </p:graphicFrame>
    </p:spTree>
    <p:extLst>
      <p:ext uri="{BB962C8B-B14F-4D97-AF65-F5344CB8AC3E}">
        <p14:creationId xmlns:p14="http://schemas.microsoft.com/office/powerpoint/2010/main" val="2600605045"/>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206644" y="711507"/>
            <a:ext cx="11389120" cy="1143000"/>
          </a:xfrm>
        </p:spPr>
        <p:txBody>
          <a:bodyPr>
            <a:normAutofit/>
          </a:bodyPr>
          <a:lstStyle/>
          <a:p>
            <a:pPr lvl="0"/>
            <a:r>
              <a:rPr lang="en-US" b="1" dirty="0" err="1">
                <a:solidFill>
                  <a:schemeClr val="accent1">
                    <a:lumMod val="50000"/>
                  </a:schemeClr>
                </a:solidFill>
              </a:rPr>
              <a:t>Agrupar</a:t>
            </a:r>
            <a:r>
              <a:rPr lang="en-US" b="1" dirty="0">
                <a:solidFill>
                  <a:schemeClr val="accent1">
                    <a:lumMod val="50000"/>
                  </a:schemeClr>
                </a:solidFill>
              </a:rPr>
              <a:t> </a:t>
            </a:r>
            <a:r>
              <a:rPr lang="en-US" b="1" dirty="0" err="1">
                <a:solidFill>
                  <a:schemeClr val="accent1">
                    <a:lumMod val="50000"/>
                  </a:schemeClr>
                </a:solidFill>
              </a:rPr>
              <a:t>registros</a:t>
            </a:r>
            <a:r>
              <a:rPr lang="en-US" b="1" dirty="0">
                <a:solidFill>
                  <a:schemeClr val="accent1">
                    <a:lumMod val="50000"/>
                  </a:schemeClr>
                </a:solidFill>
              </a:rPr>
              <a:t> (group by - having)</a:t>
            </a:r>
          </a:p>
        </p:txBody>
      </p:sp>
      <p:sp>
        <p:nvSpPr>
          <p:cNvPr id="7" name="Rectángulo 6"/>
          <p:cNvSpPr/>
          <p:nvPr/>
        </p:nvSpPr>
        <p:spPr>
          <a:xfrm>
            <a:off x="545202" y="2019047"/>
            <a:ext cx="11050561" cy="1107996"/>
          </a:xfrm>
          <a:prstGeom prst="rect">
            <a:avLst/>
          </a:prstGeom>
        </p:spPr>
        <p:txBody>
          <a:bodyPr wrap="square">
            <a:spAutoFit/>
          </a:bodyPr>
          <a:lstStyle/>
          <a:p>
            <a:pPr algn="just"/>
            <a:r>
              <a:rPr lang="es-CO" sz="2200" b="1" dirty="0" smtClean="0"/>
              <a:t>GROUP </a:t>
            </a:r>
            <a:r>
              <a:rPr lang="es-CO" sz="2200" b="1" dirty="0"/>
              <a:t>BY </a:t>
            </a:r>
            <a:r>
              <a:rPr lang="es-CO" sz="2200" dirty="0"/>
              <a:t>se usa para generar valores de agregado para cada fila del conjunto de </a:t>
            </a:r>
            <a:r>
              <a:rPr lang="es-CO" sz="2200" dirty="0" smtClean="0"/>
              <a:t>resultados.</a:t>
            </a:r>
          </a:p>
          <a:p>
            <a:pPr algn="just"/>
            <a:r>
              <a:rPr lang="es-CO" sz="2200" dirty="0"/>
              <a:t>Todos los campos que se especifican en la cláusula "</a:t>
            </a:r>
            <a:r>
              <a:rPr lang="es-CO" sz="2200" dirty="0" err="1"/>
              <a:t>group</a:t>
            </a:r>
            <a:r>
              <a:rPr lang="es-CO" sz="2200" dirty="0"/>
              <a:t> </a:t>
            </a:r>
            <a:r>
              <a:rPr lang="es-CO" sz="2200" dirty="0" err="1"/>
              <a:t>by</a:t>
            </a:r>
            <a:r>
              <a:rPr lang="es-CO" sz="2200" dirty="0"/>
              <a:t>" deben estar en la lista de selección.</a:t>
            </a:r>
          </a:p>
        </p:txBody>
      </p:sp>
      <p:sp>
        <p:nvSpPr>
          <p:cNvPr id="5" name="CuadroTexto 4"/>
          <p:cNvSpPr txBox="1"/>
          <p:nvPr/>
        </p:nvSpPr>
        <p:spPr>
          <a:xfrm>
            <a:off x="1654249" y="3912587"/>
            <a:ext cx="8832465" cy="1015663"/>
          </a:xfrm>
          <a:prstGeom prst="rect">
            <a:avLst/>
          </a:prstGeom>
          <a:noFill/>
        </p:spPr>
        <p:txBody>
          <a:bodyPr wrap="square" rtlCol="0">
            <a:spAutoFit/>
          </a:bodyPr>
          <a:lstStyle/>
          <a:p>
            <a:pPr lvl="1"/>
            <a:r>
              <a:rPr lang="en-US" sz="2000" dirty="0">
                <a:latin typeface="Consolas" panose="020B0609020204030204" pitchFamily="49" charset="0"/>
              </a:rPr>
              <a:t>select </a:t>
            </a:r>
            <a:r>
              <a:rPr lang="en-US" sz="2000" dirty="0" smtClean="0">
                <a:latin typeface="Consolas" panose="020B0609020204030204" pitchFamily="49" charset="0"/>
              </a:rPr>
              <a:t>CAMPO1, CAMPO2 FUNCIONDEAGREGADO</a:t>
            </a:r>
            <a:endParaRPr lang="en-US" sz="2000" dirty="0">
              <a:latin typeface="Consolas" panose="020B0609020204030204" pitchFamily="49" charset="0"/>
            </a:endParaRPr>
          </a:p>
          <a:p>
            <a:pPr lvl="1"/>
            <a:r>
              <a:rPr lang="en-US" sz="2000" dirty="0">
                <a:latin typeface="Consolas" panose="020B0609020204030204" pitchFamily="49" charset="0"/>
              </a:rPr>
              <a:t>  from NOMBRETABLA</a:t>
            </a:r>
          </a:p>
          <a:p>
            <a:pPr lvl="1"/>
            <a:r>
              <a:rPr lang="en-US" sz="2000" dirty="0">
                <a:latin typeface="Consolas" panose="020B0609020204030204" pitchFamily="49" charset="0"/>
              </a:rPr>
              <a:t>  </a:t>
            </a:r>
            <a:r>
              <a:rPr lang="en-US" sz="2000" b="1" dirty="0">
                <a:latin typeface="Consolas" panose="020B0609020204030204" pitchFamily="49" charset="0"/>
              </a:rPr>
              <a:t>group by </a:t>
            </a:r>
            <a:r>
              <a:rPr lang="en-US" sz="2000" dirty="0" smtClean="0">
                <a:latin typeface="Consolas" panose="020B0609020204030204" pitchFamily="49" charset="0"/>
              </a:rPr>
              <a:t>CAMPO1, CAMPO2;</a:t>
            </a:r>
          </a:p>
        </p:txBody>
      </p:sp>
    </p:spTree>
    <p:extLst>
      <p:ext uri="{BB962C8B-B14F-4D97-AF65-F5344CB8AC3E}">
        <p14:creationId xmlns:p14="http://schemas.microsoft.com/office/powerpoint/2010/main" val="728965695"/>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206644" y="711507"/>
            <a:ext cx="11389120" cy="1143000"/>
          </a:xfrm>
        </p:spPr>
        <p:txBody>
          <a:bodyPr>
            <a:normAutofit/>
          </a:bodyPr>
          <a:lstStyle/>
          <a:p>
            <a:pPr lvl="0"/>
            <a:r>
              <a:rPr lang="en-US" b="1" dirty="0" err="1">
                <a:solidFill>
                  <a:schemeClr val="accent1">
                    <a:lumMod val="50000"/>
                  </a:schemeClr>
                </a:solidFill>
              </a:rPr>
              <a:t>Agrupar</a:t>
            </a:r>
            <a:r>
              <a:rPr lang="en-US" b="1" dirty="0">
                <a:solidFill>
                  <a:schemeClr val="accent1">
                    <a:lumMod val="50000"/>
                  </a:schemeClr>
                </a:solidFill>
              </a:rPr>
              <a:t> </a:t>
            </a:r>
            <a:r>
              <a:rPr lang="en-US" b="1" dirty="0" err="1">
                <a:solidFill>
                  <a:schemeClr val="accent1">
                    <a:lumMod val="50000"/>
                  </a:schemeClr>
                </a:solidFill>
              </a:rPr>
              <a:t>registros</a:t>
            </a:r>
            <a:r>
              <a:rPr lang="en-US" b="1" dirty="0">
                <a:solidFill>
                  <a:schemeClr val="accent1">
                    <a:lumMod val="50000"/>
                  </a:schemeClr>
                </a:solidFill>
              </a:rPr>
              <a:t> (group by - having)</a:t>
            </a:r>
          </a:p>
        </p:txBody>
      </p:sp>
      <p:sp>
        <p:nvSpPr>
          <p:cNvPr id="5" name="CuadroTexto 4"/>
          <p:cNvSpPr txBox="1"/>
          <p:nvPr/>
        </p:nvSpPr>
        <p:spPr>
          <a:xfrm>
            <a:off x="2481435" y="2066297"/>
            <a:ext cx="8009419" cy="1015663"/>
          </a:xfrm>
          <a:prstGeom prst="rect">
            <a:avLst/>
          </a:prstGeom>
          <a:noFill/>
        </p:spPr>
        <p:txBody>
          <a:bodyPr wrap="square" rtlCol="0">
            <a:spAutoFit/>
          </a:bodyPr>
          <a:lstStyle/>
          <a:p>
            <a:pPr lvl="1"/>
            <a:r>
              <a:rPr lang="en-US" sz="2000" dirty="0" smtClean="0">
                <a:latin typeface="Consolas" panose="020B0609020204030204" pitchFamily="49" charset="0"/>
              </a:rPr>
              <a:t>select </a:t>
            </a:r>
            <a:r>
              <a:rPr lang="en-US" sz="2000" dirty="0">
                <a:latin typeface="Consolas" panose="020B0609020204030204" pitchFamily="49" charset="0"/>
              </a:rPr>
              <a:t>editorial, count(*)</a:t>
            </a:r>
          </a:p>
          <a:p>
            <a:pPr lvl="1"/>
            <a:r>
              <a:rPr lang="en-US" sz="2000" dirty="0">
                <a:latin typeface="Consolas" panose="020B0609020204030204" pitchFamily="49" charset="0"/>
              </a:rPr>
              <a:t>  from </a:t>
            </a:r>
            <a:r>
              <a:rPr lang="en-US" sz="2000" dirty="0" err="1">
                <a:latin typeface="Consolas" panose="020B0609020204030204" pitchFamily="49" charset="0"/>
              </a:rPr>
              <a:t>libros</a:t>
            </a:r>
            <a:endParaRPr lang="en-US" sz="2000" dirty="0">
              <a:latin typeface="Consolas" panose="020B0609020204030204" pitchFamily="49" charset="0"/>
            </a:endParaRPr>
          </a:p>
          <a:p>
            <a:pPr lvl="1"/>
            <a:r>
              <a:rPr lang="en-US" sz="2000" dirty="0">
                <a:latin typeface="Consolas" panose="020B0609020204030204" pitchFamily="49" charset="0"/>
              </a:rPr>
              <a:t>  group by editorial</a:t>
            </a:r>
            <a:r>
              <a:rPr lang="en-US" sz="2000" dirty="0" smtClean="0">
                <a:latin typeface="Consolas" panose="020B0609020204030204" pitchFamily="49" charset="0"/>
              </a:rPr>
              <a:t>;</a:t>
            </a:r>
          </a:p>
        </p:txBody>
      </p:sp>
      <p:graphicFrame>
        <p:nvGraphicFramePr>
          <p:cNvPr id="10" name="Tabla 9"/>
          <p:cNvGraphicFramePr>
            <a:graphicFrameLocks noGrp="1"/>
          </p:cNvGraphicFramePr>
          <p:nvPr>
            <p:extLst/>
          </p:nvPr>
        </p:nvGraphicFramePr>
        <p:xfrm>
          <a:off x="851781" y="3500120"/>
          <a:ext cx="4223936" cy="1706880"/>
        </p:xfrm>
        <a:graphic>
          <a:graphicData uri="http://schemas.openxmlformats.org/drawingml/2006/table">
            <a:tbl>
              <a:tblPr firstRow="1" bandRow="1">
                <a:tableStyleId>{5C22544A-7EE6-4342-B048-85BDC9FD1C3A}</a:tableStyleId>
              </a:tblPr>
              <a:tblGrid>
                <a:gridCol w="2513245"/>
                <a:gridCol w="1710691"/>
              </a:tblGrid>
              <a:tr h="370840">
                <a:tc>
                  <a:txBody>
                    <a:bodyPr/>
                    <a:lstStyle/>
                    <a:p>
                      <a:r>
                        <a:rPr lang="es-CO" sz="2200" dirty="0" smtClean="0"/>
                        <a:t>Titulo</a:t>
                      </a:r>
                      <a:endParaRPr lang="es-CO" sz="2200" dirty="0"/>
                    </a:p>
                  </a:txBody>
                  <a:tcPr marL="121920" marR="121920"/>
                </a:tc>
                <a:tc>
                  <a:txBody>
                    <a:bodyPr/>
                    <a:lstStyle/>
                    <a:p>
                      <a:r>
                        <a:rPr lang="es-CO" sz="2200" dirty="0" smtClean="0"/>
                        <a:t>Editorial</a:t>
                      </a:r>
                      <a:endParaRPr lang="es-CO" sz="2200" dirty="0"/>
                    </a:p>
                  </a:txBody>
                  <a:tcPr marL="121920" marR="121920"/>
                </a:tc>
              </a:tr>
              <a:tr h="370840">
                <a:tc>
                  <a:txBody>
                    <a:bodyPr/>
                    <a:lstStyle/>
                    <a:p>
                      <a:r>
                        <a:rPr lang="es-CO" sz="2200" dirty="0" smtClean="0"/>
                        <a:t>El</a:t>
                      </a:r>
                      <a:r>
                        <a:rPr lang="es-CO" sz="2200" baseline="0" dirty="0" smtClean="0"/>
                        <a:t> principito</a:t>
                      </a:r>
                      <a:endParaRPr lang="es-CO" sz="2200" dirty="0"/>
                    </a:p>
                  </a:txBody>
                  <a:tcPr marL="121920" marR="121920"/>
                </a:tc>
                <a:tc>
                  <a:txBody>
                    <a:bodyPr/>
                    <a:lstStyle/>
                    <a:p>
                      <a:r>
                        <a:rPr lang="es-CO" sz="2200" dirty="0" smtClean="0"/>
                        <a:t>Norma</a:t>
                      </a:r>
                      <a:endParaRPr lang="es-CO" sz="2200" dirty="0"/>
                    </a:p>
                  </a:txBody>
                  <a:tcPr marL="121920" marR="121920"/>
                </a:tc>
              </a:tr>
              <a:tr h="370840">
                <a:tc>
                  <a:txBody>
                    <a:bodyPr/>
                    <a:lstStyle/>
                    <a:p>
                      <a:r>
                        <a:rPr lang="es-CO" sz="2200" dirty="0" smtClean="0"/>
                        <a:t>La</a:t>
                      </a:r>
                      <a:r>
                        <a:rPr lang="es-CO" sz="2200" baseline="0" dirty="0" smtClean="0"/>
                        <a:t> Gallina Azul</a:t>
                      </a:r>
                      <a:endParaRPr lang="es-CO" sz="2200" dirty="0"/>
                    </a:p>
                  </a:txBody>
                  <a:tcPr marL="121920" marR="121920"/>
                </a:tc>
                <a:tc>
                  <a:txBody>
                    <a:bodyPr/>
                    <a:lstStyle/>
                    <a:p>
                      <a:r>
                        <a:rPr lang="es-CO" sz="2200" dirty="0" smtClean="0"/>
                        <a:t>Norma</a:t>
                      </a:r>
                      <a:endParaRPr lang="es-CO" sz="2200" dirty="0"/>
                    </a:p>
                  </a:txBody>
                  <a:tcPr marL="121920" marR="121920"/>
                </a:tc>
              </a:tr>
              <a:tr h="370840">
                <a:tc>
                  <a:txBody>
                    <a:bodyPr/>
                    <a:lstStyle/>
                    <a:p>
                      <a:r>
                        <a:rPr lang="es-CO" sz="2200" dirty="0" smtClean="0"/>
                        <a:t>Amigos</a:t>
                      </a:r>
                      <a:endParaRPr lang="es-CO" sz="2200" dirty="0"/>
                    </a:p>
                  </a:txBody>
                  <a:tcPr marL="121920" marR="121920"/>
                </a:tc>
                <a:tc>
                  <a:txBody>
                    <a:bodyPr/>
                    <a:lstStyle/>
                    <a:p>
                      <a:r>
                        <a:rPr lang="es-CO" sz="2200" dirty="0" smtClean="0"/>
                        <a:t>Planeta</a:t>
                      </a:r>
                      <a:endParaRPr lang="es-CO" sz="2200" dirty="0"/>
                    </a:p>
                  </a:txBody>
                  <a:tcPr marL="121920" marR="121920"/>
                </a:tc>
              </a:tr>
            </a:tbl>
          </a:graphicData>
        </a:graphic>
      </p:graphicFrame>
      <p:graphicFrame>
        <p:nvGraphicFramePr>
          <p:cNvPr id="11" name="Tabla 10"/>
          <p:cNvGraphicFramePr>
            <a:graphicFrameLocks noGrp="1"/>
          </p:cNvGraphicFramePr>
          <p:nvPr>
            <p:extLst/>
          </p:nvPr>
        </p:nvGraphicFramePr>
        <p:xfrm>
          <a:off x="6907141" y="3763264"/>
          <a:ext cx="4223936" cy="1280160"/>
        </p:xfrm>
        <a:graphic>
          <a:graphicData uri="http://schemas.openxmlformats.org/drawingml/2006/table">
            <a:tbl>
              <a:tblPr firstRow="1" bandRow="1">
                <a:tableStyleId>{5C22544A-7EE6-4342-B048-85BDC9FD1C3A}</a:tableStyleId>
              </a:tblPr>
              <a:tblGrid>
                <a:gridCol w="2513245"/>
                <a:gridCol w="1710691"/>
              </a:tblGrid>
              <a:tr h="370840">
                <a:tc>
                  <a:txBody>
                    <a:bodyPr/>
                    <a:lstStyle/>
                    <a:p>
                      <a:r>
                        <a:rPr lang="es-CO" sz="2200" dirty="0" smtClean="0"/>
                        <a:t>Editorial</a:t>
                      </a:r>
                      <a:endParaRPr lang="es-CO" sz="2200" dirty="0"/>
                    </a:p>
                  </a:txBody>
                  <a:tcPr marL="121920" marR="121920"/>
                </a:tc>
                <a:tc>
                  <a:txBody>
                    <a:bodyPr/>
                    <a:lstStyle/>
                    <a:p>
                      <a:r>
                        <a:rPr lang="es-CO" sz="2200" dirty="0" err="1" smtClean="0"/>
                        <a:t>Count</a:t>
                      </a:r>
                      <a:endParaRPr lang="es-CO" sz="2200" dirty="0"/>
                    </a:p>
                  </a:txBody>
                  <a:tcPr marL="121920" marR="121920"/>
                </a:tc>
              </a:tr>
              <a:tr h="370840">
                <a:tc>
                  <a:txBody>
                    <a:bodyPr/>
                    <a:lstStyle/>
                    <a:p>
                      <a:r>
                        <a:rPr lang="es-CO" sz="2200" dirty="0" smtClean="0"/>
                        <a:t>Norma</a:t>
                      </a:r>
                      <a:endParaRPr lang="es-CO" sz="2200" dirty="0"/>
                    </a:p>
                  </a:txBody>
                  <a:tcPr marL="121920" marR="121920"/>
                </a:tc>
                <a:tc>
                  <a:txBody>
                    <a:bodyPr/>
                    <a:lstStyle/>
                    <a:p>
                      <a:r>
                        <a:rPr lang="es-CO" sz="2200" dirty="0" smtClean="0"/>
                        <a:t>2</a:t>
                      </a:r>
                      <a:endParaRPr lang="es-CO" sz="2200" dirty="0"/>
                    </a:p>
                  </a:txBody>
                  <a:tcPr marL="121920" marR="121920"/>
                </a:tc>
              </a:tr>
              <a:tr h="370840">
                <a:tc>
                  <a:txBody>
                    <a:bodyPr/>
                    <a:lstStyle/>
                    <a:p>
                      <a:r>
                        <a:rPr lang="es-CO" sz="2200" dirty="0" smtClean="0"/>
                        <a:t>Planeta</a:t>
                      </a:r>
                      <a:endParaRPr lang="es-CO" sz="2200" dirty="0"/>
                    </a:p>
                  </a:txBody>
                  <a:tcPr marL="121920" marR="121920"/>
                </a:tc>
                <a:tc>
                  <a:txBody>
                    <a:bodyPr/>
                    <a:lstStyle/>
                    <a:p>
                      <a:r>
                        <a:rPr lang="es-CO" sz="2200" dirty="0" smtClean="0"/>
                        <a:t>1</a:t>
                      </a:r>
                      <a:endParaRPr lang="es-CO" sz="2200" dirty="0"/>
                    </a:p>
                  </a:txBody>
                  <a:tcPr marL="121920" marR="121920"/>
                </a:tc>
              </a:tr>
            </a:tbl>
          </a:graphicData>
        </a:graphic>
      </p:graphicFrame>
      <p:sp>
        <p:nvSpPr>
          <p:cNvPr id="12" name="Flecha derecha 11"/>
          <p:cNvSpPr/>
          <p:nvPr/>
        </p:nvSpPr>
        <p:spPr>
          <a:xfrm>
            <a:off x="5559552" y="4297680"/>
            <a:ext cx="926592" cy="402336"/>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s-CO"/>
          </a:p>
        </p:txBody>
      </p:sp>
    </p:spTree>
    <p:extLst>
      <p:ext uri="{BB962C8B-B14F-4D97-AF65-F5344CB8AC3E}">
        <p14:creationId xmlns:p14="http://schemas.microsoft.com/office/powerpoint/2010/main" val="1045644583"/>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206644" y="711507"/>
            <a:ext cx="11389120" cy="1143000"/>
          </a:xfrm>
        </p:spPr>
        <p:txBody>
          <a:bodyPr>
            <a:normAutofit/>
          </a:bodyPr>
          <a:lstStyle/>
          <a:p>
            <a:pPr lvl="0"/>
            <a:r>
              <a:rPr lang="en-US" b="1" dirty="0" err="1">
                <a:solidFill>
                  <a:schemeClr val="accent1">
                    <a:lumMod val="50000"/>
                  </a:schemeClr>
                </a:solidFill>
              </a:rPr>
              <a:t>Agrupar</a:t>
            </a:r>
            <a:r>
              <a:rPr lang="en-US" b="1" dirty="0">
                <a:solidFill>
                  <a:schemeClr val="accent1">
                    <a:lumMod val="50000"/>
                  </a:schemeClr>
                </a:solidFill>
              </a:rPr>
              <a:t> </a:t>
            </a:r>
            <a:r>
              <a:rPr lang="en-US" b="1" dirty="0" err="1">
                <a:solidFill>
                  <a:schemeClr val="accent1">
                    <a:lumMod val="50000"/>
                  </a:schemeClr>
                </a:solidFill>
              </a:rPr>
              <a:t>registros</a:t>
            </a:r>
            <a:r>
              <a:rPr lang="en-US" b="1" dirty="0">
                <a:solidFill>
                  <a:schemeClr val="accent1">
                    <a:lumMod val="50000"/>
                  </a:schemeClr>
                </a:solidFill>
              </a:rPr>
              <a:t> (group by - having)</a:t>
            </a:r>
          </a:p>
        </p:txBody>
      </p:sp>
      <p:sp>
        <p:nvSpPr>
          <p:cNvPr id="5" name="CuadroTexto 4"/>
          <p:cNvSpPr txBox="1"/>
          <p:nvPr/>
        </p:nvSpPr>
        <p:spPr>
          <a:xfrm>
            <a:off x="2481435" y="2066297"/>
            <a:ext cx="8009419" cy="1015663"/>
          </a:xfrm>
          <a:prstGeom prst="rect">
            <a:avLst/>
          </a:prstGeom>
          <a:noFill/>
        </p:spPr>
        <p:txBody>
          <a:bodyPr wrap="square" rtlCol="0">
            <a:spAutoFit/>
          </a:bodyPr>
          <a:lstStyle/>
          <a:p>
            <a:pPr lvl="1"/>
            <a:r>
              <a:rPr lang="es-CO" sz="2000" dirty="0" err="1">
                <a:latin typeface="Consolas" panose="020B0609020204030204" pitchFamily="49" charset="0"/>
              </a:rPr>
              <a:t>select</a:t>
            </a:r>
            <a:r>
              <a:rPr lang="es-CO" sz="2000" dirty="0">
                <a:latin typeface="Consolas" panose="020B0609020204030204" pitchFamily="49" charset="0"/>
              </a:rPr>
              <a:t> editorial, sum(precio)</a:t>
            </a:r>
          </a:p>
          <a:p>
            <a:pPr lvl="1"/>
            <a:r>
              <a:rPr lang="es-CO" sz="2000" dirty="0">
                <a:latin typeface="Consolas" panose="020B0609020204030204" pitchFamily="49" charset="0"/>
              </a:rPr>
              <a:t>  </a:t>
            </a:r>
            <a:r>
              <a:rPr lang="es-CO" sz="2000" dirty="0" err="1">
                <a:latin typeface="Consolas" panose="020B0609020204030204" pitchFamily="49" charset="0"/>
              </a:rPr>
              <a:t>from</a:t>
            </a:r>
            <a:r>
              <a:rPr lang="es-CO" sz="2000" dirty="0">
                <a:latin typeface="Consolas" panose="020B0609020204030204" pitchFamily="49" charset="0"/>
              </a:rPr>
              <a:t> libros</a:t>
            </a:r>
          </a:p>
          <a:p>
            <a:pPr lvl="1"/>
            <a:r>
              <a:rPr lang="es-CO" sz="2000" dirty="0">
                <a:latin typeface="Consolas" panose="020B0609020204030204" pitchFamily="49" charset="0"/>
              </a:rPr>
              <a:t>  </a:t>
            </a:r>
            <a:r>
              <a:rPr lang="es-CO" sz="2000" dirty="0" err="1">
                <a:latin typeface="Consolas" panose="020B0609020204030204" pitchFamily="49" charset="0"/>
              </a:rPr>
              <a:t>group</a:t>
            </a:r>
            <a:r>
              <a:rPr lang="es-CO" sz="2000" dirty="0">
                <a:latin typeface="Consolas" panose="020B0609020204030204" pitchFamily="49" charset="0"/>
              </a:rPr>
              <a:t> </a:t>
            </a:r>
            <a:r>
              <a:rPr lang="es-CO" sz="2000" dirty="0" err="1">
                <a:latin typeface="Consolas" panose="020B0609020204030204" pitchFamily="49" charset="0"/>
              </a:rPr>
              <a:t>by</a:t>
            </a:r>
            <a:r>
              <a:rPr lang="es-CO" sz="2000" dirty="0">
                <a:latin typeface="Consolas" panose="020B0609020204030204" pitchFamily="49" charset="0"/>
              </a:rPr>
              <a:t> editorial;</a:t>
            </a:r>
          </a:p>
        </p:txBody>
      </p:sp>
      <p:graphicFrame>
        <p:nvGraphicFramePr>
          <p:cNvPr id="10" name="Tabla 9"/>
          <p:cNvGraphicFramePr>
            <a:graphicFrameLocks noGrp="1"/>
          </p:cNvGraphicFramePr>
          <p:nvPr>
            <p:extLst/>
          </p:nvPr>
        </p:nvGraphicFramePr>
        <p:xfrm>
          <a:off x="851781" y="3280664"/>
          <a:ext cx="4780923" cy="2042160"/>
        </p:xfrm>
        <a:graphic>
          <a:graphicData uri="http://schemas.openxmlformats.org/drawingml/2006/table">
            <a:tbl>
              <a:tblPr firstRow="1" bandRow="1">
                <a:tableStyleId>{5C22544A-7EE6-4342-B048-85BDC9FD1C3A}</a:tableStyleId>
              </a:tblPr>
              <a:tblGrid>
                <a:gridCol w="1879227"/>
                <a:gridCol w="1560576"/>
                <a:gridCol w="1341120"/>
              </a:tblGrid>
              <a:tr h="370840">
                <a:tc>
                  <a:txBody>
                    <a:bodyPr/>
                    <a:lstStyle/>
                    <a:p>
                      <a:r>
                        <a:rPr lang="es-CO" sz="2200" dirty="0" smtClean="0"/>
                        <a:t>Titulo</a:t>
                      </a:r>
                      <a:endParaRPr lang="es-CO" sz="2200" dirty="0"/>
                    </a:p>
                  </a:txBody>
                  <a:tcPr marL="121920" marR="121920"/>
                </a:tc>
                <a:tc>
                  <a:txBody>
                    <a:bodyPr/>
                    <a:lstStyle/>
                    <a:p>
                      <a:r>
                        <a:rPr lang="es-CO" sz="2200" dirty="0" smtClean="0"/>
                        <a:t>Editorial</a:t>
                      </a:r>
                      <a:endParaRPr lang="es-CO" sz="2200" dirty="0"/>
                    </a:p>
                  </a:txBody>
                  <a:tcPr marL="121920" marR="121920"/>
                </a:tc>
                <a:tc>
                  <a:txBody>
                    <a:bodyPr/>
                    <a:lstStyle/>
                    <a:p>
                      <a:r>
                        <a:rPr lang="es-CO" sz="2200" dirty="0" smtClean="0"/>
                        <a:t>Precio</a:t>
                      </a:r>
                      <a:endParaRPr lang="es-CO" sz="2200" dirty="0"/>
                    </a:p>
                  </a:txBody>
                  <a:tcPr marL="121920" marR="121920"/>
                </a:tc>
              </a:tr>
              <a:tr h="370840">
                <a:tc>
                  <a:txBody>
                    <a:bodyPr/>
                    <a:lstStyle/>
                    <a:p>
                      <a:r>
                        <a:rPr lang="es-CO" sz="2200" dirty="0" smtClean="0"/>
                        <a:t>El</a:t>
                      </a:r>
                      <a:r>
                        <a:rPr lang="es-CO" sz="2200" baseline="0" dirty="0" smtClean="0"/>
                        <a:t> principito</a:t>
                      </a:r>
                      <a:endParaRPr lang="es-CO" sz="2200" dirty="0"/>
                    </a:p>
                  </a:txBody>
                  <a:tcPr marL="121920" marR="121920"/>
                </a:tc>
                <a:tc>
                  <a:txBody>
                    <a:bodyPr/>
                    <a:lstStyle/>
                    <a:p>
                      <a:r>
                        <a:rPr lang="es-CO" sz="2200" dirty="0" smtClean="0"/>
                        <a:t>Norma</a:t>
                      </a:r>
                      <a:endParaRPr lang="es-CO" sz="2200" dirty="0"/>
                    </a:p>
                  </a:txBody>
                  <a:tcPr marL="121920" marR="121920"/>
                </a:tc>
                <a:tc>
                  <a:txBody>
                    <a:bodyPr/>
                    <a:lstStyle/>
                    <a:p>
                      <a:r>
                        <a:rPr lang="es-CO" sz="2200" dirty="0" smtClean="0"/>
                        <a:t>2000</a:t>
                      </a:r>
                      <a:endParaRPr lang="es-CO" sz="2200" dirty="0"/>
                    </a:p>
                  </a:txBody>
                  <a:tcPr marL="121920" marR="121920"/>
                </a:tc>
              </a:tr>
              <a:tr h="370840">
                <a:tc>
                  <a:txBody>
                    <a:bodyPr/>
                    <a:lstStyle/>
                    <a:p>
                      <a:r>
                        <a:rPr lang="es-CO" sz="2200" dirty="0" smtClean="0"/>
                        <a:t>La</a:t>
                      </a:r>
                      <a:r>
                        <a:rPr lang="es-CO" sz="2200" baseline="0" dirty="0" smtClean="0"/>
                        <a:t> Gallina Azul</a:t>
                      </a:r>
                      <a:endParaRPr lang="es-CO" sz="2200" dirty="0"/>
                    </a:p>
                  </a:txBody>
                  <a:tcPr marL="121920" marR="121920"/>
                </a:tc>
                <a:tc>
                  <a:txBody>
                    <a:bodyPr/>
                    <a:lstStyle/>
                    <a:p>
                      <a:r>
                        <a:rPr lang="es-CO" sz="2200" dirty="0" smtClean="0"/>
                        <a:t>Norma</a:t>
                      </a:r>
                      <a:endParaRPr lang="es-CO" sz="2200" dirty="0"/>
                    </a:p>
                  </a:txBody>
                  <a:tcPr marL="121920" marR="121920"/>
                </a:tc>
                <a:tc>
                  <a:txBody>
                    <a:bodyPr/>
                    <a:lstStyle/>
                    <a:p>
                      <a:r>
                        <a:rPr lang="es-CO" sz="2200" dirty="0" smtClean="0"/>
                        <a:t>3000</a:t>
                      </a:r>
                      <a:endParaRPr lang="es-CO" sz="2200" dirty="0"/>
                    </a:p>
                  </a:txBody>
                  <a:tcPr marL="121920" marR="121920"/>
                </a:tc>
              </a:tr>
              <a:tr h="370840">
                <a:tc>
                  <a:txBody>
                    <a:bodyPr/>
                    <a:lstStyle/>
                    <a:p>
                      <a:r>
                        <a:rPr lang="es-CO" sz="2200" dirty="0" smtClean="0"/>
                        <a:t>Amigos</a:t>
                      </a:r>
                      <a:endParaRPr lang="es-CO" sz="2200" dirty="0"/>
                    </a:p>
                  </a:txBody>
                  <a:tcPr marL="121920" marR="121920"/>
                </a:tc>
                <a:tc>
                  <a:txBody>
                    <a:bodyPr/>
                    <a:lstStyle/>
                    <a:p>
                      <a:r>
                        <a:rPr lang="es-CO" sz="2200" dirty="0" smtClean="0"/>
                        <a:t>Planeta</a:t>
                      </a:r>
                      <a:endParaRPr lang="es-CO" sz="2200" dirty="0"/>
                    </a:p>
                  </a:txBody>
                  <a:tcPr marL="121920" marR="121920"/>
                </a:tc>
                <a:tc>
                  <a:txBody>
                    <a:bodyPr/>
                    <a:lstStyle/>
                    <a:p>
                      <a:r>
                        <a:rPr lang="es-CO" sz="2200" dirty="0" smtClean="0"/>
                        <a:t>2000</a:t>
                      </a:r>
                      <a:endParaRPr lang="es-CO" sz="2200" dirty="0"/>
                    </a:p>
                  </a:txBody>
                  <a:tcPr marL="121920" marR="121920"/>
                </a:tc>
              </a:tr>
            </a:tbl>
          </a:graphicData>
        </a:graphic>
      </p:graphicFrame>
      <p:graphicFrame>
        <p:nvGraphicFramePr>
          <p:cNvPr id="11" name="Tabla 10"/>
          <p:cNvGraphicFramePr>
            <a:graphicFrameLocks noGrp="1"/>
          </p:cNvGraphicFramePr>
          <p:nvPr>
            <p:extLst/>
          </p:nvPr>
        </p:nvGraphicFramePr>
        <p:xfrm>
          <a:off x="7388352" y="3763264"/>
          <a:ext cx="4035334" cy="1280160"/>
        </p:xfrm>
        <a:graphic>
          <a:graphicData uri="http://schemas.openxmlformats.org/drawingml/2006/table">
            <a:tbl>
              <a:tblPr firstRow="1" bandRow="1">
                <a:tableStyleId>{5C22544A-7EE6-4342-B048-85BDC9FD1C3A}</a:tableStyleId>
              </a:tblPr>
              <a:tblGrid>
                <a:gridCol w="2401027"/>
                <a:gridCol w="1634307"/>
              </a:tblGrid>
              <a:tr h="370840">
                <a:tc>
                  <a:txBody>
                    <a:bodyPr/>
                    <a:lstStyle/>
                    <a:p>
                      <a:r>
                        <a:rPr lang="es-CO" sz="2200" dirty="0" smtClean="0"/>
                        <a:t>Editorial</a:t>
                      </a:r>
                      <a:endParaRPr lang="es-CO" sz="2200" dirty="0"/>
                    </a:p>
                  </a:txBody>
                  <a:tcPr marL="121920" marR="121920"/>
                </a:tc>
                <a:tc>
                  <a:txBody>
                    <a:bodyPr/>
                    <a:lstStyle/>
                    <a:p>
                      <a:r>
                        <a:rPr lang="es-CO" sz="2200" dirty="0" smtClean="0"/>
                        <a:t>Sum</a:t>
                      </a:r>
                      <a:endParaRPr lang="es-CO" sz="2200" dirty="0"/>
                    </a:p>
                  </a:txBody>
                  <a:tcPr marL="121920" marR="121920"/>
                </a:tc>
              </a:tr>
              <a:tr h="370840">
                <a:tc>
                  <a:txBody>
                    <a:bodyPr/>
                    <a:lstStyle/>
                    <a:p>
                      <a:r>
                        <a:rPr lang="es-CO" sz="2200" dirty="0" smtClean="0"/>
                        <a:t>Norma</a:t>
                      </a:r>
                      <a:endParaRPr lang="es-CO" sz="2200" dirty="0"/>
                    </a:p>
                  </a:txBody>
                  <a:tcPr marL="121920" marR="121920"/>
                </a:tc>
                <a:tc>
                  <a:txBody>
                    <a:bodyPr/>
                    <a:lstStyle/>
                    <a:p>
                      <a:r>
                        <a:rPr lang="es-CO" sz="2200" dirty="0" smtClean="0"/>
                        <a:t>5000</a:t>
                      </a:r>
                      <a:endParaRPr lang="es-CO" sz="2200" dirty="0"/>
                    </a:p>
                  </a:txBody>
                  <a:tcPr marL="121920" marR="121920"/>
                </a:tc>
              </a:tr>
              <a:tr h="370840">
                <a:tc>
                  <a:txBody>
                    <a:bodyPr/>
                    <a:lstStyle/>
                    <a:p>
                      <a:r>
                        <a:rPr lang="es-CO" sz="2200" dirty="0" smtClean="0"/>
                        <a:t>Planeta</a:t>
                      </a:r>
                      <a:endParaRPr lang="es-CO" sz="2200" dirty="0"/>
                    </a:p>
                  </a:txBody>
                  <a:tcPr marL="121920" marR="121920"/>
                </a:tc>
                <a:tc>
                  <a:txBody>
                    <a:bodyPr/>
                    <a:lstStyle/>
                    <a:p>
                      <a:r>
                        <a:rPr lang="es-CO" sz="2200" dirty="0" smtClean="0"/>
                        <a:t>2000</a:t>
                      </a:r>
                      <a:endParaRPr lang="es-CO" sz="2200" dirty="0"/>
                    </a:p>
                  </a:txBody>
                  <a:tcPr marL="121920" marR="121920"/>
                </a:tc>
              </a:tr>
            </a:tbl>
          </a:graphicData>
        </a:graphic>
      </p:graphicFrame>
      <p:sp>
        <p:nvSpPr>
          <p:cNvPr id="12" name="Flecha derecha 11"/>
          <p:cNvSpPr/>
          <p:nvPr/>
        </p:nvSpPr>
        <p:spPr>
          <a:xfrm>
            <a:off x="6047232" y="4297680"/>
            <a:ext cx="926592" cy="402336"/>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s-CO"/>
          </a:p>
        </p:txBody>
      </p:sp>
    </p:spTree>
    <p:extLst>
      <p:ext uri="{BB962C8B-B14F-4D97-AF65-F5344CB8AC3E}">
        <p14:creationId xmlns:p14="http://schemas.microsoft.com/office/powerpoint/2010/main" val="747795490"/>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206644" y="711507"/>
            <a:ext cx="11389120" cy="1143000"/>
          </a:xfrm>
        </p:spPr>
        <p:txBody>
          <a:bodyPr>
            <a:normAutofit/>
          </a:bodyPr>
          <a:lstStyle/>
          <a:p>
            <a:pPr lvl="0"/>
            <a:r>
              <a:rPr lang="en-US" b="1" dirty="0" err="1">
                <a:solidFill>
                  <a:schemeClr val="accent1">
                    <a:lumMod val="50000"/>
                  </a:schemeClr>
                </a:solidFill>
              </a:rPr>
              <a:t>Agrupar</a:t>
            </a:r>
            <a:r>
              <a:rPr lang="en-US" b="1" dirty="0">
                <a:solidFill>
                  <a:schemeClr val="accent1">
                    <a:lumMod val="50000"/>
                  </a:schemeClr>
                </a:solidFill>
              </a:rPr>
              <a:t> </a:t>
            </a:r>
            <a:r>
              <a:rPr lang="en-US" b="1" dirty="0" err="1">
                <a:solidFill>
                  <a:schemeClr val="accent1">
                    <a:lumMod val="50000"/>
                  </a:schemeClr>
                </a:solidFill>
              </a:rPr>
              <a:t>registros</a:t>
            </a:r>
            <a:r>
              <a:rPr lang="en-US" b="1" dirty="0">
                <a:solidFill>
                  <a:schemeClr val="accent1">
                    <a:lumMod val="50000"/>
                  </a:schemeClr>
                </a:solidFill>
              </a:rPr>
              <a:t> (group by - having)</a:t>
            </a:r>
          </a:p>
        </p:txBody>
      </p:sp>
      <p:sp>
        <p:nvSpPr>
          <p:cNvPr id="7" name="Rectángulo 6"/>
          <p:cNvSpPr/>
          <p:nvPr/>
        </p:nvSpPr>
        <p:spPr>
          <a:xfrm>
            <a:off x="549918" y="2183691"/>
            <a:ext cx="11045847" cy="1569660"/>
          </a:xfrm>
          <a:prstGeom prst="rect">
            <a:avLst/>
          </a:prstGeom>
        </p:spPr>
        <p:txBody>
          <a:bodyPr wrap="square">
            <a:spAutoFit/>
          </a:bodyPr>
          <a:lstStyle/>
          <a:p>
            <a:pPr algn="just"/>
            <a:r>
              <a:rPr lang="es-CO" sz="2400" dirty="0" smtClean="0"/>
              <a:t>Cláusula </a:t>
            </a:r>
            <a:r>
              <a:rPr lang="es-CO" sz="2400" dirty="0"/>
              <a:t>"</a:t>
            </a:r>
            <a:r>
              <a:rPr lang="es-CO" sz="2400" dirty="0" err="1"/>
              <a:t>having</a:t>
            </a:r>
            <a:r>
              <a:rPr lang="es-CO" sz="2400" dirty="0"/>
              <a:t>" permite seleccionar (o rechazar) un grupo de registros</a:t>
            </a:r>
            <a:r>
              <a:rPr lang="es-CO" sz="2400" dirty="0" smtClean="0"/>
              <a:t>.</a:t>
            </a:r>
          </a:p>
          <a:p>
            <a:pPr algn="just"/>
            <a:endParaRPr lang="es-CO" sz="2400" dirty="0" smtClean="0"/>
          </a:p>
          <a:p>
            <a:pPr algn="just"/>
            <a:r>
              <a:rPr lang="es-CO" sz="2400" dirty="0"/>
              <a:t>Se utiliza "</a:t>
            </a:r>
            <a:r>
              <a:rPr lang="es-CO" sz="2400" dirty="0" err="1"/>
              <a:t>having</a:t>
            </a:r>
            <a:r>
              <a:rPr lang="es-CO" sz="2400" dirty="0"/>
              <a:t>", seguido de la condición de búsqueda, para seleccionar ciertas filas retornadas por la cláusula "</a:t>
            </a:r>
            <a:r>
              <a:rPr lang="es-CO" sz="2400" dirty="0" err="1"/>
              <a:t>group</a:t>
            </a:r>
            <a:r>
              <a:rPr lang="es-CO" sz="2400" dirty="0"/>
              <a:t> </a:t>
            </a:r>
            <a:r>
              <a:rPr lang="es-CO" sz="2400" dirty="0" err="1"/>
              <a:t>by</a:t>
            </a:r>
            <a:r>
              <a:rPr lang="es-CO" sz="2400" dirty="0"/>
              <a:t>".</a:t>
            </a:r>
          </a:p>
        </p:txBody>
      </p:sp>
    </p:spTree>
    <p:extLst>
      <p:ext uri="{BB962C8B-B14F-4D97-AF65-F5344CB8AC3E}">
        <p14:creationId xmlns:p14="http://schemas.microsoft.com/office/powerpoint/2010/main" val="3790854262"/>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206644" y="711507"/>
            <a:ext cx="11389120" cy="1143000"/>
          </a:xfrm>
        </p:spPr>
        <p:txBody>
          <a:bodyPr>
            <a:normAutofit/>
          </a:bodyPr>
          <a:lstStyle/>
          <a:p>
            <a:pPr lvl="0"/>
            <a:r>
              <a:rPr lang="en-US" b="1" dirty="0" err="1">
                <a:solidFill>
                  <a:schemeClr val="accent1">
                    <a:lumMod val="50000"/>
                  </a:schemeClr>
                </a:solidFill>
              </a:rPr>
              <a:t>Agrupar</a:t>
            </a:r>
            <a:r>
              <a:rPr lang="en-US" b="1" dirty="0">
                <a:solidFill>
                  <a:schemeClr val="accent1">
                    <a:lumMod val="50000"/>
                  </a:schemeClr>
                </a:solidFill>
              </a:rPr>
              <a:t> </a:t>
            </a:r>
            <a:r>
              <a:rPr lang="en-US" b="1" dirty="0" err="1">
                <a:solidFill>
                  <a:schemeClr val="accent1">
                    <a:lumMod val="50000"/>
                  </a:schemeClr>
                </a:solidFill>
              </a:rPr>
              <a:t>registros</a:t>
            </a:r>
            <a:r>
              <a:rPr lang="en-US" b="1" dirty="0">
                <a:solidFill>
                  <a:schemeClr val="accent1">
                    <a:lumMod val="50000"/>
                  </a:schemeClr>
                </a:solidFill>
              </a:rPr>
              <a:t> (group by - having)</a:t>
            </a:r>
          </a:p>
        </p:txBody>
      </p:sp>
      <p:sp>
        <p:nvSpPr>
          <p:cNvPr id="5" name="CuadroTexto 4"/>
          <p:cNvSpPr txBox="1"/>
          <p:nvPr/>
        </p:nvSpPr>
        <p:spPr>
          <a:xfrm>
            <a:off x="1597877" y="2015371"/>
            <a:ext cx="8009419" cy="923330"/>
          </a:xfrm>
          <a:prstGeom prst="rect">
            <a:avLst/>
          </a:prstGeom>
          <a:noFill/>
        </p:spPr>
        <p:txBody>
          <a:bodyPr wrap="square" rtlCol="0">
            <a:spAutoFit/>
          </a:bodyPr>
          <a:lstStyle/>
          <a:p>
            <a:pPr lvl="1"/>
            <a:r>
              <a:rPr lang="en-US" dirty="0">
                <a:latin typeface="Consolas" panose="020B0609020204030204" pitchFamily="49" charset="0"/>
              </a:rPr>
              <a:t>select editorial, count(*) from </a:t>
            </a:r>
            <a:r>
              <a:rPr lang="en-US" dirty="0" err="1">
                <a:latin typeface="Consolas" panose="020B0609020204030204" pitchFamily="49" charset="0"/>
              </a:rPr>
              <a:t>libros</a:t>
            </a:r>
            <a:endParaRPr lang="en-US" dirty="0">
              <a:latin typeface="Consolas" panose="020B0609020204030204" pitchFamily="49" charset="0"/>
            </a:endParaRPr>
          </a:p>
          <a:p>
            <a:pPr lvl="1"/>
            <a:r>
              <a:rPr lang="en-US" dirty="0">
                <a:latin typeface="Consolas" panose="020B0609020204030204" pitchFamily="49" charset="0"/>
              </a:rPr>
              <a:t>  group by editorial</a:t>
            </a:r>
          </a:p>
          <a:p>
            <a:pPr lvl="1"/>
            <a:r>
              <a:rPr lang="en-US" dirty="0">
                <a:latin typeface="Consolas" panose="020B0609020204030204" pitchFamily="49" charset="0"/>
              </a:rPr>
              <a:t>  having count</a:t>
            </a:r>
            <a:r>
              <a:rPr lang="en-US" dirty="0" smtClean="0">
                <a:latin typeface="Consolas" panose="020B0609020204030204" pitchFamily="49" charset="0"/>
              </a:rPr>
              <a:t>(*)&gt;1;</a:t>
            </a:r>
          </a:p>
        </p:txBody>
      </p:sp>
      <p:graphicFrame>
        <p:nvGraphicFramePr>
          <p:cNvPr id="6" name="Tabla 5"/>
          <p:cNvGraphicFramePr>
            <a:graphicFrameLocks noGrp="1"/>
          </p:cNvGraphicFramePr>
          <p:nvPr>
            <p:extLst/>
          </p:nvPr>
        </p:nvGraphicFramePr>
        <p:xfrm>
          <a:off x="851781" y="3500120"/>
          <a:ext cx="4223936" cy="1706880"/>
        </p:xfrm>
        <a:graphic>
          <a:graphicData uri="http://schemas.openxmlformats.org/drawingml/2006/table">
            <a:tbl>
              <a:tblPr firstRow="1" bandRow="1">
                <a:tableStyleId>{5C22544A-7EE6-4342-B048-85BDC9FD1C3A}</a:tableStyleId>
              </a:tblPr>
              <a:tblGrid>
                <a:gridCol w="2513245"/>
                <a:gridCol w="1710691"/>
              </a:tblGrid>
              <a:tr h="370840">
                <a:tc>
                  <a:txBody>
                    <a:bodyPr/>
                    <a:lstStyle/>
                    <a:p>
                      <a:r>
                        <a:rPr lang="es-CO" sz="2200" dirty="0" smtClean="0"/>
                        <a:t>Titulo</a:t>
                      </a:r>
                      <a:endParaRPr lang="es-CO" sz="2200" dirty="0"/>
                    </a:p>
                  </a:txBody>
                  <a:tcPr marL="121920" marR="121920"/>
                </a:tc>
                <a:tc>
                  <a:txBody>
                    <a:bodyPr/>
                    <a:lstStyle/>
                    <a:p>
                      <a:r>
                        <a:rPr lang="es-CO" sz="2200" dirty="0" smtClean="0"/>
                        <a:t>Editorial</a:t>
                      </a:r>
                      <a:endParaRPr lang="es-CO" sz="2200" dirty="0"/>
                    </a:p>
                  </a:txBody>
                  <a:tcPr marL="121920" marR="121920"/>
                </a:tc>
              </a:tr>
              <a:tr h="370840">
                <a:tc>
                  <a:txBody>
                    <a:bodyPr/>
                    <a:lstStyle/>
                    <a:p>
                      <a:r>
                        <a:rPr lang="es-CO" sz="2200" dirty="0" smtClean="0"/>
                        <a:t>El</a:t>
                      </a:r>
                      <a:r>
                        <a:rPr lang="es-CO" sz="2200" baseline="0" dirty="0" smtClean="0"/>
                        <a:t> principito</a:t>
                      </a:r>
                      <a:endParaRPr lang="es-CO" sz="2200" dirty="0"/>
                    </a:p>
                  </a:txBody>
                  <a:tcPr marL="121920" marR="121920"/>
                </a:tc>
                <a:tc>
                  <a:txBody>
                    <a:bodyPr/>
                    <a:lstStyle/>
                    <a:p>
                      <a:r>
                        <a:rPr lang="es-CO" sz="2200" dirty="0" smtClean="0"/>
                        <a:t>Norma</a:t>
                      </a:r>
                      <a:endParaRPr lang="es-CO" sz="2200" dirty="0"/>
                    </a:p>
                  </a:txBody>
                  <a:tcPr marL="121920" marR="121920"/>
                </a:tc>
              </a:tr>
              <a:tr h="370840">
                <a:tc>
                  <a:txBody>
                    <a:bodyPr/>
                    <a:lstStyle/>
                    <a:p>
                      <a:r>
                        <a:rPr lang="es-CO" sz="2200" dirty="0" smtClean="0"/>
                        <a:t>La</a:t>
                      </a:r>
                      <a:r>
                        <a:rPr lang="es-CO" sz="2200" baseline="0" dirty="0" smtClean="0"/>
                        <a:t> Gallina Azul</a:t>
                      </a:r>
                      <a:endParaRPr lang="es-CO" sz="2200" dirty="0"/>
                    </a:p>
                  </a:txBody>
                  <a:tcPr marL="121920" marR="121920"/>
                </a:tc>
                <a:tc>
                  <a:txBody>
                    <a:bodyPr/>
                    <a:lstStyle/>
                    <a:p>
                      <a:r>
                        <a:rPr lang="es-CO" sz="2200" dirty="0" smtClean="0"/>
                        <a:t>Norma</a:t>
                      </a:r>
                      <a:endParaRPr lang="es-CO" sz="2200" dirty="0"/>
                    </a:p>
                  </a:txBody>
                  <a:tcPr marL="121920" marR="121920"/>
                </a:tc>
              </a:tr>
              <a:tr h="370840">
                <a:tc>
                  <a:txBody>
                    <a:bodyPr/>
                    <a:lstStyle/>
                    <a:p>
                      <a:r>
                        <a:rPr lang="es-CO" sz="2200" dirty="0" smtClean="0"/>
                        <a:t>Amigos</a:t>
                      </a:r>
                      <a:endParaRPr lang="es-CO" sz="2200" dirty="0"/>
                    </a:p>
                  </a:txBody>
                  <a:tcPr marL="121920" marR="121920"/>
                </a:tc>
                <a:tc>
                  <a:txBody>
                    <a:bodyPr/>
                    <a:lstStyle/>
                    <a:p>
                      <a:r>
                        <a:rPr lang="es-CO" sz="2200" dirty="0" smtClean="0"/>
                        <a:t>Planeta</a:t>
                      </a:r>
                      <a:endParaRPr lang="es-CO" sz="2200" dirty="0"/>
                    </a:p>
                  </a:txBody>
                  <a:tcPr marL="121920" marR="121920"/>
                </a:tc>
              </a:tr>
            </a:tbl>
          </a:graphicData>
        </a:graphic>
      </p:graphicFrame>
      <p:graphicFrame>
        <p:nvGraphicFramePr>
          <p:cNvPr id="8" name="Tabla 7"/>
          <p:cNvGraphicFramePr>
            <a:graphicFrameLocks noGrp="1"/>
          </p:cNvGraphicFramePr>
          <p:nvPr>
            <p:extLst/>
          </p:nvPr>
        </p:nvGraphicFramePr>
        <p:xfrm>
          <a:off x="6907141" y="3763264"/>
          <a:ext cx="4223936" cy="853440"/>
        </p:xfrm>
        <a:graphic>
          <a:graphicData uri="http://schemas.openxmlformats.org/drawingml/2006/table">
            <a:tbl>
              <a:tblPr firstRow="1" bandRow="1">
                <a:tableStyleId>{5C22544A-7EE6-4342-B048-85BDC9FD1C3A}</a:tableStyleId>
              </a:tblPr>
              <a:tblGrid>
                <a:gridCol w="2513245"/>
                <a:gridCol w="1710691"/>
              </a:tblGrid>
              <a:tr h="370840">
                <a:tc>
                  <a:txBody>
                    <a:bodyPr/>
                    <a:lstStyle/>
                    <a:p>
                      <a:r>
                        <a:rPr lang="es-CO" sz="2200" dirty="0" smtClean="0"/>
                        <a:t>Editorial</a:t>
                      </a:r>
                      <a:endParaRPr lang="es-CO" sz="2200" dirty="0"/>
                    </a:p>
                  </a:txBody>
                  <a:tcPr marL="121920" marR="121920"/>
                </a:tc>
                <a:tc>
                  <a:txBody>
                    <a:bodyPr/>
                    <a:lstStyle/>
                    <a:p>
                      <a:r>
                        <a:rPr lang="es-CO" sz="2200" dirty="0" err="1" smtClean="0"/>
                        <a:t>Count</a:t>
                      </a:r>
                      <a:endParaRPr lang="es-CO" sz="2200" dirty="0"/>
                    </a:p>
                  </a:txBody>
                  <a:tcPr marL="121920" marR="121920"/>
                </a:tc>
              </a:tr>
              <a:tr h="370840">
                <a:tc>
                  <a:txBody>
                    <a:bodyPr/>
                    <a:lstStyle/>
                    <a:p>
                      <a:r>
                        <a:rPr lang="es-CO" sz="2200" dirty="0" smtClean="0"/>
                        <a:t>Norma</a:t>
                      </a:r>
                      <a:endParaRPr lang="es-CO" sz="2200" dirty="0"/>
                    </a:p>
                  </a:txBody>
                  <a:tcPr marL="121920" marR="121920"/>
                </a:tc>
                <a:tc>
                  <a:txBody>
                    <a:bodyPr/>
                    <a:lstStyle/>
                    <a:p>
                      <a:r>
                        <a:rPr lang="es-CO" sz="2200" dirty="0" smtClean="0"/>
                        <a:t>2</a:t>
                      </a:r>
                      <a:endParaRPr lang="es-CO" sz="2200" dirty="0"/>
                    </a:p>
                  </a:txBody>
                  <a:tcPr marL="121920" marR="121920"/>
                </a:tc>
              </a:tr>
            </a:tbl>
          </a:graphicData>
        </a:graphic>
      </p:graphicFrame>
      <p:sp>
        <p:nvSpPr>
          <p:cNvPr id="9" name="Flecha derecha 8"/>
          <p:cNvSpPr/>
          <p:nvPr/>
        </p:nvSpPr>
        <p:spPr>
          <a:xfrm>
            <a:off x="5559552" y="4297680"/>
            <a:ext cx="926592" cy="402336"/>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s-CO"/>
          </a:p>
        </p:txBody>
      </p:sp>
    </p:spTree>
    <p:extLst>
      <p:ext uri="{BB962C8B-B14F-4D97-AF65-F5344CB8AC3E}">
        <p14:creationId xmlns:p14="http://schemas.microsoft.com/office/powerpoint/2010/main" val="3606042940"/>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206644" y="711507"/>
            <a:ext cx="11389120" cy="1143000"/>
          </a:xfrm>
        </p:spPr>
        <p:txBody>
          <a:bodyPr>
            <a:normAutofit/>
          </a:bodyPr>
          <a:lstStyle/>
          <a:p>
            <a:pPr lvl="0"/>
            <a:r>
              <a:rPr lang="en-US" b="1" dirty="0" err="1">
                <a:solidFill>
                  <a:schemeClr val="accent1">
                    <a:lumMod val="50000"/>
                  </a:schemeClr>
                </a:solidFill>
              </a:rPr>
              <a:t>Agrupar</a:t>
            </a:r>
            <a:r>
              <a:rPr lang="en-US" b="1" dirty="0">
                <a:solidFill>
                  <a:schemeClr val="accent1">
                    <a:lumMod val="50000"/>
                  </a:schemeClr>
                </a:solidFill>
              </a:rPr>
              <a:t> </a:t>
            </a:r>
            <a:r>
              <a:rPr lang="en-US" b="1" dirty="0" err="1">
                <a:solidFill>
                  <a:schemeClr val="accent1">
                    <a:lumMod val="50000"/>
                  </a:schemeClr>
                </a:solidFill>
              </a:rPr>
              <a:t>registros</a:t>
            </a:r>
            <a:r>
              <a:rPr lang="en-US" b="1" dirty="0">
                <a:solidFill>
                  <a:schemeClr val="accent1">
                    <a:lumMod val="50000"/>
                  </a:schemeClr>
                </a:solidFill>
              </a:rPr>
              <a:t> (group by - having)</a:t>
            </a:r>
          </a:p>
        </p:txBody>
      </p:sp>
      <p:sp>
        <p:nvSpPr>
          <p:cNvPr id="5" name="CuadroTexto 4"/>
          <p:cNvSpPr txBox="1"/>
          <p:nvPr/>
        </p:nvSpPr>
        <p:spPr>
          <a:xfrm>
            <a:off x="0" y="1978796"/>
            <a:ext cx="5970429" cy="3139321"/>
          </a:xfrm>
          <a:prstGeom prst="rect">
            <a:avLst/>
          </a:prstGeom>
          <a:noFill/>
        </p:spPr>
        <p:txBody>
          <a:bodyPr wrap="square" rtlCol="0">
            <a:spAutoFit/>
          </a:bodyPr>
          <a:lstStyle/>
          <a:p>
            <a:pPr lvl="1"/>
            <a:r>
              <a:rPr lang="en-US" dirty="0" smtClean="0">
                <a:latin typeface="Consolas" panose="020B0609020204030204" pitchFamily="49" charset="0"/>
              </a:rPr>
              <a:t>select </a:t>
            </a:r>
            <a:r>
              <a:rPr lang="en-US" dirty="0">
                <a:latin typeface="Consolas" panose="020B0609020204030204" pitchFamily="49" charset="0"/>
              </a:rPr>
              <a:t>editorial, count(*) </a:t>
            </a:r>
            <a:endParaRPr lang="en-US" dirty="0" smtClean="0">
              <a:latin typeface="Consolas" panose="020B0609020204030204" pitchFamily="49" charset="0"/>
            </a:endParaRPr>
          </a:p>
          <a:p>
            <a:pPr lvl="1"/>
            <a:r>
              <a:rPr lang="en-US" dirty="0">
                <a:latin typeface="Consolas" panose="020B0609020204030204" pitchFamily="49" charset="0"/>
              </a:rPr>
              <a:t>	</a:t>
            </a:r>
            <a:r>
              <a:rPr lang="en-US" dirty="0" smtClean="0">
                <a:latin typeface="Consolas" panose="020B0609020204030204" pitchFamily="49" charset="0"/>
              </a:rPr>
              <a:t>from </a:t>
            </a:r>
            <a:r>
              <a:rPr lang="en-US" dirty="0" err="1">
                <a:latin typeface="Consolas" panose="020B0609020204030204" pitchFamily="49" charset="0"/>
              </a:rPr>
              <a:t>libros</a:t>
            </a:r>
            <a:endParaRPr lang="en-US" dirty="0">
              <a:latin typeface="Consolas" panose="020B0609020204030204" pitchFamily="49" charset="0"/>
            </a:endParaRPr>
          </a:p>
          <a:p>
            <a:pPr lvl="1"/>
            <a:r>
              <a:rPr lang="en-US" dirty="0">
                <a:latin typeface="Consolas" panose="020B0609020204030204" pitchFamily="49" charset="0"/>
              </a:rPr>
              <a:t>  where editorial&lt;&gt;'</a:t>
            </a:r>
            <a:r>
              <a:rPr lang="en-US" dirty="0" err="1">
                <a:latin typeface="Consolas" panose="020B0609020204030204" pitchFamily="49" charset="0"/>
              </a:rPr>
              <a:t>Planeta</a:t>
            </a:r>
            <a:r>
              <a:rPr lang="en-US" dirty="0">
                <a:latin typeface="Consolas" panose="020B0609020204030204" pitchFamily="49" charset="0"/>
              </a:rPr>
              <a:t>'</a:t>
            </a:r>
          </a:p>
          <a:p>
            <a:pPr lvl="1"/>
            <a:r>
              <a:rPr lang="en-US" dirty="0">
                <a:latin typeface="Consolas" panose="020B0609020204030204" pitchFamily="49" charset="0"/>
              </a:rPr>
              <a:t>  group by editorial</a:t>
            </a:r>
            <a:r>
              <a:rPr lang="en-US" dirty="0" smtClean="0">
                <a:latin typeface="Consolas" panose="020B0609020204030204" pitchFamily="49" charset="0"/>
              </a:rPr>
              <a:t>;</a:t>
            </a:r>
          </a:p>
          <a:p>
            <a:pPr lvl="1"/>
            <a:endParaRPr lang="en-US" dirty="0" smtClean="0">
              <a:latin typeface="Consolas" panose="020B0609020204030204" pitchFamily="49" charset="0"/>
            </a:endParaRPr>
          </a:p>
          <a:p>
            <a:pPr lvl="1"/>
            <a:endParaRPr lang="en-US" dirty="0">
              <a:latin typeface="Consolas" panose="020B0609020204030204" pitchFamily="49" charset="0"/>
            </a:endParaRPr>
          </a:p>
          <a:p>
            <a:pPr lvl="1"/>
            <a:endParaRPr lang="en-US" dirty="0">
              <a:latin typeface="Consolas" panose="020B0609020204030204" pitchFamily="49" charset="0"/>
            </a:endParaRPr>
          </a:p>
          <a:p>
            <a:pPr lvl="1"/>
            <a:r>
              <a:rPr lang="en-US" dirty="0">
                <a:latin typeface="Consolas" panose="020B0609020204030204" pitchFamily="49" charset="0"/>
              </a:rPr>
              <a:t> select editorial, count(*) </a:t>
            </a:r>
            <a:endParaRPr lang="en-US" dirty="0" smtClean="0">
              <a:latin typeface="Consolas" panose="020B0609020204030204" pitchFamily="49" charset="0"/>
            </a:endParaRPr>
          </a:p>
          <a:p>
            <a:pPr lvl="1"/>
            <a:r>
              <a:rPr lang="en-US" dirty="0">
                <a:latin typeface="Consolas" panose="020B0609020204030204" pitchFamily="49" charset="0"/>
              </a:rPr>
              <a:t>	</a:t>
            </a:r>
            <a:r>
              <a:rPr lang="en-US" dirty="0" smtClean="0">
                <a:latin typeface="Consolas" panose="020B0609020204030204" pitchFamily="49" charset="0"/>
              </a:rPr>
              <a:t>from </a:t>
            </a:r>
            <a:r>
              <a:rPr lang="en-US" dirty="0" err="1">
                <a:latin typeface="Consolas" panose="020B0609020204030204" pitchFamily="49" charset="0"/>
              </a:rPr>
              <a:t>libros</a:t>
            </a:r>
            <a:endParaRPr lang="en-US" dirty="0">
              <a:latin typeface="Consolas" panose="020B0609020204030204" pitchFamily="49" charset="0"/>
            </a:endParaRPr>
          </a:p>
          <a:p>
            <a:pPr lvl="1"/>
            <a:r>
              <a:rPr lang="en-US" dirty="0">
                <a:latin typeface="Consolas" panose="020B0609020204030204" pitchFamily="49" charset="0"/>
              </a:rPr>
              <a:t>  group by editorial</a:t>
            </a:r>
          </a:p>
          <a:p>
            <a:pPr lvl="1"/>
            <a:r>
              <a:rPr lang="en-US" dirty="0">
                <a:latin typeface="Consolas" panose="020B0609020204030204" pitchFamily="49" charset="0"/>
              </a:rPr>
              <a:t>  having editorial&lt;&gt;'</a:t>
            </a:r>
            <a:r>
              <a:rPr lang="en-US" dirty="0" err="1">
                <a:latin typeface="Consolas" panose="020B0609020204030204" pitchFamily="49" charset="0"/>
              </a:rPr>
              <a:t>Planeta</a:t>
            </a:r>
            <a:r>
              <a:rPr lang="en-US" dirty="0">
                <a:latin typeface="Consolas" panose="020B0609020204030204" pitchFamily="49" charset="0"/>
              </a:rPr>
              <a:t>';</a:t>
            </a:r>
            <a:endParaRPr lang="es-CO" dirty="0">
              <a:latin typeface="Consolas" panose="020B0609020204030204" pitchFamily="49" charset="0"/>
            </a:endParaRPr>
          </a:p>
        </p:txBody>
      </p:sp>
      <p:sp>
        <p:nvSpPr>
          <p:cNvPr id="2" name="Cerrar llave 1"/>
          <p:cNvSpPr/>
          <p:nvPr/>
        </p:nvSpPr>
        <p:spPr>
          <a:xfrm>
            <a:off x="5970430" y="1978795"/>
            <a:ext cx="267948" cy="1569660"/>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s-CO"/>
          </a:p>
        </p:txBody>
      </p:sp>
      <p:sp>
        <p:nvSpPr>
          <p:cNvPr id="7" name="Cerrar llave 6"/>
          <p:cNvSpPr/>
          <p:nvPr/>
        </p:nvSpPr>
        <p:spPr>
          <a:xfrm>
            <a:off x="5970429" y="3792295"/>
            <a:ext cx="267948" cy="1569660"/>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s-CO"/>
          </a:p>
        </p:txBody>
      </p:sp>
      <p:sp>
        <p:nvSpPr>
          <p:cNvPr id="8" name="Rectángulo 7"/>
          <p:cNvSpPr/>
          <p:nvPr/>
        </p:nvSpPr>
        <p:spPr>
          <a:xfrm>
            <a:off x="6548383" y="1978796"/>
            <a:ext cx="4741411" cy="1061829"/>
          </a:xfrm>
          <a:prstGeom prst="rect">
            <a:avLst/>
          </a:prstGeom>
        </p:spPr>
        <p:txBody>
          <a:bodyPr wrap="square">
            <a:spAutoFit/>
          </a:bodyPr>
          <a:lstStyle/>
          <a:p>
            <a:r>
              <a:rPr lang="es-CO" sz="2100" dirty="0" smtClean="0"/>
              <a:t>1. Selecciona todos los registro y rechaza la condición “Planeta”. 2. Agrupa para contar.</a:t>
            </a:r>
          </a:p>
        </p:txBody>
      </p:sp>
      <p:sp>
        <p:nvSpPr>
          <p:cNvPr id="9" name="Rectángulo 8"/>
          <p:cNvSpPr/>
          <p:nvPr/>
        </p:nvSpPr>
        <p:spPr>
          <a:xfrm>
            <a:off x="6548383" y="3833766"/>
            <a:ext cx="4741411" cy="738664"/>
          </a:xfrm>
          <a:prstGeom prst="rect">
            <a:avLst/>
          </a:prstGeom>
        </p:spPr>
        <p:txBody>
          <a:bodyPr wrap="square">
            <a:spAutoFit/>
          </a:bodyPr>
          <a:lstStyle/>
          <a:p>
            <a:r>
              <a:rPr lang="es-CO" sz="2100" dirty="0" smtClean="0"/>
              <a:t>1. Selecciona todos los registro 2. Agrupa para contar. 3. Rechaza la fila “Planeta”</a:t>
            </a:r>
          </a:p>
        </p:txBody>
      </p:sp>
      <p:graphicFrame>
        <p:nvGraphicFramePr>
          <p:cNvPr id="10" name="Tabla 9"/>
          <p:cNvGraphicFramePr>
            <a:graphicFrameLocks noGrp="1"/>
          </p:cNvGraphicFramePr>
          <p:nvPr>
            <p:extLst/>
          </p:nvPr>
        </p:nvGraphicFramePr>
        <p:xfrm>
          <a:off x="1152517" y="5583936"/>
          <a:ext cx="4223936" cy="853440"/>
        </p:xfrm>
        <a:graphic>
          <a:graphicData uri="http://schemas.openxmlformats.org/drawingml/2006/table">
            <a:tbl>
              <a:tblPr firstRow="1" bandRow="1">
                <a:tableStyleId>{5C22544A-7EE6-4342-B048-85BDC9FD1C3A}</a:tableStyleId>
              </a:tblPr>
              <a:tblGrid>
                <a:gridCol w="2513245"/>
                <a:gridCol w="1710691"/>
              </a:tblGrid>
              <a:tr h="370840">
                <a:tc>
                  <a:txBody>
                    <a:bodyPr/>
                    <a:lstStyle/>
                    <a:p>
                      <a:r>
                        <a:rPr lang="es-CO" sz="2200" dirty="0" smtClean="0"/>
                        <a:t>Editorial</a:t>
                      </a:r>
                      <a:endParaRPr lang="es-CO" sz="2200" dirty="0"/>
                    </a:p>
                  </a:txBody>
                  <a:tcPr marL="121920" marR="121920"/>
                </a:tc>
                <a:tc>
                  <a:txBody>
                    <a:bodyPr/>
                    <a:lstStyle/>
                    <a:p>
                      <a:r>
                        <a:rPr lang="es-CO" sz="2200" dirty="0" err="1" smtClean="0"/>
                        <a:t>Count</a:t>
                      </a:r>
                      <a:endParaRPr lang="es-CO" sz="2200" dirty="0"/>
                    </a:p>
                  </a:txBody>
                  <a:tcPr marL="121920" marR="121920"/>
                </a:tc>
              </a:tr>
              <a:tr h="370840">
                <a:tc>
                  <a:txBody>
                    <a:bodyPr/>
                    <a:lstStyle/>
                    <a:p>
                      <a:r>
                        <a:rPr lang="es-CO" sz="2200" dirty="0" smtClean="0"/>
                        <a:t>Norma</a:t>
                      </a:r>
                      <a:endParaRPr lang="es-CO" sz="2200" dirty="0"/>
                    </a:p>
                  </a:txBody>
                  <a:tcPr marL="121920" marR="121920"/>
                </a:tc>
                <a:tc>
                  <a:txBody>
                    <a:bodyPr/>
                    <a:lstStyle/>
                    <a:p>
                      <a:r>
                        <a:rPr lang="es-CO" sz="2200" dirty="0" smtClean="0"/>
                        <a:t>2</a:t>
                      </a:r>
                      <a:endParaRPr lang="es-CO" sz="2200" dirty="0"/>
                    </a:p>
                  </a:txBody>
                  <a:tcPr marL="121920" marR="121920"/>
                </a:tc>
              </a:tr>
            </a:tbl>
          </a:graphicData>
        </a:graphic>
      </p:graphicFrame>
    </p:spTree>
    <p:extLst>
      <p:ext uri="{BB962C8B-B14F-4D97-AF65-F5344CB8AC3E}">
        <p14:creationId xmlns:p14="http://schemas.microsoft.com/office/powerpoint/2010/main" val="319388198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206644" y="748083"/>
            <a:ext cx="11389120" cy="1143000"/>
          </a:xfrm>
        </p:spPr>
        <p:txBody>
          <a:bodyPr>
            <a:normAutofit/>
          </a:bodyPr>
          <a:lstStyle/>
          <a:p>
            <a:pPr lvl="0"/>
            <a:r>
              <a:rPr lang="es-CO" b="1" dirty="0" smtClean="0">
                <a:solidFill>
                  <a:schemeClr val="accent1">
                    <a:lumMod val="50000"/>
                  </a:schemeClr>
                </a:solidFill>
              </a:rPr>
              <a:t>Motor de base de datos</a:t>
            </a:r>
            <a:endParaRPr lang="es-CO" b="1" dirty="0">
              <a:solidFill>
                <a:schemeClr val="accent1">
                  <a:lumMod val="50000"/>
                </a:schemeClr>
              </a:solidFill>
            </a:endParaRPr>
          </a:p>
        </p:txBody>
      </p:sp>
      <p:pic>
        <p:nvPicPr>
          <p:cNvPr id="4" name="Imagen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7000" y="2047875"/>
            <a:ext cx="9398000" cy="2762250"/>
          </a:xfrm>
          <a:prstGeom prst="rect">
            <a:avLst/>
          </a:prstGeom>
        </p:spPr>
      </p:pic>
      <p:pic>
        <p:nvPicPr>
          <p:cNvPr id="5" name="Imagen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88577" y="2566798"/>
            <a:ext cx="869188" cy="651891"/>
          </a:xfrm>
          <a:prstGeom prst="rect">
            <a:avLst/>
          </a:prstGeom>
        </p:spPr>
      </p:pic>
    </p:spTree>
    <p:extLst>
      <p:ext uri="{BB962C8B-B14F-4D97-AF65-F5344CB8AC3E}">
        <p14:creationId xmlns:p14="http://schemas.microsoft.com/office/powerpoint/2010/main" val="2131139487"/>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206644" y="711507"/>
            <a:ext cx="11389120" cy="1143000"/>
          </a:xfrm>
        </p:spPr>
        <p:txBody>
          <a:bodyPr>
            <a:normAutofit/>
          </a:bodyPr>
          <a:lstStyle/>
          <a:p>
            <a:pPr lvl="0"/>
            <a:r>
              <a:rPr lang="en-US" b="1" dirty="0" err="1" smtClean="0">
                <a:solidFill>
                  <a:schemeClr val="accent1">
                    <a:lumMod val="50000"/>
                  </a:schemeClr>
                </a:solidFill>
              </a:rPr>
              <a:t>Trabajar</a:t>
            </a:r>
            <a:r>
              <a:rPr lang="en-US" b="1" dirty="0" smtClean="0">
                <a:solidFill>
                  <a:schemeClr val="accent1">
                    <a:lumMod val="50000"/>
                  </a:schemeClr>
                </a:solidFill>
              </a:rPr>
              <a:t> con </a:t>
            </a:r>
            <a:r>
              <a:rPr lang="en-US" b="1" dirty="0" err="1" smtClean="0">
                <a:solidFill>
                  <a:schemeClr val="accent1">
                    <a:lumMod val="50000"/>
                  </a:schemeClr>
                </a:solidFill>
              </a:rPr>
              <a:t>varias</a:t>
            </a:r>
            <a:r>
              <a:rPr lang="en-US" b="1" dirty="0" smtClean="0">
                <a:solidFill>
                  <a:schemeClr val="accent1">
                    <a:lumMod val="50000"/>
                  </a:schemeClr>
                </a:solidFill>
              </a:rPr>
              <a:t> </a:t>
            </a:r>
            <a:r>
              <a:rPr lang="en-US" b="1" dirty="0" err="1" smtClean="0">
                <a:solidFill>
                  <a:schemeClr val="accent1">
                    <a:lumMod val="50000"/>
                  </a:schemeClr>
                </a:solidFill>
              </a:rPr>
              <a:t>tablas</a:t>
            </a:r>
            <a:endParaRPr lang="en-US" b="1" dirty="0">
              <a:solidFill>
                <a:schemeClr val="accent1">
                  <a:lumMod val="50000"/>
                </a:schemeClr>
              </a:solidFill>
            </a:endParaRPr>
          </a:p>
        </p:txBody>
      </p:sp>
      <p:sp>
        <p:nvSpPr>
          <p:cNvPr id="7" name="Rectángulo 6"/>
          <p:cNvSpPr/>
          <p:nvPr/>
        </p:nvSpPr>
        <p:spPr>
          <a:xfrm>
            <a:off x="520819" y="2019100"/>
            <a:ext cx="11281037" cy="3631763"/>
          </a:xfrm>
          <a:prstGeom prst="rect">
            <a:avLst/>
          </a:prstGeom>
        </p:spPr>
        <p:txBody>
          <a:bodyPr wrap="square">
            <a:spAutoFit/>
          </a:bodyPr>
          <a:lstStyle/>
          <a:p>
            <a:pPr algn="just"/>
            <a:r>
              <a:rPr lang="es-CO" sz="2300" dirty="0" smtClean="0"/>
              <a:t>La distribución de la </a:t>
            </a:r>
            <a:r>
              <a:rPr lang="es-CO" sz="2300" dirty="0"/>
              <a:t>información en varias tablas </a:t>
            </a:r>
            <a:r>
              <a:rPr lang="es-CO" sz="2300" dirty="0" smtClean="0"/>
              <a:t>permite evitar la </a:t>
            </a:r>
            <a:r>
              <a:rPr lang="es-CO" sz="2300" dirty="0"/>
              <a:t>redundancia de datos y </a:t>
            </a:r>
            <a:r>
              <a:rPr lang="es-CO" sz="2300" dirty="0" smtClean="0"/>
              <a:t>ocupar menos </a:t>
            </a:r>
            <a:r>
              <a:rPr lang="es-CO" sz="2300" dirty="0"/>
              <a:t>espacio físico en el disco</a:t>
            </a:r>
            <a:r>
              <a:rPr lang="es-CO" sz="2300" dirty="0" smtClean="0"/>
              <a:t>.</a:t>
            </a:r>
          </a:p>
          <a:p>
            <a:pPr algn="just"/>
            <a:endParaRPr lang="es-CO" sz="2300" dirty="0"/>
          </a:p>
          <a:p>
            <a:pPr algn="just"/>
            <a:r>
              <a:rPr lang="es-CO" sz="2300" dirty="0" smtClean="0"/>
              <a:t>Para relacionar </a:t>
            </a:r>
            <a:r>
              <a:rPr lang="es-CO" sz="2300" dirty="0"/>
              <a:t>dos o más tablas para obtener un resultado que incluya datos (campos y registros) de ambas; las tablas participantes se combinan según los campos </a:t>
            </a:r>
            <a:r>
              <a:rPr lang="es-CO" sz="2300" dirty="0" smtClean="0"/>
              <a:t>comunes, utilizando la </a:t>
            </a:r>
            <a:r>
              <a:rPr lang="es-CO" sz="2300" b="1" dirty="0" smtClean="0"/>
              <a:t>clausula </a:t>
            </a:r>
            <a:r>
              <a:rPr lang="es-CO" sz="2300" b="1" dirty="0" err="1" smtClean="0"/>
              <a:t>Join</a:t>
            </a:r>
            <a:r>
              <a:rPr lang="es-CO" sz="2300" dirty="0" smtClean="0"/>
              <a:t>.</a:t>
            </a:r>
          </a:p>
          <a:p>
            <a:pPr algn="just"/>
            <a:endParaRPr lang="es-CO" sz="2300" dirty="0"/>
          </a:p>
          <a:p>
            <a:pPr marL="342900" indent="-342900" algn="just">
              <a:buAutoNum type="arabicPeriod"/>
            </a:pPr>
            <a:r>
              <a:rPr lang="es-CO" sz="2300" b="1" dirty="0" smtClean="0"/>
              <a:t>Combinación Interna </a:t>
            </a:r>
            <a:r>
              <a:rPr lang="es-CO" sz="2300" dirty="0" smtClean="0"/>
              <a:t>(</a:t>
            </a:r>
            <a:r>
              <a:rPr lang="es-CO" sz="2300" dirty="0" err="1" smtClean="0"/>
              <a:t>Inner</a:t>
            </a:r>
            <a:r>
              <a:rPr lang="es-CO" sz="2300" dirty="0" smtClean="0"/>
              <a:t> </a:t>
            </a:r>
            <a:r>
              <a:rPr lang="es-CO" sz="2300" dirty="0" err="1" smtClean="0"/>
              <a:t>join</a:t>
            </a:r>
            <a:r>
              <a:rPr lang="es-CO" sz="2300" dirty="0" smtClean="0"/>
              <a:t>)</a:t>
            </a:r>
          </a:p>
          <a:p>
            <a:pPr marL="342900" indent="-342900" algn="just">
              <a:buAutoNum type="arabicPeriod"/>
            </a:pPr>
            <a:r>
              <a:rPr lang="es-CO" sz="2300" b="1" dirty="0" smtClean="0"/>
              <a:t>Combinación Externa </a:t>
            </a:r>
            <a:r>
              <a:rPr lang="es-CO" sz="2300" dirty="0" smtClean="0"/>
              <a:t>(</a:t>
            </a:r>
            <a:r>
              <a:rPr lang="es-CO" sz="2300" dirty="0" err="1" smtClean="0"/>
              <a:t>left</a:t>
            </a:r>
            <a:r>
              <a:rPr lang="es-CO" sz="2300" dirty="0" smtClean="0"/>
              <a:t>, </a:t>
            </a:r>
            <a:r>
              <a:rPr lang="es-CO" sz="2300" dirty="0" err="1" smtClean="0"/>
              <a:t>rigth</a:t>
            </a:r>
            <a:r>
              <a:rPr lang="es-CO" sz="2300" dirty="0" smtClean="0"/>
              <a:t>, full)</a:t>
            </a:r>
          </a:p>
          <a:p>
            <a:pPr marL="342900" indent="-342900" algn="just">
              <a:buAutoNum type="arabicPeriod"/>
            </a:pPr>
            <a:r>
              <a:rPr lang="es-CO" sz="2300" b="1" dirty="0" smtClean="0"/>
              <a:t>Combinación cruzada </a:t>
            </a:r>
            <a:r>
              <a:rPr lang="es-CO" sz="2300" dirty="0" smtClean="0"/>
              <a:t>(</a:t>
            </a:r>
            <a:r>
              <a:rPr lang="es-CO" sz="2300" dirty="0" err="1" smtClean="0"/>
              <a:t>cross</a:t>
            </a:r>
            <a:r>
              <a:rPr lang="es-CO" sz="2300" dirty="0" smtClean="0"/>
              <a:t> </a:t>
            </a:r>
            <a:r>
              <a:rPr lang="es-CO" sz="2300" dirty="0" err="1" smtClean="0"/>
              <a:t>join</a:t>
            </a:r>
            <a:r>
              <a:rPr lang="es-CO" sz="2300" dirty="0" smtClean="0"/>
              <a:t>)</a:t>
            </a:r>
            <a:endParaRPr lang="es-CO" sz="2300" dirty="0"/>
          </a:p>
        </p:txBody>
      </p:sp>
    </p:spTree>
    <p:extLst>
      <p:ext uri="{BB962C8B-B14F-4D97-AF65-F5344CB8AC3E}">
        <p14:creationId xmlns:p14="http://schemas.microsoft.com/office/powerpoint/2010/main" val="2737647642"/>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206644" y="601779"/>
            <a:ext cx="11389120" cy="1143000"/>
          </a:xfrm>
        </p:spPr>
        <p:txBody>
          <a:bodyPr>
            <a:normAutofit/>
          </a:bodyPr>
          <a:lstStyle/>
          <a:p>
            <a:pPr lvl="0"/>
            <a:r>
              <a:rPr lang="en-US" b="1" dirty="0" smtClean="0">
                <a:solidFill>
                  <a:schemeClr val="accent1">
                    <a:lumMod val="50000"/>
                  </a:schemeClr>
                </a:solidFill>
              </a:rPr>
              <a:t>Inner join</a:t>
            </a:r>
            <a:endParaRPr lang="en-US" b="1" dirty="0">
              <a:solidFill>
                <a:schemeClr val="accent1">
                  <a:lumMod val="50000"/>
                </a:schemeClr>
              </a:solidFill>
            </a:endParaRPr>
          </a:p>
        </p:txBody>
      </p:sp>
      <p:sp>
        <p:nvSpPr>
          <p:cNvPr id="7" name="Rectángulo 6"/>
          <p:cNvSpPr/>
          <p:nvPr/>
        </p:nvSpPr>
        <p:spPr>
          <a:xfrm>
            <a:off x="545202" y="1585313"/>
            <a:ext cx="11050561" cy="1938992"/>
          </a:xfrm>
          <a:prstGeom prst="rect">
            <a:avLst/>
          </a:prstGeom>
        </p:spPr>
        <p:txBody>
          <a:bodyPr wrap="square">
            <a:spAutoFit/>
          </a:bodyPr>
          <a:lstStyle/>
          <a:p>
            <a:pPr algn="just"/>
            <a:r>
              <a:rPr lang="es-CO" sz="2000" dirty="0" smtClean="0"/>
              <a:t>Permite </a:t>
            </a:r>
            <a:r>
              <a:rPr lang="es-CO" sz="2000" dirty="0"/>
              <a:t>obtener información de dos tablas y combinar dicha información en una salida</a:t>
            </a:r>
            <a:r>
              <a:rPr lang="es-CO" sz="2000" dirty="0" smtClean="0"/>
              <a:t>.</a:t>
            </a:r>
          </a:p>
          <a:p>
            <a:pPr algn="just"/>
            <a:r>
              <a:rPr lang="es-CO" sz="2000" dirty="0"/>
              <a:t>La </a:t>
            </a:r>
            <a:r>
              <a:rPr lang="es-CO" sz="2000" dirty="0" smtClean="0"/>
              <a:t>condición </a:t>
            </a:r>
            <a:r>
              <a:rPr lang="es-CO" sz="2000" dirty="0"/>
              <a:t>de </a:t>
            </a:r>
            <a:r>
              <a:rPr lang="es-CO" sz="2000" dirty="0" smtClean="0"/>
              <a:t>combinación </a:t>
            </a:r>
            <a:r>
              <a:rPr lang="es-CO" sz="2000" dirty="0"/>
              <a:t>(parte "</a:t>
            </a:r>
            <a:r>
              <a:rPr lang="es-CO" sz="2000" dirty="0" err="1"/>
              <a:t>on</a:t>
            </a:r>
            <a:r>
              <a:rPr lang="es-CO" sz="2000" dirty="0"/>
              <a:t>"), se especifica según las claves primarias y </a:t>
            </a:r>
            <a:r>
              <a:rPr lang="es-CO" sz="2000" dirty="0" smtClean="0"/>
              <a:t>externas.</a:t>
            </a:r>
          </a:p>
          <a:p>
            <a:pPr algn="just"/>
            <a:endParaRPr lang="es-CO" sz="2000" dirty="0"/>
          </a:p>
          <a:p>
            <a:pPr algn="just"/>
            <a:r>
              <a:rPr lang="es-CO" sz="2000" dirty="0" smtClean="0"/>
              <a:t>Si </a:t>
            </a:r>
            <a:r>
              <a:rPr lang="es-CO" sz="2000" dirty="0"/>
              <a:t>las tablas que combinamos tienen nombres de campos iguales, </a:t>
            </a:r>
            <a:r>
              <a:rPr lang="es-CO" sz="2000" b="1" dirty="0"/>
              <a:t>DEBE</a:t>
            </a:r>
            <a:r>
              <a:rPr lang="es-CO" sz="2000" dirty="0"/>
              <a:t> especificarse a qué tabla pertenece anteponiendo el nombre de la tabla al nombre del campo, separado por un punto </a:t>
            </a:r>
            <a:r>
              <a:rPr lang="es-CO" sz="2000" dirty="0" smtClean="0"/>
              <a:t>(.) o utilizar alias.</a:t>
            </a:r>
            <a:endParaRPr lang="es-CO" sz="2000" dirty="0"/>
          </a:p>
        </p:txBody>
      </p:sp>
      <p:sp>
        <p:nvSpPr>
          <p:cNvPr id="4" name="CuadroTexto 3"/>
          <p:cNvSpPr txBox="1"/>
          <p:nvPr/>
        </p:nvSpPr>
        <p:spPr>
          <a:xfrm>
            <a:off x="450485" y="4535891"/>
            <a:ext cx="5157836" cy="1200329"/>
          </a:xfrm>
          <a:prstGeom prst="rect">
            <a:avLst/>
          </a:prstGeom>
          <a:noFill/>
        </p:spPr>
        <p:txBody>
          <a:bodyPr wrap="square" rtlCol="0">
            <a:spAutoFit/>
          </a:bodyPr>
          <a:lstStyle/>
          <a:p>
            <a:r>
              <a:rPr lang="es-CO" dirty="0">
                <a:latin typeface="Consolas" panose="020B0609020204030204" pitchFamily="49" charset="0"/>
              </a:rPr>
              <a:t> </a:t>
            </a:r>
            <a:r>
              <a:rPr lang="es-CO" dirty="0" err="1">
                <a:latin typeface="Consolas" panose="020B0609020204030204" pitchFamily="49" charset="0"/>
              </a:rPr>
              <a:t>select</a:t>
            </a:r>
            <a:r>
              <a:rPr lang="es-CO" dirty="0">
                <a:latin typeface="Consolas" panose="020B0609020204030204" pitchFamily="49" charset="0"/>
              </a:rPr>
              <a:t> CAMPOS</a:t>
            </a:r>
          </a:p>
          <a:p>
            <a:r>
              <a:rPr lang="es-CO" dirty="0">
                <a:latin typeface="Consolas" panose="020B0609020204030204" pitchFamily="49" charset="0"/>
              </a:rPr>
              <a:t>  </a:t>
            </a:r>
            <a:r>
              <a:rPr lang="es-CO" dirty="0" err="1">
                <a:latin typeface="Consolas" panose="020B0609020204030204" pitchFamily="49" charset="0"/>
              </a:rPr>
              <a:t>from</a:t>
            </a:r>
            <a:r>
              <a:rPr lang="es-CO" dirty="0">
                <a:latin typeface="Consolas" panose="020B0609020204030204" pitchFamily="49" charset="0"/>
              </a:rPr>
              <a:t> TABLA1</a:t>
            </a:r>
          </a:p>
          <a:p>
            <a:r>
              <a:rPr lang="es-CO" dirty="0">
                <a:latin typeface="Consolas" panose="020B0609020204030204" pitchFamily="49" charset="0"/>
              </a:rPr>
              <a:t>  </a:t>
            </a:r>
            <a:r>
              <a:rPr lang="es-CO" dirty="0" err="1">
                <a:latin typeface="Consolas" panose="020B0609020204030204" pitchFamily="49" charset="0"/>
              </a:rPr>
              <a:t>join</a:t>
            </a:r>
            <a:r>
              <a:rPr lang="es-CO" dirty="0">
                <a:latin typeface="Consolas" panose="020B0609020204030204" pitchFamily="49" charset="0"/>
              </a:rPr>
              <a:t> TABLA2</a:t>
            </a:r>
          </a:p>
          <a:p>
            <a:r>
              <a:rPr lang="es-CO" dirty="0">
                <a:latin typeface="Consolas" panose="020B0609020204030204" pitchFamily="49" charset="0"/>
              </a:rPr>
              <a:t>  </a:t>
            </a:r>
            <a:r>
              <a:rPr lang="es-CO" dirty="0" err="1">
                <a:latin typeface="Consolas" panose="020B0609020204030204" pitchFamily="49" charset="0"/>
              </a:rPr>
              <a:t>on</a:t>
            </a:r>
            <a:r>
              <a:rPr lang="es-CO" dirty="0">
                <a:latin typeface="Consolas" panose="020B0609020204030204" pitchFamily="49" charset="0"/>
              </a:rPr>
              <a:t> </a:t>
            </a:r>
            <a:r>
              <a:rPr lang="es-CO" dirty="0" err="1">
                <a:latin typeface="Consolas" panose="020B0609020204030204" pitchFamily="49" charset="0"/>
              </a:rPr>
              <a:t>CONDICIONdeCOMBINACION</a:t>
            </a:r>
            <a:r>
              <a:rPr lang="es-CO" dirty="0">
                <a:latin typeface="Consolas" panose="020B0609020204030204" pitchFamily="49" charset="0"/>
              </a:rPr>
              <a:t>;</a:t>
            </a:r>
          </a:p>
        </p:txBody>
      </p:sp>
      <p:sp>
        <p:nvSpPr>
          <p:cNvPr id="5" name="CuadroTexto 4"/>
          <p:cNvSpPr txBox="1"/>
          <p:nvPr/>
        </p:nvSpPr>
        <p:spPr>
          <a:xfrm>
            <a:off x="4896776" y="4517602"/>
            <a:ext cx="7295224" cy="1200329"/>
          </a:xfrm>
          <a:prstGeom prst="rect">
            <a:avLst/>
          </a:prstGeom>
          <a:noFill/>
        </p:spPr>
        <p:txBody>
          <a:bodyPr wrap="square" rtlCol="0">
            <a:spAutoFit/>
          </a:bodyPr>
          <a:lstStyle/>
          <a:p>
            <a:pPr lvl="1"/>
            <a:r>
              <a:rPr lang="es-CO" dirty="0">
                <a:latin typeface="Consolas" panose="020B0609020204030204" pitchFamily="49" charset="0"/>
              </a:rPr>
              <a:t> </a:t>
            </a:r>
            <a:r>
              <a:rPr lang="pt-BR" dirty="0" err="1" smtClean="0">
                <a:latin typeface="Consolas" panose="020B0609020204030204" pitchFamily="49" charset="0"/>
              </a:rPr>
              <a:t>select</a:t>
            </a:r>
            <a:r>
              <a:rPr lang="pt-BR" dirty="0" smtClean="0">
                <a:latin typeface="Consolas" panose="020B0609020204030204" pitchFamily="49" charset="0"/>
              </a:rPr>
              <a:t> </a:t>
            </a:r>
            <a:r>
              <a:rPr lang="pt-BR" dirty="0" err="1">
                <a:latin typeface="Consolas" panose="020B0609020204030204" pitchFamily="49" charset="0"/>
              </a:rPr>
              <a:t>l.codigo,titulo,autor,nombre</a:t>
            </a:r>
            <a:endParaRPr lang="pt-BR" dirty="0">
              <a:latin typeface="Consolas" panose="020B0609020204030204" pitchFamily="49" charset="0"/>
            </a:endParaRPr>
          </a:p>
          <a:p>
            <a:pPr lvl="1"/>
            <a:r>
              <a:rPr lang="pt-BR" dirty="0">
                <a:latin typeface="Consolas" panose="020B0609020204030204" pitchFamily="49" charset="0"/>
              </a:rPr>
              <a:t>  </a:t>
            </a:r>
            <a:r>
              <a:rPr lang="pt-BR" dirty="0" err="1">
                <a:latin typeface="Consolas" panose="020B0609020204030204" pitchFamily="49" charset="0"/>
              </a:rPr>
              <a:t>from</a:t>
            </a:r>
            <a:r>
              <a:rPr lang="pt-BR" dirty="0">
                <a:latin typeface="Consolas" panose="020B0609020204030204" pitchFamily="49" charset="0"/>
              </a:rPr>
              <a:t> </a:t>
            </a:r>
            <a:r>
              <a:rPr lang="pt-BR" dirty="0" err="1">
                <a:latin typeface="Consolas" panose="020B0609020204030204" pitchFamily="49" charset="0"/>
              </a:rPr>
              <a:t>libros</a:t>
            </a:r>
            <a:r>
              <a:rPr lang="pt-BR" dirty="0">
                <a:latin typeface="Consolas" panose="020B0609020204030204" pitchFamily="49" charset="0"/>
              </a:rPr>
              <a:t> as l</a:t>
            </a:r>
          </a:p>
          <a:p>
            <a:pPr lvl="1"/>
            <a:r>
              <a:rPr lang="pt-BR" dirty="0">
                <a:latin typeface="Consolas" panose="020B0609020204030204" pitchFamily="49" charset="0"/>
              </a:rPr>
              <a:t>  </a:t>
            </a:r>
            <a:r>
              <a:rPr lang="pt-BR" dirty="0" err="1">
                <a:latin typeface="Consolas" panose="020B0609020204030204" pitchFamily="49" charset="0"/>
              </a:rPr>
              <a:t>join</a:t>
            </a:r>
            <a:r>
              <a:rPr lang="pt-BR" dirty="0">
                <a:latin typeface="Consolas" panose="020B0609020204030204" pitchFamily="49" charset="0"/>
              </a:rPr>
              <a:t> </a:t>
            </a:r>
            <a:r>
              <a:rPr lang="pt-BR" dirty="0" err="1">
                <a:latin typeface="Consolas" panose="020B0609020204030204" pitchFamily="49" charset="0"/>
              </a:rPr>
              <a:t>editoriales</a:t>
            </a:r>
            <a:r>
              <a:rPr lang="pt-BR" dirty="0">
                <a:latin typeface="Consolas" panose="020B0609020204030204" pitchFamily="49" charset="0"/>
              </a:rPr>
              <a:t> as e</a:t>
            </a:r>
          </a:p>
          <a:p>
            <a:pPr lvl="1"/>
            <a:r>
              <a:rPr lang="pt-BR" dirty="0">
                <a:latin typeface="Consolas" panose="020B0609020204030204" pitchFamily="49" charset="0"/>
              </a:rPr>
              <a:t>  </a:t>
            </a:r>
            <a:r>
              <a:rPr lang="pt-BR" dirty="0" err="1">
                <a:latin typeface="Consolas" panose="020B0609020204030204" pitchFamily="49" charset="0"/>
              </a:rPr>
              <a:t>on</a:t>
            </a:r>
            <a:r>
              <a:rPr lang="pt-BR" dirty="0">
                <a:latin typeface="Consolas" panose="020B0609020204030204" pitchFamily="49" charset="0"/>
              </a:rPr>
              <a:t> </a:t>
            </a:r>
            <a:r>
              <a:rPr lang="pt-BR" dirty="0" err="1">
                <a:latin typeface="Consolas" panose="020B0609020204030204" pitchFamily="49" charset="0"/>
              </a:rPr>
              <a:t>l.codigoeditorial</a:t>
            </a:r>
            <a:r>
              <a:rPr lang="pt-BR" dirty="0">
                <a:latin typeface="Consolas" panose="020B0609020204030204" pitchFamily="49" charset="0"/>
              </a:rPr>
              <a:t>=</a:t>
            </a:r>
            <a:r>
              <a:rPr lang="pt-BR" dirty="0" err="1">
                <a:latin typeface="Consolas" panose="020B0609020204030204" pitchFamily="49" charset="0"/>
              </a:rPr>
              <a:t>e.codigo</a:t>
            </a:r>
            <a:r>
              <a:rPr lang="pt-BR" dirty="0">
                <a:latin typeface="Consolas" panose="020B0609020204030204" pitchFamily="49" charset="0"/>
              </a:rPr>
              <a:t>;</a:t>
            </a:r>
            <a:endParaRPr lang="es-CO" dirty="0">
              <a:latin typeface="Consolas" panose="020B0609020204030204" pitchFamily="49" charset="0"/>
            </a:endParaRPr>
          </a:p>
        </p:txBody>
      </p:sp>
      <p:sp>
        <p:nvSpPr>
          <p:cNvPr id="2" name="Cerrar llave 1"/>
          <p:cNvSpPr/>
          <p:nvPr/>
        </p:nvSpPr>
        <p:spPr>
          <a:xfrm>
            <a:off x="5291328" y="4370832"/>
            <a:ext cx="438912" cy="1810512"/>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s-CO"/>
          </a:p>
        </p:txBody>
      </p:sp>
    </p:spTree>
    <p:extLst>
      <p:ext uri="{BB962C8B-B14F-4D97-AF65-F5344CB8AC3E}">
        <p14:creationId xmlns:p14="http://schemas.microsoft.com/office/powerpoint/2010/main" val="1634695849"/>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206644" y="601779"/>
            <a:ext cx="11389120" cy="1143000"/>
          </a:xfrm>
        </p:spPr>
        <p:txBody>
          <a:bodyPr>
            <a:normAutofit/>
          </a:bodyPr>
          <a:lstStyle/>
          <a:p>
            <a:pPr lvl="0"/>
            <a:r>
              <a:rPr lang="en-US" b="1" dirty="0" smtClean="0">
                <a:solidFill>
                  <a:schemeClr val="accent1">
                    <a:lumMod val="50000"/>
                  </a:schemeClr>
                </a:solidFill>
              </a:rPr>
              <a:t>Inner join</a:t>
            </a:r>
            <a:endParaRPr lang="en-US" b="1" dirty="0">
              <a:solidFill>
                <a:schemeClr val="accent1">
                  <a:lumMod val="50000"/>
                </a:schemeClr>
              </a:solidFill>
            </a:endParaRPr>
          </a:p>
        </p:txBody>
      </p:sp>
      <p:sp>
        <p:nvSpPr>
          <p:cNvPr id="5" name="CuadroTexto 4"/>
          <p:cNvSpPr txBox="1"/>
          <p:nvPr/>
        </p:nvSpPr>
        <p:spPr>
          <a:xfrm>
            <a:off x="1434248" y="1554945"/>
            <a:ext cx="8660728" cy="1446550"/>
          </a:xfrm>
          <a:prstGeom prst="rect">
            <a:avLst/>
          </a:prstGeom>
          <a:noFill/>
        </p:spPr>
        <p:txBody>
          <a:bodyPr wrap="square" rtlCol="0">
            <a:spAutoFit/>
          </a:bodyPr>
          <a:lstStyle/>
          <a:p>
            <a:pPr lvl="1"/>
            <a:r>
              <a:rPr lang="es-CO" sz="2200" dirty="0">
                <a:latin typeface="Consolas" panose="020B0609020204030204" pitchFamily="49" charset="0"/>
              </a:rPr>
              <a:t> </a:t>
            </a:r>
            <a:r>
              <a:rPr lang="pt-BR" sz="2200" dirty="0" err="1" smtClean="0">
                <a:latin typeface="Consolas" panose="020B0609020204030204" pitchFamily="49" charset="0"/>
              </a:rPr>
              <a:t>select</a:t>
            </a:r>
            <a:r>
              <a:rPr lang="pt-BR" sz="2200" dirty="0" smtClean="0">
                <a:latin typeface="Consolas" panose="020B0609020204030204" pitchFamily="49" charset="0"/>
              </a:rPr>
              <a:t> </a:t>
            </a:r>
            <a:r>
              <a:rPr lang="pt-BR" sz="2200" dirty="0" err="1" smtClean="0">
                <a:latin typeface="Consolas" panose="020B0609020204030204" pitchFamily="49" charset="0"/>
              </a:rPr>
              <a:t>P.cedula</a:t>
            </a:r>
            <a:r>
              <a:rPr lang="pt-BR" sz="2200" dirty="0" smtClean="0">
                <a:latin typeface="Consolas" panose="020B0609020204030204" pitchFamily="49" charset="0"/>
              </a:rPr>
              <a:t>, </a:t>
            </a:r>
            <a:r>
              <a:rPr lang="pt-BR" sz="2200" dirty="0" err="1" smtClean="0">
                <a:latin typeface="Consolas" panose="020B0609020204030204" pitchFamily="49" charset="0"/>
              </a:rPr>
              <a:t>P.Nombre</a:t>
            </a:r>
            <a:r>
              <a:rPr lang="pt-BR" sz="2200" dirty="0" smtClean="0">
                <a:latin typeface="Consolas" panose="020B0609020204030204" pitchFamily="49" charset="0"/>
              </a:rPr>
              <a:t>, </a:t>
            </a:r>
            <a:r>
              <a:rPr lang="pt-BR" sz="2200" dirty="0" err="1" smtClean="0">
                <a:latin typeface="Consolas" panose="020B0609020204030204" pitchFamily="49" charset="0"/>
              </a:rPr>
              <a:t>E.Empresa</a:t>
            </a:r>
            <a:r>
              <a:rPr lang="pt-BR" sz="2200" dirty="0" smtClean="0">
                <a:latin typeface="Consolas" panose="020B0609020204030204" pitchFamily="49" charset="0"/>
              </a:rPr>
              <a:t> </a:t>
            </a:r>
          </a:p>
          <a:p>
            <a:pPr lvl="1"/>
            <a:r>
              <a:rPr lang="pt-BR" sz="2200" dirty="0">
                <a:latin typeface="Consolas" panose="020B0609020204030204" pitchFamily="49" charset="0"/>
              </a:rPr>
              <a:t>	</a:t>
            </a:r>
            <a:r>
              <a:rPr lang="pt-BR" sz="2200" dirty="0" err="1" smtClean="0">
                <a:latin typeface="Consolas" panose="020B0609020204030204" pitchFamily="49" charset="0"/>
              </a:rPr>
              <a:t>from</a:t>
            </a:r>
            <a:r>
              <a:rPr lang="pt-BR" sz="2200" dirty="0" smtClean="0">
                <a:latin typeface="Consolas" panose="020B0609020204030204" pitchFamily="49" charset="0"/>
              </a:rPr>
              <a:t> Persona P</a:t>
            </a:r>
            <a:endParaRPr lang="pt-BR" sz="2200" dirty="0">
              <a:latin typeface="Consolas" panose="020B0609020204030204" pitchFamily="49" charset="0"/>
            </a:endParaRPr>
          </a:p>
          <a:p>
            <a:pPr lvl="1"/>
            <a:r>
              <a:rPr lang="pt-BR" sz="2200" dirty="0">
                <a:latin typeface="Consolas" panose="020B0609020204030204" pitchFamily="49" charset="0"/>
              </a:rPr>
              <a:t>  </a:t>
            </a:r>
            <a:r>
              <a:rPr lang="pt-BR" sz="2200" dirty="0" smtClean="0">
                <a:latin typeface="Consolas" panose="020B0609020204030204" pitchFamily="49" charset="0"/>
              </a:rPr>
              <a:t>		</a:t>
            </a:r>
            <a:r>
              <a:rPr lang="pt-BR" sz="2200" b="1" dirty="0" err="1" smtClean="0">
                <a:latin typeface="Consolas" panose="020B0609020204030204" pitchFamily="49" charset="0"/>
              </a:rPr>
              <a:t>inner</a:t>
            </a:r>
            <a:r>
              <a:rPr lang="pt-BR" sz="2200" b="1" dirty="0" smtClean="0">
                <a:latin typeface="Consolas" panose="020B0609020204030204" pitchFamily="49" charset="0"/>
              </a:rPr>
              <a:t> </a:t>
            </a:r>
            <a:r>
              <a:rPr lang="pt-BR" sz="2200" b="1" dirty="0" err="1" smtClean="0">
                <a:latin typeface="Consolas" panose="020B0609020204030204" pitchFamily="49" charset="0"/>
              </a:rPr>
              <a:t>join</a:t>
            </a:r>
            <a:r>
              <a:rPr lang="pt-BR" sz="2200" b="1" dirty="0" smtClean="0">
                <a:latin typeface="Consolas" panose="020B0609020204030204" pitchFamily="49" charset="0"/>
              </a:rPr>
              <a:t> </a:t>
            </a:r>
            <a:r>
              <a:rPr lang="pt-BR" sz="2200" dirty="0" err="1" smtClean="0">
                <a:latin typeface="Consolas" panose="020B0609020204030204" pitchFamily="49" charset="0"/>
              </a:rPr>
              <a:t>Empleados</a:t>
            </a:r>
            <a:r>
              <a:rPr lang="pt-BR" sz="2200" dirty="0" smtClean="0">
                <a:latin typeface="Consolas" panose="020B0609020204030204" pitchFamily="49" charset="0"/>
              </a:rPr>
              <a:t> E</a:t>
            </a:r>
            <a:endParaRPr lang="pt-BR" sz="2200" dirty="0">
              <a:latin typeface="Consolas" panose="020B0609020204030204" pitchFamily="49" charset="0"/>
            </a:endParaRPr>
          </a:p>
          <a:p>
            <a:pPr lvl="1"/>
            <a:r>
              <a:rPr lang="pt-BR" sz="2200" dirty="0">
                <a:latin typeface="Consolas" panose="020B0609020204030204" pitchFamily="49" charset="0"/>
              </a:rPr>
              <a:t> </a:t>
            </a:r>
            <a:r>
              <a:rPr lang="pt-BR" sz="2200" dirty="0" smtClean="0">
                <a:latin typeface="Consolas" panose="020B0609020204030204" pitchFamily="49" charset="0"/>
              </a:rPr>
              <a:t>		</a:t>
            </a:r>
            <a:r>
              <a:rPr lang="pt-BR" sz="2200" dirty="0" err="1" smtClean="0">
                <a:latin typeface="Consolas" panose="020B0609020204030204" pitchFamily="49" charset="0"/>
              </a:rPr>
              <a:t>on</a:t>
            </a:r>
            <a:r>
              <a:rPr lang="pt-BR" sz="2200" dirty="0" smtClean="0">
                <a:latin typeface="Consolas" panose="020B0609020204030204" pitchFamily="49" charset="0"/>
              </a:rPr>
              <a:t> </a:t>
            </a:r>
            <a:r>
              <a:rPr lang="pt-BR" sz="2200" dirty="0" err="1" smtClean="0">
                <a:latin typeface="Consolas" panose="020B0609020204030204" pitchFamily="49" charset="0"/>
              </a:rPr>
              <a:t>P.cedula</a:t>
            </a:r>
            <a:r>
              <a:rPr lang="pt-BR" sz="2200" dirty="0" smtClean="0">
                <a:latin typeface="Consolas" panose="020B0609020204030204" pitchFamily="49" charset="0"/>
              </a:rPr>
              <a:t>=</a:t>
            </a:r>
            <a:r>
              <a:rPr lang="pt-BR" sz="2200" dirty="0" err="1" smtClean="0">
                <a:latin typeface="Consolas" panose="020B0609020204030204" pitchFamily="49" charset="0"/>
              </a:rPr>
              <a:t>e.cedula</a:t>
            </a:r>
            <a:r>
              <a:rPr lang="pt-BR" sz="2200" dirty="0" smtClean="0">
                <a:latin typeface="Consolas" panose="020B0609020204030204" pitchFamily="49" charset="0"/>
              </a:rPr>
              <a:t>;</a:t>
            </a:r>
            <a:endParaRPr lang="es-CO" sz="2200" dirty="0">
              <a:latin typeface="Consolas" panose="020B0609020204030204" pitchFamily="49" charset="0"/>
            </a:endParaRPr>
          </a:p>
        </p:txBody>
      </p:sp>
      <p:graphicFrame>
        <p:nvGraphicFramePr>
          <p:cNvPr id="10" name="4 Tabla"/>
          <p:cNvGraphicFramePr>
            <a:graphicFrameLocks noGrp="1"/>
          </p:cNvGraphicFramePr>
          <p:nvPr>
            <p:extLst/>
          </p:nvPr>
        </p:nvGraphicFramePr>
        <p:xfrm>
          <a:off x="969623" y="3547073"/>
          <a:ext cx="4286987" cy="2106234"/>
        </p:xfrm>
        <a:graphic>
          <a:graphicData uri="http://schemas.openxmlformats.org/drawingml/2006/table">
            <a:tbl>
              <a:tblPr>
                <a:tableStyleId>{5940675A-B579-460E-94D1-54222C63F5DA}</a:tableStyleId>
              </a:tblPr>
              <a:tblGrid>
                <a:gridCol w="1339685"/>
                <a:gridCol w="1473651"/>
                <a:gridCol w="1473651"/>
              </a:tblGrid>
              <a:tr h="351039">
                <a:tc>
                  <a:txBody>
                    <a:bodyPr/>
                    <a:lstStyle/>
                    <a:p>
                      <a:pPr algn="ctr" fontAlgn="ctr"/>
                      <a:r>
                        <a:rPr lang="es-CO" sz="1800" b="1" i="0" u="none" strike="noStrike" dirty="0" smtClean="0">
                          <a:solidFill>
                            <a:srgbClr val="000000"/>
                          </a:solidFill>
                          <a:effectLst/>
                          <a:latin typeface="Calibri"/>
                        </a:rPr>
                        <a:t>CEDULA</a:t>
                      </a:r>
                      <a:endParaRPr lang="es-CO" sz="1800" b="1" i="0" u="none" strike="noStrike" dirty="0">
                        <a:solidFill>
                          <a:srgbClr val="000000"/>
                        </a:solidFill>
                        <a:effectLst/>
                        <a:latin typeface="Calibri"/>
                      </a:endParaRPr>
                    </a:p>
                  </a:txBody>
                  <a:tcPr marL="12700" marR="12700" marT="9525" marB="0" anchor="ctr">
                    <a:solidFill>
                      <a:schemeClr val="accent1">
                        <a:lumMod val="60000"/>
                        <a:lumOff val="40000"/>
                      </a:schemeClr>
                    </a:solidFill>
                  </a:tcPr>
                </a:tc>
                <a:tc>
                  <a:txBody>
                    <a:bodyPr/>
                    <a:lstStyle/>
                    <a:p>
                      <a:pPr algn="ctr" fontAlgn="ctr"/>
                      <a:r>
                        <a:rPr lang="es-CO" sz="1800" b="1" i="0" u="none" strike="noStrike" dirty="0" smtClean="0">
                          <a:solidFill>
                            <a:srgbClr val="000000"/>
                          </a:solidFill>
                          <a:effectLst/>
                          <a:latin typeface="Calibri"/>
                        </a:rPr>
                        <a:t>NOMBRE</a:t>
                      </a:r>
                      <a:endParaRPr lang="es-CO" sz="1800" b="1" i="0" u="none" strike="noStrike" dirty="0">
                        <a:solidFill>
                          <a:srgbClr val="000000"/>
                        </a:solidFill>
                        <a:effectLst/>
                        <a:latin typeface="Calibri"/>
                      </a:endParaRPr>
                    </a:p>
                  </a:txBody>
                  <a:tcPr marL="12700" marR="12700" marT="9525" marB="0" anchor="ctr">
                    <a:solidFill>
                      <a:schemeClr val="accent1">
                        <a:lumMod val="60000"/>
                        <a:lumOff val="40000"/>
                      </a:schemeClr>
                    </a:solidFill>
                  </a:tcPr>
                </a:tc>
                <a:tc>
                  <a:txBody>
                    <a:bodyPr/>
                    <a:lstStyle/>
                    <a:p>
                      <a:pPr algn="ctr" fontAlgn="ctr"/>
                      <a:r>
                        <a:rPr lang="es-CO" sz="1800" b="1" i="0" u="none" strike="noStrike" dirty="0" smtClean="0">
                          <a:solidFill>
                            <a:srgbClr val="000000"/>
                          </a:solidFill>
                          <a:effectLst/>
                          <a:latin typeface="Calibri"/>
                        </a:rPr>
                        <a:t>APELLIDO</a:t>
                      </a:r>
                      <a:endParaRPr lang="es-CO" sz="1800" b="1" i="0" u="none" strike="noStrike" dirty="0">
                        <a:solidFill>
                          <a:srgbClr val="000000"/>
                        </a:solidFill>
                        <a:effectLst/>
                        <a:latin typeface="Calibri"/>
                      </a:endParaRPr>
                    </a:p>
                  </a:txBody>
                  <a:tcPr marL="12700" marR="12700" marT="9525" marB="0" anchor="ctr">
                    <a:solidFill>
                      <a:schemeClr val="accent1">
                        <a:lumMod val="60000"/>
                        <a:lumOff val="40000"/>
                      </a:schemeClr>
                    </a:solidFill>
                  </a:tcPr>
                </a:tc>
              </a:tr>
              <a:tr h="351039">
                <a:tc>
                  <a:txBody>
                    <a:bodyPr/>
                    <a:lstStyle/>
                    <a:p>
                      <a:pPr algn="ctr" fontAlgn="ctr"/>
                      <a:r>
                        <a:rPr lang="es-CO" sz="1800" b="0" i="0" u="none" strike="noStrike" dirty="0" smtClean="0">
                          <a:solidFill>
                            <a:srgbClr val="000000"/>
                          </a:solidFill>
                          <a:effectLst/>
                          <a:latin typeface="Calibri"/>
                        </a:rPr>
                        <a:t>11</a:t>
                      </a:r>
                      <a:endParaRPr lang="es-CO" sz="1800" b="0" i="0" u="none" strike="noStrike" dirty="0">
                        <a:solidFill>
                          <a:srgbClr val="000000"/>
                        </a:solidFill>
                        <a:effectLst/>
                        <a:latin typeface="Calibri"/>
                      </a:endParaRPr>
                    </a:p>
                  </a:txBody>
                  <a:tcPr marL="12700" marR="12700" marT="9525" marB="0" anchor="ctr">
                    <a:solidFill>
                      <a:srgbClr val="FFFF00"/>
                    </a:solidFill>
                  </a:tcPr>
                </a:tc>
                <a:tc>
                  <a:txBody>
                    <a:bodyPr/>
                    <a:lstStyle/>
                    <a:p>
                      <a:pPr algn="ctr" fontAlgn="ctr"/>
                      <a:r>
                        <a:rPr lang="es-CO" sz="1800" b="0" i="0" u="none" strike="noStrike" dirty="0" smtClean="0">
                          <a:solidFill>
                            <a:srgbClr val="000000"/>
                          </a:solidFill>
                          <a:effectLst/>
                          <a:latin typeface="Calibri"/>
                        </a:rPr>
                        <a:t>Pepe</a:t>
                      </a:r>
                      <a:endParaRPr lang="es-CO" sz="1800" b="0" i="0" u="none" strike="noStrike" dirty="0">
                        <a:solidFill>
                          <a:srgbClr val="000000"/>
                        </a:solidFill>
                        <a:effectLst/>
                        <a:latin typeface="Calibri"/>
                      </a:endParaRPr>
                    </a:p>
                  </a:txBody>
                  <a:tcPr marL="12700" marR="12700" marT="9525" marB="0" anchor="ctr">
                    <a:solidFill>
                      <a:srgbClr val="FFFF00"/>
                    </a:solidFill>
                  </a:tcPr>
                </a:tc>
                <a:tc>
                  <a:txBody>
                    <a:bodyPr/>
                    <a:lstStyle/>
                    <a:p>
                      <a:pPr algn="ctr" fontAlgn="ctr"/>
                      <a:r>
                        <a:rPr lang="es-CO" sz="1800" b="0" i="0" u="none" strike="noStrike" dirty="0" err="1" smtClean="0">
                          <a:solidFill>
                            <a:srgbClr val="000000"/>
                          </a:solidFill>
                          <a:effectLst/>
                          <a:latin typeface="Calibri"/>
                        </a:rPr>
                        <a:t>Lopez</a:t>
                      </a:r>
                      <a:endParaRPr lang="es-CO" sz="1800" b="0" i="0" u="none" strike="noStrike" dirty="0">
                        <a:solidFill>
                          <a:srgbClr val="000000"/>
                        </a:solidFill>
                        <a:effectLst/>
                        <a:latin typeface="Calibri"/>
                      </a:endParaRPr>
                    </a:p>
                  </a:txBody>
                  <a:tcPr marL="12700" marR="12700" marT="9525" marB="0" anchor="ctr"/>
                </a:tc>
              </a:tr>
              <a:tr h="351039">
                <a:tc>
                  <a:txBody>
                    <a:bodyPr/>
                    <a:lstStyle/>
                    <a:p>
                      <a:pPr algn="ctr" fontAlgn="ctr"/>
                      <a:r>
                        <a:rPr lang="es-CO" sz="1800" b="0" i="0" u="none" strike="noStrike" dirty="0" smtClean="0">
                          <a:solidFill>
                            <a:srgbClr val="000000"/>
                          </a:solidFill>
                          <a:effectLst/>
                          <a:latin typeface="Calibri"/>
                        </a:rPr>
                        <a:t>22</a:t>
                      </a:r>
                      <a:endParaRPr lang="es-CO" sz="1800" b="0" i="0" u="none" strike="noStrike" dirty="0">
                        <a:solidFill>
                          <a:srgbClr val="000000"/>
                        </a:solidFill>
                        <a:effectLst/>
                        <a:latin typeface="Calibri"/>
                      </a:endParaRPr>
                    </a:p>
                  </a:txBody>
                  <a:tcPr marL="12700" marR="12700" marT="9525" marB="0" anchor="ctr">
                    <a:solidFill>
                      <a:srgbClr val="FFFF00"/>
                    </a:solidFill>
                  </a:tcPr>
                </a:tc>
                <a:tc>
                  <a:txBody>
                    <a:bodyPr/>
                    <a:lstStyle/>
                    <a:p>
                      <a:pPr algn="ctr" fontAlgn="ctr"/>
                      <a:r>
                        <a:rPr lang="es-CO" sz="1800" b="0" i="0" u="none" strike="noStrike" dirty="0" smtClean="0">
                          <a:solidFill>
                            <a:srgbClr val="000000"/>
                          </a:solidFill>
                          <a:effectLst/>
                          <a:latin typeface="Calibri"/>
                        </a:rPr>
                        <a:t>Pedro</a:t>
                      </a:r>
                      <a:endParaRPr lang="es-CO" sz="1800" b="0" i="0" u="none" strike="noStrike" dirty="0">
                        <a:solidFill>
                          <a:srgbClr val="000000"/>
                        </a:solidFill>
                        <a:effectLst/>
                        <a:latin typeface="Calibri"/>
                      </a:endParaRPr>
                    </a:p>
                  </a:txBody>
                  <a:tcPr marL="12700" marR="12700" marT="9525" marB="0" anchor="ctr">
                    <a:solidFill>
                      <a:srgbClr val="FFFF00"/>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s-CO" sz="1800" b="0" i="0" u="none" strike="noStrike" kern="1200" dirty="0" err="1" smtClean="0">
                          <a:solidFill>
                            <a:srgbClr val="000000"/>
                          </a:solidFill>
                          <a:effectLst/>
                          <a:latin typeface="Calibri"/>
                          <a:ea typeface="+mn-ea"/>
                          <a:cs typeface="+mn-cs"/>
                        </a:rPr>
                        <a:t>Ramirez</a:t>
                      </a:r>
                      <a:endParaRPr lang="es-CO" sz="1800" b="0" i="0" u="none" strike="noStrike" kern="1200" dirty="0" smtClean="0">
                        <a:solidFill>
                          <a:srgbClr val="000000"/>
                        </a:solidFill>
                        <a:effectLst/>
                        <a:latin typeface="Calibri"/>
                        <a:ea typeface="+mn-ea"/>
                        <a:cs typeface="+mn-cs"/>
                      </a:endParaRPr>
                    </a:p>
                  </a:txBody>
                  <a:tcPr marL="12700" marR="12700" marT="9525" marB="0" anchor="ctr"/>
                </a:tc>
              </a:tr>
              <a:tr h="351039">
                <a:tc>
                  <a:txBody>
                    <a:bodyPr/>
                    <a:lstStyle/>
                    <a:p>
                      <a:pPr algn="ctr" fontAlgn="ctr"/>
                      <a:r>
                        <a:rPr lang="es-CO" sz="1800" b="0" i="0" u="none" strike="noStrike" dirty="0" smtClean="0">
                          <a:solidFill>
                            <a:srgbClr val="000000"/>
                          </a:solidFill>
                          <a:effectLst/>
                          <a:latin typeface="Calibri"/>
                        </a:rPr>
                        <a:t>33</a:t>
                      </a:r>
                      <a:endParaRPr lang="es-CO" sz="1800" b="0" i="0" u="none" strike="noStrike" dirty="0">
                        <a:solidFill>
                          <a:srgbClr val="000000"/>
                        </a:solidFill>
                        <a:effectLst/>
                        <a:latin typeface="Calibri"/>
                      </a:endParaRPr>
                    </a:p>
                  </a:txBody>
                  <a:tcPr marL="12700" marR="12700" marT="9525" marB="0" anchor="ctr">
                    <a:solidFill>
                      <a:srgbClr val="FFFF00"/>
                    </a:solidFill>
                  </a:tcPr>
                </a:tc>
                <a:tc>
                  <a:txBody>
                    <a:bodyPr/>
                    <a:lstStyle/>
                    <a:p>
                      <a:pPr algn="ctr" fontAlgn="ctr"/>
                      <a:r>
                        <a:rPr lang="es-CO" sz="1800" b="0" i="0" u="none" strike="noStrike" dirty="0" smtClean="0">
                          <a:solidFill>
                            <a:srgbClr val="000000"/>
                          </a:solidFill>
                          <a:effectLst/>
                          <a:latin typeface="Calibri"/>
                        </a:rPr>
                        <a:t>María</a:t>
                      </a:r>
                      <a:endParaRPr lang="es-CO" sz="1800" b="0" i="0" u="none" strike="noStrike" dirty="0">
                        <a:solidFill>
                          <a:srgbClr val="000000"/>
                        </a:solidFill>
                        <a:effectLst/>
                        <a:latin typeface="Calibri"/>
                      </a:endParaRPr>
                    </a:p>
                  </a:txBody>
                  <a:tcPr marL="12700" marR="12700" marT="9525" marB="0" anchor="ctr">
                    <a:solidFill>
                      <a:srgbClr val="FFFF00"/>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s-CO" sz="1800" b="0" i="0" u="none" strike="noStrike" kern="1200" dirty="0" smtClean="0">
                          <a:solidFill>
                            <a:srgbClr val="000000"/>
                          </a:solidFill>
                          <a:effectLst/>
                          <a:latin typeface="Calibri"/>
                          <a:ea typeface="+mn-ea"/>
                          <a:cs typeface="+mn-cs"/>
                        </a:rPr>
                        <a:t>Restrepo</a:t>
                      </a:r>
                    </a:p>
                  </a:txBody>
                  <a:tcPr marL="12700" marR="12700" marT="9525" marB="0" anchor="ctr"/>
                </a:tc>
              </a:tr>
              <a:tr h="351039">
                <a:tc>
                  <a:txBody>
                    <a:bodyPr/>
                    <a:lstStyle/>
                    <a:p>
                      <a:pPr algn="ctr" fontAlgn="ctr"/>
                      <a:r>
                        <a:rPr lang="es-CO" sz="1800" b="0" i="0" u="none" strike="noStrike" dirty="0" smtClean="0">
                          <a:solidFill>
                            <a:srgbClr val="000000"/>
                          </a:solidFill>
                          <a:effectLst/>
                          <a:latin typeface="Calibri"/>
                        </a:rPr>
                        <a:t>44</a:t>
                      </a:r>
                      <a:endParaRPr lang="es-CO" sz="1800" b="0" i="0" u="none" strike="noStrike" dirty="0">
                        <a:solidFill>
                          <a:srgbClr val="000000"/>
                        </a:solidFill>
                        <a:effectLst/>
                        <a:latin typeface="Calibri"/>
                      </a:endParaRPr>
                    </a:p>
                  </a:txBody>
                  <a:tcPr marL="12700" marR="12700" marT="9525" marB="0" anchor="ctr"/>
                </a:tc>
                <a:tc>
                  <a:txBody>
                    <a:bodyPr/>
                    <a:lstStyle/>
                    <a:p>
                      <a:pPr algn="ctr" fontAlgn="ctr"/>
                      <a:r>
                        <a:rPr lang="es-CO" sz="1800" b="0" i="0" u="none" strike="noStrike" dirty="0" smtClean="0">
                          <a:solidFill>
                            <a:srgbClr val="000000"/>
                          </a:solidFill>
                          <a:effectLst/>
                          <a:latin typeface="Calibri"/>
                        </a:rPr>
                        <a:t>Luis</a:t>
                      </a:r>
                      <a:endParaRPr lang="es-CO" sz="1800" b="0" i="0" u="none" strike="noStrike" dirty="0">
                        <a:solidFill>
                          <a:srgbClr val="000000"/>
                        </a:solidFill>
                        <a:effectLst/>
                        <a:latin typeface="Calibri"/>
                      </a:endParaRPr>
                    </a:p>
                  </a:txBody>
                  <a:tcPr marL="12700" marR="12700" marT="9525" marB="0" anchor="ct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s-CO" sz="1800" b="0" i="0" u="none" strike="noStrike" kern="1200" dirty="0" smtClean="0">
                          <a:solidFill>
                            <a:srgbClr val="000000"/>
                          </a:solidFill>
                          <a:effectLst/>
                          <a:latin typeface="Calibri"/>
                          <a:ea typeface="+mn-ea"/>
                          <a:cs typeface="+mn-cs"/>
                        </a:rPr>
                        <a:t>Diaz</a:t>
                      </a:r>
                    </a:p>
                  </a:txBody>
                  <a:tcPr marL="12700" marR="12700" marT="9525" marB="0" anchor="ctr"/>
                </a:tc>
              </a:tr>
              <a:tr h="351039">
                <a:tc>
                  <a:txBody>
                    <a:bodyPr/>
                    <a:lstStyle/>
                    <a:p>
                      <a:pPr algn="ctr" fontAlgn="ctr"/>
                      <a:r>
                        <a:rPr lang="es-CO" sz="1800" b="0" i="0" u="none" strike="noStrike" dirty="0" smtClean="0">
                          <a:solidFill>
                            <a:srgbClr val="000000"/>
                          </a:solidFill>
                          <a:effectLst/>
                          <a:latin typeface="Calibri"/>
                        </a:rPr>
                        <a:t>55</a:t>
                      </a:r>
                      <a:endParaRPr lang="es-CO" sz="1800" b="0" i="0" u="none" strike="noStrike" dirty="0">
                        <a:solidFill>
                          <a:srgbClr val="000000"/>
                        </a:solidFill>
                        <a:effectLst/>
                        <a:latin typeface="Calibri"/>
                      </a:endParaRPr>
                    </a:p>
                  </a:txBody>
                  <a:tcPr marL="12700" marR="12700" marT="9525" marB="0" anchor="ctr"/>
                </a:tc>
                <a:tc>
                  <a:txBody>
                    <a:bodyPr/>
                    <a:lstStyle/>
                    <a:p>
                      <a:pPr algn="ctr" fontAlgn="ctr"/>
                      <a:r>
                        <a:rPr lang="es-CO" sz="1800" b="0" i="0" u="none" strike="noStrike" dirty="0" smtClean="0">
                          <a:solidFill>
                            <a:srgbClr val="000000"/>
                          </a:solidFill>
                          <a:effectLst/>
                          <a:latin typeface="Calibri"/>
                        </a:rPr>
                        <a:t>Sara</a:t>
                      </a:r>
                      <a:endParaRPr lang="es-CO" sz="1800" b="0" i="0" u="none" strike="noStrike" dirty="0">
                        <a:solidFill>
                          <a:srgbClr val="000000"/>
                        </a:solidFill>
                        <a:effectLst/>
                        <a:latin typeface="Calibri"/>
                      </a:endParaRPr>
                    </a:p>
                  </a:txBody>
                  <a:tcPr marL="12700" marR="12700" marT="9525" marB="0" anchor="ct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s-CO" sz="1800" b="0" i="0" u="none" strike="noStrike" kern="1200" dirty="0" smtClean="0">
                          <a:solidFill>
                            <a:srgbClr val="000000"/>
                          </a:solidFill>
                          <a:effectLst/>
                          <a:latin typeface="Calibri"/>
                          <a:ea typeface="+mn-ea"/>
                          <a:cs typeface="+mn-cs"/>
                        </a:rPr>
                        <a:t>Castro</a:t>
                      </a:r>
                    </a:p>
                  </a:txBody>
                  <a:tcPr marL="12700" marR="12700" marT="9525" marB="0" anchor="ctr"/>
                </a:tc>
              </a:tr>
            </a:tbl>
          </a:graphicData>
        </a:graphic>
      </p:graphicFrame>
      <p:graphicFrame>
        <p:nvGraphicFramePr>
          <p:cNvPr id="11" name="5 Tabla"/>
          <p:cNvGraphicFramePr>
            <a:graphicFrameLocks noGrp="1"/>
          </p:cNvGraphicFramePr>
          <p:nvPr>
            <p:extLst/>
          </p:nvPr>
        </p:nvGraphicFramePr>
        <p:xfrm>
          <a:off x="5764612" y="3547074"/>
          <a:ext cx="4512499" cy="1285461"/>
        </p:xfrm>
        <a:graphic>
          <a:graphicData uri="http://schemas.openxmlformats.org/drawingml/2006/table">
            <a:tbl>
              <a:tblPr>
                <a:tableStyleId>{5940675A-B579-460E-94D1-54222C63F5DA}</a:tableStyleId>
              </a:tblPr>
              <a:tblGrid>
                <a:gridCol w="1410157"/>
                <a:gridCol w="1551171"/>
                <a:gridCol w="1551171"/>
              </a:tblGrid>
              <a:tr h="280475">
                <a:tc>
                  <a:txBody>
                    <a:bodyPr/>
                    <a:lstStyle/>
                    <a:p>
                      <a:pPr algn="ctr" fontAlgn="ctr"/>
                      <a:r>
                        <a:rPr lang="es-CO" sz="1800" b="1" i="0" u="none" strike="noStrike" dirty="0" smtClean="0">
                          <a:solidFill>
                            <a:srgbClr val="000000"/>
                          </a:solidFill>
                          <a:effectLst/>
                          <a:latin typeface="Calibri"/>
                        </a:rPr>
                        <a:t>CEDULA</a:t>
                      </a:r>
                      <a:endParaRPr lang="es-CO" sz="1800" b="1" i="0" u="none" strike="noStrike" dirty="0">
                        <a:solidFill>
                          <a:srgbClr val="000000"/>
                        </a:solidFill>
                        <a:effectLst/>
                        <a:latin typeface="Calibri"/>
                      </a:endParaRPr>
                    </a:p>
                  </a:txBody>
                  <a:tcPr marL="12700" marR="12700" marT="9525" marB="0" anchor="ctr">
                    <a:solidFill>
                      <a:schemeClr val="accent1">
                        <a:lumMod val="60000"/>
                        <a:lumOff val="40000"/>
                      </a:schemeClr>
                    </a:solidFill>
                  </a:tcPr>
                </a:tc>
                <a:tc>
                  <a:txBody>
                    <a:bodyPr/>
                    <a:lstStyle/>
                    <a:p>
                      <a:pPr algn="ctr" fontAlgn="ctr"/>
                      <a:r>
                        <a:rPr lang="es-CO" sz="1800" b="1" i="0" u="none" strike="noStrike" dirty="0" smtClean="0">
                          <a:solidFill>
                            <a:srgbClr val="000000"/>
                          </a:solidFill>
                          <a:effectLst/>
                          <a:latin typeface="Calibri"/>
                        </a:rPr>
                        <a:t>EMPRESA</a:t>
                      </a:r>
                      <a:endParaRPr lang="es-CO" sz="1800" b="1" i="0" u="none" strike="noStrike" dirty="0">
                        <a:solidFill>
                          <a:srgbClr val="000000"/>
                        </a:solidFill>
                        <a:effectLst/>
                        <a:latin typeface="Calibri"/>
                      </a:endParaRPr>
                    </a:p>
                  </a:txBody>
                  <a:tcPr marL="12700" marR="12700" marT="9525" marB="0" anchor="ctr">
                    <a:solidFill>
                      <a:schemeClr val="accent1">
                        <a:lumMod val="60000"/>
                        <a:lumOff val="40000"/>
                      </a:schemeClr>
                    </a:solidFill>
                  </a:tcPr>
                </a:tc>
                <a:tc>
                  <a:txBody>
                    <a:bodyPr/>
                    <a:lstStyle/>
                    <a:p>
                      <a:pPr algn="ctr" fontAlgn="ctr"/>
                      <a:r>
                        <a:rPr lang="es-CO" sz="1800" b="1" i="0" u="none" strike="noStrike" dirty="0" smtClean="0">
                          <a:solidFill>
                            <a:srgbClr val="000000"/>
                          </a:solidFill>
                          <a:effectLst/>
                          <a:latin typeface="Calibri"/>
                        </a:rPr>
                        <a:t>Salario</a:t>
                      </a:r>
                      <a:endParaRPr lang="es-CO" sz="1800" b="1" i="0" u="none" strike="noStrike" dirty="0">
                        <a:solidFill>
                          <a:srgbClr val="000000"/>
                        </a:solidFill>
                        <a:effectLst/>
                        <a:latin typeface="Calibri"/>
                      </a:endParaRPr>
                    </a:p>
                  </a:txBody>
                  <a:tcPr marL="12700" marR="12700" marT="9525" marB="0" anchor="ctr">
                    <a:solidFill>
                      <a:schemeClr val="accent1">
                        <a:lumMod val="60000"/>
                        <a:lumOff val="40000"/>
                      </a:schemeClr>
                    </a:solidFill>
                  </a:tcPr>
                </a:tc>
              </a:tr>
              <a:tr h="333872">
                <a:tc>
                  <a:txBody>
                    <a:bodyPr/>
                    <a:lstStyle/>
                    <a:p>
                      <a:pPr algn="ctr" fontAlgn="ctr"/>
                      <a:r>
                        <a:rPr lang="es-CO" sz="1800" b="0" i="0" u="none" strike="noStrike" dirty="0" smtClean="0">
                          <a:solidFill>
                            <a:srgbClr val="000000"/>
                          </a:solidFill>
                          <a:effectLst/>
                          <a:latin typeface="Calibri"/>
                        </a:rPr>
                        <a:t>11</a:t>
                      </a:r>
                      <a:endParaRPr lang="es-CO" sz="1800" b="0" i="0" u="none" strike="noStrike" dirty="0">
                        <a:solidFill>
                          <a:srgbClr val="000000"/>
                        </a:solidFill>
                        <a:effectLst/>
                        <a:latin typeface="Calibri"/>
                      </a:endParaRPr>
                    </a:p>
                  </a:txBody>
                  <a:tcPr marL="12700" marR="12700" marT="9525" marB="0" anchor="ctr">
                    <a:solidFill>
                      <a:srgbClr val="FFFF00"/>
                    </a:solidFill>
                  </a:tcPr>
                </a:tc>
                <a:tc>
                  <a:txBody>
                    <a:bodyPr/>
                    <a:lstStyle/>
                    <a:p>
                      <a:pPr algn="ctr" fontAlgn="ctr"/>
                      <a:r>
                        <a:rPr lang="es-CO" sz="1800" b="0" i="0" u="none" strike="noStrike" dirty="0" smtClean="0">
                          <a:solidFill>
                            <a:srgbClr val="000000"/>
                          </a:solidFill>
                          <a:effectLst/>
                          <a:latin typeface="Calibri"/>
                        </a:rPr>
                        <a:t>AA</a:t>
                      </a:r>
                      <a:endParaRPr lang="es-CO" sz="1800" b="0" i="0" u="none" strike="noStrike" dirty="0">
                        <a:solidFill>
                          <a:srgbClr val="000000"/>
                        </a:solidFill>
                        <a:effectLst/>
                        <a:latin typeface="Calibri"/>
                      </a:endParaRPr>
                    </a:p>
                  </a:txBody>
                  <a:tcPr marL="12700" marR="12700" marT="9525" marB="0" anchor="ctr">
                    <a:solidFill>
                      <a:srgbClr val="FFFF00"/>
                    </a:solidFill>
                  </a:tcPr>
                </a:tc>
                <a:tc>
                  <a:txBody>
                    <a:bodyPr/>
                    <a:lstStyle/>
                    <a:p>
                      <a:pPr algn="ctr" fontAlgn="ctr"/>
                      <a:r>
                        <a:rPr lang="es-CO" sz="1800" b="0" i="0" u="none" strike="noStrike" dirty="0" smtClean="0">
                          <a:solidFill>
                            <a:srgbClr val="000000"/>
                          </a:solidFill>
                          <a:effectLst/>
                          <a:latin typeface="Calibri"/>
                        </a:rPr>
                        <a:t>800</a:t>
                      </a:r>
                      <a:endParaRPr lang="es-CO" sz="1800" b="0" i="0" u="none" strike="noStrike" dirty="0">
                        <a:solidFill>
                          <a:srgbClr val="000000"/>
                        </a:solidFill>
                        <a:effectLst/>
                        <a:latin typeface="Calibri"/>
                      </a:endParaRPr>
                    </a:p>
                  </a:txBody>
                  <a:tcPr marL="12700" marR="12700" marT="9525" marB="0" anchor="ctr"/>
                </a:tc>
              </a:tr>
              <a:tr h="333872">
                <a:tc>
                  <a:txBody>
                    <a:bodyPr/>
                    <a:lstStyle/>
                    <a:p>
                      <a:pPr algn="ctr" fontAlgn="ctr"/>
                      <a:r>
                        <a:rPr lang="es-CO" sz="1800" b="0" i="0" u="none" strike="noStrike" dirty="0" smtClean="0">
                          <a:solidFill>
                            <a:srgbClr val="000000"/>
                          </a:solidFill>
                          <a:effectLst/>
                          <a:latin typeface="Calibri"/>
                        </a:rPr>
                        <a:t>22</a:t>
                      </a:r>
                      <a:endParaRPr lang="es-CO" sz="1800" b="0" i="0" u="none" strike="noStrike" dirty="0">
                        <a:solidFill>
                          <a:srgbClr val="000000"/>
                        </a:solidFill>
                        <a:effectLst/>
                        <a:latin typeface="Calibri"/>
                      </a:endParaRPr>
                    </a:p>
                  </a:txBody>
                  <a:tcPr marL="12700" marR="12700" marT="9525" marB="0" anchor="ctr">
                    <a:solidFill>
                      <a:srgbClr val="FFFF00"/>
                    </a:solidFill>
                  </a:tcPr>
                </a:tc>
                <a:tc>
                  <a:txBody>
                    <a:bodyPr/>
                    <a:lstStyle/>
                    <a:p>
                      <a:pPr algn="ctr" fontAlgn="ctr"/>
                      <a:r>
                        <a:rPr lang="es-CO" sz="1800" b="0" i="0" u="none" strike="noStrike" dirty="0" smtClean="0">
                          <a:solidFill>
                            <a:srgbClr val="000000"/>
                          </a:solidFill>
                          <a:effectLst/>
                          <a:latin typeface="Calibri"/>
                        </a:rPr>
                        <a:t>BB</a:t>
                      </a:r>
                      <a:endParaRPr lang="es-CO" sz="1800" b="0" i="0" u="none" strike="noStrike" dirty="0">
                        <a:solidFill>
                          <a:srgbClr val="000000"/>
                        </a:solidFill>
                        <a:effectLst/>
                        <a:latin typeface="Calibri"/>
                      </a:endParaRPr>
                    </a:p>
                  </a:txBody>
                  <a:tcPr marL="12700" marR="12700" marT="9525" marB="0" anchor="ctr">
                    <a:solidFill>
                      <a:srgbClr val="FFFF00"/>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s-CO" sz="1800" b="0" i="0" u="none" strike="noStrike" kern="1200" dirty="0" smtClean="0">
                          <a:solidFill>
                            <a:srgbClr val="000000"/>
                          </a:solidFill>
                          <a:effectLst/>
                          <a:latin typeface="Calibri"/>
                          <a:ea typeface="+mn-ea"/>
                          <a:cs typeface="+mn-cs"/>
                        </a:rPr>
                        <a:t>1000</a:t>
                      </a:r>
                    </a:p>
                  </a:txBody>
                  <a:tcPr marL="12700" marR="12700" marT="9525" marB="0" anchor="ctr"/>
                </a:tc>
              </a:tr>
              <a:tr h="333872">
                <a:tc>
                  <a:txBody>
                    <a:bodyPr/>
                    <a:lstStyle/>
                    <a:p>
                      <a:pPr algn="ctr" fontAlgn="ctr"/>
                      <a:r>
                        <a:rPr lang="es-CO" sz="1800" b="0" i="0" u="none" strike="noStrike" dirty="0" smtClean="0">
                          <a:solidFill>
                            <a:srgbClr val="000000"/>
                          </a:solidFill>
                          <a:effectLst/>
                          <a:latin typeface="Calibri"/>
                        </a:rPr>
                        <a:t>33</a:t>
                      </a:r>
                      <a:endParaRPr lang="es-CO" sz="1800" b="0" i="0" u="none" strike="noStrike" dirty="0">
                        <a:solidFill>
                          <a:srgbClr val="000000"/>
                        </a:solidFill>
                        <a:effectLst/>
                        <a:latin typeface="Calibri"/>
                      </a:endParaRPr>
                    </a:p>
                  </a:txBody>
                  <a:tcPr marL="12700" marR="12700" marT="9525" marB="0" anchor="ctr">
                    <a:solidFill>
                      <a:srgbClr val="FFFF00"/>
                    </a:solidFill>
                  </a:tcPr>
                </a:tc>
                <a:tc>
                  <a:txBody>
                    <a:bodyPr/>
                    <a:lstStyle/>
                    <a:p>
                      <a:pPr algn="ctr" fontAlgn="ctr"/>
                      <a:r>
                        <a:rPr lang="es-CO" sz="1800" b="0" i="0" u="none" strike="noStrike" dirty="0" smtClean="0">
                          <a:solidFill>
                            <a:srgbClr val="000000"/>
                          </a:solidFill>
                          <a:effectLst/>
                          <a:latin typeface="Calibri"/>
                        </a:rPr>
                        <a:t>CC</a:t>
                      </a:r>
                      <a:endParaRPr lang="es-CO" sz="1800" b="0" i="0" u="none" strike="noStrike" dirty="0">
                        <a:solidFill>
                          <a:srgbClr val="000000"/>
                        </a:solidFill>
                        <a:effectLst/>
                        <a:latin typeface="Calibri"/>
                      </a:endParaRPr>
                    </a:p>
                  </a:txBody>
                  <a:tcPr marL="12700" marR="12700" marT="9525" marB="0" anchor="ctr">
                    <a:solidFill>
                      <a:srgbClr val="FFFF00"/>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s-CO" sz="1800" b="0" i="0" u="none" strike="noStrike" kern="1200" dirty="0" smtClean="0">
                          <a:solidFill>
                            <a:srgbClr val="000000"/>
                          </a:solidFill>
                          <a:effectLst/>
                          <a:latin typeface="Calibri"/>
                          <a:ea typeface="+mn-ea"/>
                          <a:cs typeface="+mn-cs"/>
                        </a:rPr>
                        <a:t>700</a:t>
                      </a:r>
                    </a:p>
                  </a:txBody>
                  <a:tcPr marL="12700" marR="12700" marT="9525" marB="0" anchor="ctr"/>
                </a:tc>
              </a:tr>
            </a:tbl>
          </a:graphicData>
        </a:graphic>
      </p:graphicFrame>
    </p:spTree>
    <p:extLst>
      <p:ext uri="{BB962C8B-B14F-4D97-AF65-F5344CB8AC3E}">
        <p14:creationId xmlns:p14="http://schemas.microsoft.com/office/powerpoint/2010/main" val="62177105"/>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206644" y="711507"/>
            <a:ext cx="11389120" cy="1143000"/>
          </a:xfrm>
        </p:spPr>
        <p:txBody>
          <a:bodyPr>
            <a:normAutofit/>
          </a:bodyPr>
          <a:lstStyle/>
          <a:p>
            <a:pPr lvl="0"/>
            <a:r>
              <a:rPr lang="en-US" b="1" dirty="0" err="1" smtClean="0">
                <a:solidFill>
                  <a:schemeClr val="accent1">
                    <a:lumMod val="50000"/>
                  </a:schemeClr>
                </a:solidFill>
              </a:rPr>
              <a:t>Combinaciones</a:t>
            </a:r>
            <a:r>
              <a:rPr lang="en-US" b="1" dirty="0" smtClean="0">
                <a:solidFill>
                  <a:schemeClr val="accent1">
                    <a:lumMod val="50000"/>
                  </a:schemeClr>
                </a:solidFill>
              </a:rPr>
              <a:t> </a:t>
            </a:r>
            <a:r>
              <a:rPr lang="en-US" b="1" dirty="0" err="1" smtClean="0">
                <a:solidFill>
                  <a:schemeClr val="accent1">
                    <a:lumMod val="50000"/>
                  </a:schemeClr>
                </a:solidFill>
              </a:rPr>
              <a:t>externas</a:t>
            </a:r>
            <a:endParaRPr lang="en-US" b="1" dirty="0">
              <a:solidFill>
                <a:schemeClr val="accent1">
                  <a:lumMod val="50000"/>
                </a:schemeClr>
              </a:solidFill>
            </a:endParaRPr>
          </a:p>
        </p:txBody>
      </p:sp>
      <p:sp>
        <p:nvSpPr>
          <p:cNvPr id="7" name="Rectángulo 6"/>
          <p:cNvSpPr/>
          <p:nvPr/>
        </p:nvSpPr>
        <p:spPr>
          <a:xfrm>
            <a:off x="545203" y="2019099"/>
            <a:ext cx="10712003" cy="1446550"/>
          </a:xfrm>
          <a:prstGeom prst="rect">
            <a:avLst/>
          </a:prstGeom>
        </p:spPr>
        <p:txBody>
          <a:bodyPr wrap="square">
            <a:spAutoFit/>
          </a:bodyPr>
          <a:lstStyle/>
          <a:p>
            <a:pPr algn="just"/>
            <a:r>
              <a:rPr lang="es-CO" sz="2200" dirty="0"/>
              <a:t>Las combinaciones externas combinan registros de dos tablas que cumplen la condición, más los registros de la segunda tabla que no la cumplen; es decir, muestran todos los registros de las tablas relacionadas, aún cuando no haya valores coincidentes entre ellas</a:t>
            </a:r>
            <a:r>
              <a:rPr lang="es-CO" sz="2200" dirty="0" smtClean="0"/>
              <a:t>.</a:t>
            </a:r>
          </a:p>
          <a:p>
            <a:pPr algn="just"/>
            <a:r>
              <a:rPr lang="es-CO" sz="2200" dirty="0"/>
              <a:t>Las combinaciones externas se realizan solamente entre 2 tablas.</a:t>
            </a:r>
          </a:p>
        </p:txBody>
      </p:sp>
    </p:spTree>
    <p:extLst>
      <p:ext uri="{BB962C8B-B14F-4D97-AF65-F5344CB8AC3E}">
        <p14:creationId xmlns:p14="http://schemas.microsoft.com/office/powerpoint/2010/main" val="3729121426"/>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206644" y="711507"/>
            <a:ext cx="11389120" cy="1143000"/>
          </a:xfrm>
        </p:spPr>
        <p:txBody>
          <a:bodyPr>
            <a:normAutofit/>
          </a:bodyPr>
          <a:lstStyle/>
          <a:p>
            <a:pPr lvl="0"/>
            <a:r>
              <a:rPr lang="en-US" b="1" dirty="0" smtClean="0">
                <a:solidFill>
                  <a:schemeClr val="accent1">
                    <a:lumMod val="50000"/>
                  </a:schemeClr>
                </a:solidFill>
              </a:rPr>
              <a:t>Left/right Join</a:t>
            </a:r>
            <a:endParaRPr lang="en-US" b="1" dirty="0">
              <a:solidFill>
                <a:schemeClr val="accent1">
                  <a:lumMod val="50000"/>
                </a:schemeClr>
              </a:solidFill>
            </a:endParaRPr>
          </a:p>
        </p:txBody>
      </p:sp>
      <p:sp>
        <p:nvSpPr>
          <p:cNvPr id="7" name="Rectángulo 6"/>
          <p:cNvSpPr/>
          <p:nvPr/>
        </p:nvSpPr>
        <p:spPr>
          <a:xfrm>
            <a:off x="447666" y="1781355"/>
            <a:ext cx="11305423" cy="1384995"/>
          </a:xfrm>
          <a:prstGeom prst="rect">
            <a:avLst/>
          </a:prstGeom>
        </p:spPr>
        <p:txBody>
          <a:bodyPr wrap="square">
            <a:spAutoFit/>
          </a:bodyPr>
          <a:lstStyle/>
          <a:p>
            <a:pPr algn="just"/>
            <a:r>
              <a:rPr lang="es-CO" sz="2100" dirty="0" smtClean="0"/>
              <a:t>Un "</a:t>
            </a:r>
            <a:r>
              <a:rPr lang="es-CO" sz="2100" dirty="0" err="1" smtClean="0"/>
              <a:t>left</a:t>
            </a:r>
            <a:r>
              <a:rPr lang="es-CO" sz="2100" dirty="0" smtClean="0"/>
              <a:t> </a:t>
            </a:r>
            <a:r>
              <a:rPr lang="es-CO" sz="2100" dirty="0" err="1" smtClean="0"/>
              <a:t>join</a:t>
            </a:r>
            <a:r>
              <a:rPr lang="es-CO" sz="2100" dirty="0" smtClean="0"/>
              <a:t>" se usa para hacer coincidir registros en una tabla (izquierda) con otra tabla (derecha); si un valor de la tabla de la izquierda no encuentra coincidencia en la tabla de la derecha, se genera una fila extra (una por cada valor no encontrado) con todos los campos correspondientes a la tabla derecha </a:t>
            </a:r>
            <a:r>
              <a:rPr lang="es-CO" sz="2100" dirty="0" err="1" smtClean="0"/>
              <a:t>seteados</a:t>
            </a:r>
            <a:r>
              <a:rPr lang="es-CO" sz="2100" dirty="0" smtClean="0"/>
              <a:t> a "</a:t>
            </a:r>
            <a:r>
              <a:rPr lang="es-CO" sz="2100" dirty="0" err="1" smtClean="0"/>
              <a:t>null</a:t>
            </a:r>
            <a:r>
              <a:rPr lang="es-CO" sz="2100" dirty="0" smtClean="0"/>
              <a:t>".</a:t>
            </a:r>
            <a:endParaRPr lang="es-CO" sz="2100" dirty="0"/>
          </a:p>
        </p:txBody>
      </p:sp>
      <p:sp>
        <p:nvSpPr>
          <p:cNvPr id="4" name="CuadroTexto 3"/>
          <p:cNvSpPr txBox="1"/>
          <p:nvPr/>
        </p:nvSpPr>
        <p:spPr>
          <a:xfrm>
            <a:off x="1896495" y="3635259"/>
            <a:ext cx="8009419" cy="1200329"/>
          </a:xfrm>
          <a:prstGeom prst="rect">
            <a:avLst/>
          </a:prstGeom>
          <a:noFill/>
        </p:spPr>
        <p:txBody>
          <a:bodyPr wrap="square" rtlCol="0">
            <a:spAutoFit/>
          </a:bodyPr>
          <a:lstStyle/>
          <a:p>
            <a:pPr lvl="1"/>
            <a:r>
              <a:rPr lang="es-CO" dirty="0" err="1" smtClean="0">
                <a:latin typeface="Consolas" panose="020B0609020204030204" pitchFamily="49" charset="0"/>
              </a:rPr>
              <a:t>select</a:t>
            </a:r>
            <a:r>
              <a:rPr lang="es-CO" dirty="0" smtClean="0">
                <a:latin typeface="Consolas" panose="020B0609020204030204" pitchFamily="49" charset="0"/>
              </a:rPr>
              <a:t> CAMPOS</a:t>
            </a:r>
          </a:p>
          <a:p>
            <a:pPr lvl="1"/>
            <a:r>
              <a:rPr lang="es-CO" dirty="0" smtClean="0">
                <a:latin typeface="Consolas" panose="020B0609020204030204" pitchFamily="49" charset="0"/>
              </a:rPr>
              <a:t>  </a:t>
            </a:r>
            <a:r>
              <a:rPr lang="es-CO" dirty="0" err="1" smtClean="0">
                <a:latin typeface="Consolas" panose="020B0609020204030204" pitchFamily="49" charset="0"/>
              </a:rPr>
              <a:t>from</a:t>
            </a:r>
            <a:r>
              <a:rPr lang="es-CO" dirty="0" smtClean="0">
                <a:latin typeface="Consolas" panose="020B0609020204030204" pitchFamily="49" charset="0"/>
              </a:rPr>
              <a:t> TABLAIZQUIERDA</a:t>
            </a:r>
          </a:p>
          <a:p>
            <a:pPr lvl="1"/>
            <a:r>
              <a:rPr lang="es-CO" dirty="0" smtClean="0">
                <a:latin typeface="Consolas" panose="020B0609020204030204" pitchFamily="49" charset="0"/>
              </a:rPr>
              <a:t>  </a:t>
            </a:r>
            <a:r>
              <a:rPr lang="es-CO" dirty="0" err="1" smtClean="0">
                <a:latin typeface="Consolas" panose="020B0609020204030204" pitchFamily="49" charset="0"/>
              </a:rPr>
              <a:t>left</a:t>
            </a:r>
            <a:r>
              <a:rPr lang="es-CO" dirty="0" smtClean="0">
                <a:latin typeface="Consolas" panose="020B0609020204030204" pitchFamily="49" charset="0"/>
              </a:rPr>
              <a:t> </a:t>
            </a:r>
            <a:r>
              <a:rPr lang="es-CO" dirty="0" err="1" smtClean="0">
                <a:latin typeface="Consolas" panose="020B0609020204030204" pitchFamily="49" charset="0"/>
              </a:rPr>
              <a:t>join</a:t>
            </a:r>
            <a:r>
              <a:rPr lang="es-CO" dirty="0" smtClean="0">
                <a:latin typeface="Consolas" panose="020B0609020204030204" pitchFamily="49" charset="0"/>
              </a:rPr>
              <a:t> TABLADERECHA</a:t>
            </a:r>
          </a:p>
          <a:p>
            <a:pPr lvl="1"/>
            <a:r>
              <a:rPr lang="es-CO" dirty="0" smtClean="0">
                <a:latin typeface="Consolas" panose="020B0609020204030204" pitchFamily="49" charset="0"/>
              </a:rPr>
              <a:t>  </a:t>
            </a:r>
            <a:r>
              <a:rPr lang="es-CO" dirty="0" err="1" smtClean="0">
                <a:latin typeface="Consolas" panose="020B0609020204030204" pitchFamily="49" charset="0"/>
              </a:rPr>
              <a:t>on</a:t>
            </a:r>
            <a:r>
              <a:rPr lang="es-CO" dirty="0" smtClean="0">
                <a:latin typeface="Consolas" panose="020B0609020204030204" pitchFamily="49" charset="0"/>
              </a:rPr>
              <a:t> CONDICION;</a:t>
            </a:r>
            <a:endParaRPr lang="es-CO" dirty="0">
              <a:latin typeface="Consolas" panose="020B0609020204030204" pitchFamily="49" charset="0"/>
            </a:endParaRPr>
          </a:p>
        </p:txBody>
      </p:sp>
      <p:sp>
        <p:nvSpPr>
          <p:cNvPr id="5" name="Rectángulo 4"/>
          <p:cNvSpPr/>
          <p:nvPr/>
        </p:nvSpPr>
        <p:spPr>
          <a:xfrm>
            <a:off x="496434" y="4940522"/>
            <a:ext cx="11050561" cy="738664"/>
          </a:xfrm>
          <a:prstGeom prst="rect">
            <a:avLst/>
          </a:prstGeom>
        </p:spPr>
        <p:txBody>
          <a:bodyPr wrap="square">
            <a:spAutoFit/>
          </a:bodyPr>
          <a:lstStyle/>
          <a:p>
            <a:pPr algn="just"/>
            <a:r>
              <a:rPr lang="es-CO" sz="2100" dirty="0"/>
              <a:t>Una combinación externa derecha ("</a:t>
            </a:r>
            <a:r>
              <a:rPr lang="es-CO" sz="2100" dirty="0" err="1"/>
              <a:t>right</a:t>
            </a:r>
            <a:r>
              <a:rPr lang="es-CO" sz="2100" dirty="0"/>
              <a:t> </a:t>
            </a:r>
            <a:r>
              <a:rPr lang="es-CO" sz="2100" dirty="0" err="1"/>
              <a:t>outer</a:t>
            </a:r>
            <a:r>
              <a:rPr lang="es-CO" sz="2100" dirty="0"/>
              <a:t> </a:t>
            </a:r>
            <a:r>
              <a:rPr lang="es-CO" sz="2100" dirty="0" err="1"/>
              <a:t>join</a:t>
            </a:r>
            <a:r>
              <a:rPr lang="es-CO" sz="2100" dirty="0"/>
              <a:t>" o "</a:t>
            </a:r>
            <a:r>
              <a:rPr lang="es-CO" sz="2100" dirty="0" err="1"/>
              <a:t>right</a:t>
            </a:r>
            <a:r>
              <a:rPr lang="es-CO" sz="2100" dirty="0"/>
              <a:t> </a:t>
            </a:r>
            <a:r>
              <a:rPr lang="es-CO" sz="2100" dirty="0" err="1"/>
              <a:t>join</a:t>
            </a:r>
            <a:r>
              <a:rPr lang="es-CO" sz="2100" dirty="0"/>
              <a:t>") opera del mismo modo, donde es la tabla derecha es la que localiza los registros en la tabla izquierda.</a:t>
            </a:r>
          </a:p>
        </p:txBody>
      </p:sp>
    </p:spTree>
    <p:extLst>
      <p:ext uri="{BB962C8B-B14F-4D97-AF65-F5344CB8AC3E}">
        <p14:creationId xmlns:p14="http://schemas.microsoft.com/office/powerpoint/2010/main" val="1260114804"/>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206644" y="601779"/>
            <a:ext cx="11389120" cy="1143000"/>
          </a:xfrm>
        </p:spPr>
        <p:txBody>
          <a:bodyPr>
            <a:normAutofit/>
          </a:bodyPr>
          <a:lstStyle/>
          <a:p>
            <a:pPr lvl="0"/>
            <a:r>
              <a:rPr lang="en-US" b="1" dirty="0">
                <a:solidFill>
                  <a:schemeClr val="accent1">
                    <a:lumMod val="50000"/>
                  </a:schemeClr>
                </a:solidFill>
              </a:rPr>
              <a:t>Left/right Join</a:t>
            </a:r>
          </a:p>
        </p:txBody>
      </p:sp>
      <p:graphicFrame>
        <p:nvGraphicFramePr>
          <p:cNvPr id="10" name="4 Tabla"/>
          <p:cNvGraphicFramePr>
            <a:graphicFrameLocks noGrp="1"/>
          </p:cNvGraphicFramePr>
          <p:nvPr>
            <p:extLst/>
          </p:nvPr>
        </p:nvGraphicFramePr>
        <p:xfrm>
          <a:off x="969623" y="1663409"/>
          <a:ext cx="4286987" cy="2106234"/>
        </p:xfrm>
        <a:graphic>
          <a:graphicData uri="http://schemas.openxmlformats.org/drawingml/2006/table">
            <a:tbl>
              <a:tblPr>
                <a:tableStyleId>{5940675A-B579-460E-94D1-54222C63F5DA}</a:tableStyleId>
              </a:tblPr>
              <a:tblGrid>
                <a:gridCol w="1339685"/>
                <a:gridCol w="1473651"/>
                <a:gridCol w="1473651"/>
              </a:tblGrid>
              <a:tr h="351039">
                <a:tc>
                  <a:txBody>
                    <a:bodyPr/>
                    <a:lstStyle/>
                    <a:p>
                      <a:pPr algn="ctr" fontAlgn="ctr"/>
                      <a:r>
                        <a:rPr lang="es-CO" sz="1800" b="1" i="0" u="none" strike="noStrike" dirty="0" smtClean="0">
                          <a:solidFill>
                            <a:srgbClr val="000000"/>
                          </a:solidFill>
                          <a:effectLst/>
                          <a:latin typeface="Calibri"/>
                        </a:rPr>
                        <a:t>CEDULA</a:t>
                      </a:r>
                      <a:endParaRPr lang="es-CO" sz="1800" b="1" i="0" u="none" strike="noStrike" dirty="0">
                        <a:solidFill>
                          <a:srgbClr val="000000"/>
                        </a:solidFill>
                        <a:effectLst/>
                        <a:latin typeface="Calibri"/>
                      </a:endParaRPr>
                    </a:p>
                  </a:txBody>
                  <a:tcPr marL="12700" marR="12700" marT="9525" marB="0" anchor="ctr">
                    <a:solidFill>
                      <a:schemeClr val="accent1">
                        <a:lumMod val="60000"/>
                        <a:lumOff val="40000"/>
                      </a:schemeClr>
                    </a:solidFill>
                  </a:tcPr>
                </a:tc>
                <a:tc>
                  <a:txBody>
                    <a:bodyPr/>
                    <a:lstStyle/>
                    <a:p>
                      <a:pPr algn="ctr" fontAlgn="ctr"/>
                      <a:r>
                        <a:rPr lang="es-CO" sz="1800" b="1" i="0" u="none" strike="noStrike" dirty="0" smtClean="0">
                          <a:solidFill>
                            <a:srgbClr val="000000"/>
                          </a:solidFill>
                          <a:effectLst/>
                          <a:latin typeface="Calibri"/>
                        </a:rPr>
                        <a:t>NOMBRE</a:t>
                      </a:r>
                      <a:endParaRPr lang="es-CO" sz="1800" b="1" i="0" u="none" strike="noStrike" dirty="0">
                        <a:solidFill>
                          <a:srgbClr val="000000"/>
                        </a:solidFill>
                        <a:effectLst/>
                        <a:latin typeface="Calibri"/>
                      </a:endParaRPr>
                    </a:p>
                  </a:txBody>
                  <a:tcPr marL="12700" marR="12700" marT="9525" marB="0" anchor="ctr">
                    <a:solidFill>
                      <a:schemeClr val="accent1">
                        <a:lumMod val="60000"/>
                        <a:lumOff val="40000"/>
                      </a:schemeClr>
                    </a:solidFill>
                  </a:tcPr>
                </a:tc>
                <a:tc>
                  <a:txBody>
                    <a:bodyPr/>
                    <a:lstStyle/>
                    <a:p>
                      <a:pPr algn="ctr" fontAlgn="ctr"/>
                      <a:r>
                        <a:rPr lang="es-CO" sz="1800" b="1" i="0" u="none" strike="noStrike" dirty="0" smtClean="0">
                          <a:solidFill>
                            <a:srgbClr val="000000"/>
                          </a:solidFill>
                          <a:effectLst/>
                          <a:latin typeface="Calibri"/>
                        </a:rPr>
                        <a:t>APELLIDO</a:t>
                      </a:r>
                      <a:endParaRPr lang="es-CO" sz="1800" b="1" i="0" u="none" strike="noStrike" dirty="0">
                        <a:solidFill>
                          <a:srgbClr val="000000"/>
                        </a:solidFill>
                        <a:effectLst/>
                        <a:latin typeface="Calibri"/>
                      </a:endParaRPr>
                    </a:p>
                  </a:txBody>
                  <a:tcPr marL="12700" marR="12700" marT="9525" marB="0" anchor="ctr">
                    <a:solidFill>
                      <a:schemeClr val="accent1">
                        <a:lumMod val="60000"/>
                        <a:lumOff val="40000"/>
                      </a:schemeClr>
                    </a:solidFill>
                  </a:tcPr>
                </a:tc>
              </a:tr>
              <a:tr h="351039">
                <a:tc>
                  <a:txBody>
                    <a:bodyPr/>
                    <a:lstStyle/>
                    <a:p>
                      <a:pPr algn="ctr" fontAlgn="ctr"/>
                      <a:r>
                        <a:rPr lang="es-CO" sz="1800" b="0" i="0" u="none" strike="noStrike" dirty="0" smtClean="0">
                          <a:solidFill>
                            <a:srgbClr val="000000"/>
                          </a:solidFill>
                          <a:effectLst/>
                          <a:latin typeface="Calibri"/>
                        </a:rPr>
                        <a:t>11</a:t>
                      </a:r>
                      <a:endParaRPr lang="es-CO" sz="1800" b="0" i="0" u="none" strike="noStrike" dirty="0">
                        <a:solidFill>
                          <a:srgbClr val="000000"/>
                        </a:solidFill>
                        <a:effectLst/>
                        <a:latin typeface="Calibri"/>
                      </a:endParaRPr>
                    </a:p>
                  </a:txBody>
                  <a:tcPr marL="12700" marR="12700" marT="9525" marB="0" anchor="ctr">
                    <a:solidFill>
                      <a:srgbClr val="FFFF00"/>
                    </a:solidFill>
                  </a:tcPr>
                </a:tc>
                <a:tc>
                  <a:txBody>
                    <a:bodyPr/>
                    <a:lstStyle/>
                    <a:p>
                      <a:pPr algn="ctr" fontAlgn="ctr"/>
                      <a:r>
                        <a:rPr lang="es-CO" sz="1800" b="0" i="0" u="none" strike="noStrike" dirty="0" smtClean="0">
                          <a:solidFill>
                            <a:srgbClr val="000000"/>
                          </a:solidFill>
                          <a:effectLst/>
                          <a:latin typeface="Calibri"/>
                        </a:rPr>
                        <a:t>Pepe</a:t>
                      </a:r>
                      <a:endParaRPr lang="es-CO" sz="1800" b="0" i="0" u="none" strike="noStrike" dirty="0">
                        <a:solidFill>
                          <a:srgbClr val="000000"/>
                        </a:solidFill>
                        <a:effectLst/>
                        <a:latin typeface="Calibri"/>
                      </a:endParaRPr>
                    </a:p>
                  </a:txBody>
                  <a:tcPr marL="12700" marR="12700" marT="9525" marB="0" anchor="ctr">
                    <a:solidFill>
                      <a:srgbClr val="FFFF00"/>
                    </a:solidFill>
                  </a:tcPr>
                </a:tc>
                <a:tc>
                  <a:txBody>
                    <a:bodyPr/>
                    <a:lstStyle/>
                    <a:p>
                      <a:pPr algn="ctr" fontAlgn="ctr"/>
                      <a:r>
                        <a:rPr lang="es-CO" sz="1800" b="0" i="0" u="none" strike="noStrike" dirty="0" err="1" smtClean="0">
                          <a:solidFill>
                            <a:srgbClr val="000000"/>
                          </a:solidFill>
                          <a:effectLst/>
                          <a:latin typeface="Calibri"/>
                        </a:rPr>
                        <a:t>Lopez</a:t>
                      </a:r>
                      <a:endParaRPr lang="es-CO" sz="1800" b="0" i="0" u="none" strike="noStrike" dirty="0">
                        <a:solidFill>
                          <a:srgbClr val="000000"/>
                        </a:solidFill>
                        <a:effectLst/>
                        <a:latin typeface="Calibri"/>
                      </a:endParaRPr>
                    </a:p>
                  </a:txBody>
                  <a:tcPr marL="12700" marR="12700" marT="9525" marB="0" anchor="ctr"/>
                </a:tc>
              </a:tr>
              <a:tr h="351039">
                <a:tc>
                  <a:txBody>
                    <a:bodyPr/>
                    <a:lstStyle/>
                    <a:p>
                      <a:pPr algn="ctr" fontAlgn="ctr"/>
                      <a:r>
                        <a:rPr lang="es-CO" sz="1800" b="0" i="0" u="none" strike="noStrike" dirty="0" smtClean="0">
                          <a:solidFill>
                            <a:srgbClr val="000000"/>
                          </a:solidFill>
                          <a:effectLst/>
                          <a:latin typeface="Calibri"/>
                        </a:rPr>
                        <a:t>22</a:t>
                      </a:r>
                      <a:endParaRPr lang="es-CO" sz="1800" b="0" i="0" u="none" strike="noStrike" dirty="0">
                        <a:solidFill>
                          <a:srgbClr val="000000"/>
                        </a:solidFill>
                        <a:effectLst/>
                        <a:latin typeface="Calibri"/>
                      </a:endParaRPr>
                    </a:p>
                  </a:txBody>
                  <a:tcPr marL="12700" marR="12700" marT="9525" marB="0" anchor="ctr">
                    <a:solidFill>
                      <a:srgbClr val="FFFF00"/>
                    </a:solidFill>
                  </a:tcPr>
                </a:tc>
                <a:tc>
                  <a:txBody>
                    <a:bodyPr/>
                    <a:lstStyle/>
                    <a:p>
                      <a:pPr algn="ctr" fontAlgn="ctr"/>
                      <a:r>
                        <a:rPr lang="es-CO" sz="1800" b="0" i="0" u="none" strike="noStrike" dirty="0" smtClean="0">
                          <a:solidFill>
                            <a:srgbClr val="000000"/>
                          </a:solidFill>
                          <a:effectLst/>
                          <a:latin typeface="Calibri"/>
                        </a:rPr>
                        <a:t>Pedro</a:t>
                      </a:r>
                      <a:endParaRPr lang="es-CO" sz="1800" b="0" i="0" u="none" strike="noStrike" dirty="0">
                        <a:solidFill>
                          <a:srgbClr val="000000"/>
                        </a:solidFill>
                        <a:effectLst/>
                        <a:latin typeface="Calibri"/>
                      </a:endParaRPr>
                    </a:p>
                  </a:txBody>
                  <a:tcPr marL="12700" marR="12700" marT="9525" marB="0" anchor="ctr">
                    <a:solidFill>
                      <a:srgbClr val="FFFF00"/>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s-CO" sz="1800" b="0" i="0" u="none" strike="noStrike" kern="1200" dirty="0" err="1" smtClean="0">
                          <a:solidFill>
                            <a:srgbClr val="000000"/>
                          </a:solidFill>
                          <a:effectLst/>
                          <a:latin typeface="Calibri"/>
                          <a:ea typeface="+mn-ea"/>
                          <a:cs typeface="+mn-cs"/>
                        </a:rPr>
                        <a:t>Ramirez</a:t>
                      </a:r>
                      <a:endParaRPr lang="es-CO" sz="1800" b="0" i="0" u="none" strike="noStrike" kern="1200" dirty="0" smtClean="0">
                        <a:solidFill>
                          <a:srgbClr val="000000"/>
                        </a:solidFill>
                        <a:effectLst/>
                        <a:latin typeface="Calibri"/>
                        <a:ea typeface="+mn-ea"/>
                        <a:cs typeface="+mn-cs"/>
                      </a:endParaRPr>
                    </a:p>
                  </a:txBody>
                  <a:tcPr marL="12700" marR="12700" marT="9525" marB="0" anchor="ctr"/>
                </a:tc>
              </a:tr>
              <a:tr h="351039">
                <a:tc>
                  <a:txBody>
                    <a:bodyPr/>
                    <a:lstStyle/>
                    <a:p>
                      <a:pPr algn="ctr" fontAlgn="ctr"/>
                      <a:r>
                        <a:rPr lang="es-CO" sz="1800" b="0" i="0" u="none" strike="noStrike" dirty="0" smtClean="0">
                          <a:solidFill>
                            <a:srgbClr val="000000"/>
                          </a:solidFill>
                          <a:effectLst/>
                          <a:latin typeface="Calibri"/>
                        </a:rPr>
                        <a:t>33</a:t>
                      </a:r>
                      <a:endParaRPr lang="es-CO" sz="1800" b="0" i="0" u="none" strike="noStrike" dirty="0">
                        <a:solidFill>
                          <a:srgbClr val="000000"/>
                        </a:solidFill>
                        <a:effectLst/>
                        <a:latin typeface="Calibri"/>
                      </a:endParaRPr>
                    </a:p>
                  </a:txBody>
                  <a:tcPr marL="12700" marR="12700" marT="9525" marB="0" anchor="ctr">
                    <a:solidFill>
                      <a:srgbClr val="FFFF00"/>
                    </a:solidFill>
                  </a:tcPr>
                </a:tc>
                <a:tc>
                  <a:txBody>
                    <a:bodyPr/>
                    <a:lstStyle/>
                    <a:p>
                      <a:pPr algn="ctr" fontAlgn="ctr"/>
                      <a:r>
                        <a:rPr lang="es-CO" sz="1800" b="0" i="0" u="none" strike="noStrike" dirty="0" smtClean="0">
                          <a:solidFill>
                            <a:srgbClr val="000000"/>
                          </a:solidFill>
                          <a:effectLst/>
                          <a:latin typeface="Calibri"/>
                        </a:rPr>
                        <a:t>María</a:t>
                      </a:r>
                      <a:endParaRPr lang="es-CO" sz="1800" b="0" i="0" u="none" strike="noStrike" dirty="0">
                        <a:solidFill>
                          <a:srgbClr val="000000"/>
                        </a:solidFill>
                        <a:effectLst/>
                        <a:latin typeface="Calibri"/>
                      </a:endParaRPr>
                    </a:p>
                  </a:txBody>
                  <a:tcPr marL="12700" marR="12700" marT="9525" marB="0" anchor="ctr">
                    <a:solidFill>
                      <a:srgbClr val="FFFF00"/>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s-CO" sz="1800" b="0" i="0" u="none" strike="noStrike" kern="1200" dirty="0" smtClean="0">
                          <a:solidFill>
                            <a:srgbClr val="000000"/>
                          </a:solidFill>
                          <a:effectLst/>
                          <a:latin typeface="Calibri"/>
                          <a:ea typeface="+mn-ea"/>
                          <a:cs typeface="+mn-cs"/>
                        </a:rPr>
                        <a:t>Restrepo</a:t>
                      </a:r>
                    </a:p>
                  </a:txBody>
                  <a:tcPr marL="12700" marR="12700" marT="9525" marB="0" anchor="ctr"/>
                </a:tc>
              </a:tr>
              <a:tr h="351039">
                <a:tc>
                  <a:txBody>
                    <a:bodyPr/>
                    <a:lstStyle/>
                    <a:p>
                      <a:pPr algn="ctr" fontAlgn="ctr"/>
                      <a:r>
                        <a:rPr lang="es-CO" sz="1800" b="0" i="0" u="none" strike="noStrike" dirty="0" smtClean="0">
                          <a:solidFill>
                            <a:srgbClr val="000000"/>
                          </a:solidFill>
                          <a:effectLst/>
                          <a:latin typeface="Calibri"/>
                        </a:rPr>
                        <a:t>44</a:t>
                      </a:r>
                      <a:endParaRPr lang="es-CO" sz="1800" b="0" i="0" u="none" strike="noStrike" dirty="0">
                        <a:solidFill>
                          <a:srgbClr val="000000"/>
                        </a:solidFill>
                        <a:effectLst/>
                        <a:latin typeface="Calibri"/>
                      </a:endParaRPr>
                    </a:p>
                  </a:txBody>
                  <a:tcPr marL="12700" marR="12700" marT="9525" marB="0" anchor="ctr"/>
                </a:tc>
                <a:tc>
                  <a:txBody>
                    <a:bodyPr/>
                    <a:lstStyle/>
                    <a:p>
                      <a:pPr algn="ctr" fontAlgn="ctr"/>
                      <a:r>
                        <a:rPr lang="es-CO" sz="1800" b="0" i="0" u="none" strike="noStrike" dirty="0" smtClean="0">
                          <a:solidFill>
                            <a:srgbClr val="000000"/>
                          </a:solidFill>
                          <a:effectLst/>
                          <a:latin typeface="Calibri"/>
                        </a:rPr>
                        <a:t>Luis</a:t>
                      </a:r>
                      <a:endParaRPr lang="es-CO" sz="1800" b="0" i="0" u="none" strike="noStrike" dirty="0">
                        <a:solidFill>
                          <a:srgbClr val="000000"/>
                        </a:solidFill>
                        <a:effectLst/>
                        <a:latin typeface="Calibri"/>
                      </a:endParaRPr>
                    </a:p>
                  </a:txBody>
                  <a:tcPr marL="12700" marR="12700" marT="9525" marB="0" anchor="ct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s-CO" sz="1800" b="0" i="0" u="none" strike="noStrike" kern="1200" dirty="0" smtClean="0">
                          <a:solidFill>
                            <a:srgbClr val="000000"/>
                          </a:solidFill>
                          <a:effectLst/>
                          <a:latin typeface="Calibri"/>
                          <a:ea typeface="+mn-ea"/>
                          <a:cs typeface="+mn-cs"/>
                        </a:rPr>
                        <a:t>Diaz</a:t>
                      </a:r>
                    </a:p>
                  </a:txBody>
                  <a:tcPr marL="12700" marR="12700" marT="9525" marB="0" anchor="ctr"/>
                </a:tc>
              </a:tr>
              <a:tr h="351039">
                <a:tc>
                  <a:txBody>
                    <a:bodyPr/>
                    <a:lstStyle/>
                    <a:p>
                      <a:pPr algn="ctr" fontAlgn="ctr"/>
                      <a:r>
                        <a:rPr lang="es-CO" sz="1800" b="0" i="0" u="none" strike="noStrike" dirty="0" smtClean="0">
                          <a:solidFill>
                            <a:srgbClr val="000000"/>
                          </a:solidFill>
                          <a:effectLst/>
                          <a:latin typeface="Calibri"/>
                        </a:rPr>
                        <a:t>55</a:t>
                      </a:r>
                      <a:endParaRPr lang="es-CO" sz="1800" b="0" i="0" u="none" strike="noStrike" dirty="0">
                        <a:solidFill>
                          <a:srgbClr val="000000"/>
                        </a:solidFill>
                        <a:effectLst/>
                        <a:latin typeface="Calibri"/>
                      </a:endParaRPr>
                    </a:p>
                  </a:txBody>
                  <a:tcPr marL="12700" marR="12700" marT="9525" marB="0" anchor="ctr"/>
                </a:tc>
                <a:tc>
                  <a:txBody>
                    <a:bodyPr/>
                    <a:lstStyle/>
                    <a:p>
                      <a:pPr algn="ctr" fontAlgn="ctr"/>
                      <a:r>
                        <a:rPr lang="es-CO" sz="1800" b="0" i="0" u="none" strike="noStrike" dirty="0" smtClean="0">
                          <a:solidFill>
                            <a:srgbClr val="000000"/>
                          </a:solidFill>
                          <a:effectLst/>
                          <a:latin typeface="Calibri"/>
                        </a:rPr>
                        <a:t>Sara</a:t>
                      </a:r>
                      <a:endParaRPr lang="es-CO" sz="1800" b="0" i="0" u="none" strike="noStrike" dirty="0">
                        <a:solidFill>
                          <a:srgbClr val="000000"/>
                        </a:solidFill>
                        <a:effectLst/>
                        <a:latin typeface="Calibri"/>
                      </a:endParaRPr>
                    </a:p>
                  </a:txBody>
                  <a:tcPr marL="12700" marR="12700" marT="9525" marB="0" anchor="ct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s-CO" sz="1800" b="0" i="0" u="none" strike="noStrike" kern="1200" dirty="0" smtClean="0">
                          <a:solidFill>
                            <a:srgbClr val="000000"/>
                          </a:solidFill>
                          <a:effectLst/>
                          <a:latin typeface="Calibri"/>
                          <a:ea typeface="+mn-ea"/>
                          <a:cs typeface="+mn-cs"/>
                        </a:rPr>
                        <a:t>Castro</a:t>
                      </a:r>
                    </a:p>
                  </a:txBody>
                  <a:tcPr marL="12700" marR="12700" marT="9525" marB="0" anchor="ctr"/>
                </a:tc>
              </a:tr>
            </a:tbl>
          </a:graphicData>
        </a:graphic>
      </p:graphicFrame>
      <p:graphicFrame>
        <p:nvGraphicFramePr>
          <p:cNvPr id="11" name="5 Tabla"/>
          <p:cNvGraphicFramePr>
            <a:graphicFrameLocks noGrp="1"/>
          </p:cNvGraphicFramePr>
          <p:nvPr>
            <p:extLst/>
          </p:nvPr>
        </p:nvGraphicFramePr>
        <p:xfrm>
          <a:off x="5764612" y="1663410"/>
          <a:ext cx="4512499" cy="1285461"/>
        </p:xfrm>
        <a:graphic>
          <a:graphicData uri="http://schemas.openxmlformats.org/drawingml/2006/table">
            <a:tbl>
              <a:tblPr>
                <a:tableStyleId>{5940675A-B579-460E-94D1-54222C63F5DA}</a:tableStyleId>
              </a:tblPr>
              <a:tblGrid>
                <a:gridCol w="1410157"/>
                <a:gridCol w="1551171"/>
                <a:gridCol w="1551171"/>
              </a:tblGrid>
              <a:tr h="280475">
                <a:tc>
                  <a:txBody>
                    <a:bodyPr/>
                    <a:lstStyle/>
                    <a:p>
                      <a:pPr algn="ctr" fontAlgn="ctr"/>
                      <a:r>
                        <a:rPr lang="es-CO" sz="1800" b="1" i="0" u="none" strike="noStrike" dirty="0" smtClean="0">
                          <a:solidFill>
                            <a:srgbClr val="000000"/>
                          </a:solidFill>
                          <a:effectLst/>
                          <a:latin typeface="Calibri"/>
                        </a:rPr>
                        <a:t>CEDULA</a:t>
                      </a:r>
                      <a:endParaRPr lang="es-CO" sz="1800" b="1" i="0" u="none" strike="noStrike" dirty="0">
                        <a:solidFill>
                          <a:srgbClr val="000000"/>
                        </a:solidFill>
                        <a:effectLst/>
                        <a:latin typeface="Calibri"/>
                      </a:endParaRPr>
                    </a:p>
                  </a:txBody>
                  <a:tcPr marL="12700" marR="12700" marT="9525" marB="0" anchor="ctr">
                    <a:solidFill>
                      <a:schemeClr val="accent1">
                        <a:lumMod val="60000"/>
                        <a:lumOff val="40000"/>
                      </a:schemeClr>
                    </a:solidFill>
                  </a:tcPr>
                </a:tc>
                <a:tc>
                  <a:txBody>
                    <a:bodyPr/>
                    <a:lstStyle/>
                    <a:p>
                      <a:pPr algn="ctr" fontAlgn="ctr"/>
                      <a:r>
                        <a:rPr lang="es-CO" sz="1800" b="1" i="0" u="none" strike="noStrike" dirty="0" smtClean="0">
                          <a:solidFill>
                            <a:srgbClr val="000000"/>
                          </a:solidFill>
                          <a:effectLst/>
                          <a:latin typeface="Calibri"/>
                        </a:rPr>
                        <a:t>EMPRESA</a:t>
                      </a:r>
                      <a:endParaRPr lang="es-CO" sz="1800" b="1" i="0" u="none" strike="noStrike" dirty="0">
                        <a:solidFill>
                          <a:srgbClr val="000000"/>
                        </a:solidFill>
                        <a:effectLst/>
                        <a:latin typeface="Calibri"/>
                      </a:endParaRPr>
                    </a:p>
                  </a:txBody>
                  <a:tcPr marL="12700" marR="12700" marT="9525" marB="0" anchor="ctr">
                    <a:solidFill>
                      <a:schemeClr val="accent1">
                        <a:lumMod val="60000"/>
                        <a:lumOff val="40000"/>
                      </a:schemeClr>
                    </a:solidFill>
                  </a:tcPr>
                </a:tc>
                <a:tc>
                  <a:txBody>
                    <a:bodyPr/>
                    <a:lstStyle/>
                    <a:p>
                      <a:pPr algn="ctr" fontAlgn="ctr"/>
                      <a:r>
                        <a:rPr lang="es-CO" sz="1800" b="1" i="0" u="none" strike="noStrike" dirty="0" smtClean="0">
                          <a:solidFill>
                            <a:srgbClr val="000000"/>
                          </a:solidFill>
                          <a:effectLst/>
                          <a:latin typeface="Calibri"/>
                        </a:rPr>
                        <a:t>Salario</a:t>
                      </a:r>
                      <a:endParaRPr lang="es-CO" sz="1800" b="1" i="0" u="none" strike="noStrike" dirty="0">
                        <a:solidFill>
                          <a:srgbClr val="000000"/>
                        </a:solidFill>
                        <a:effectLst/>
                        <a:latin typeface="Calibri"/>
                      </a:endParaRPr>
                    </a:p>
                  </a:txBody>
                  <a:tcPr marL="12700" marR="12700" marT="9525" marB="0" anchor="ctr">
                    <a:solidFill>
                      <a:schemeClr val="accent1">
                        <a:lumMod val="60000"/>
                        <a:lumOff val="40000"/>
                      </a:schemeClr>
                    </a:solidFill>
                  </a:tcPr>
                </a:tc>
              </a:tr>
              <a:tr h="333872">
                <a:tc>
                  <a:txBody>
                    <a:bodyPr/>
                    <a:lstStyle/>
                    <a:p>
                      <a:pPr algn="ctr" fontAlgn="ctr"/>
                      <a:r>
                        <a:rPr lang="es-CO" sz="1800" b="0" i="0" u="none" strike="noStrike" dirty="0" smtClean="0">
                          <a:solidFill>
                            <a:srgbClr val="000000"/>
                          </a:solidFill>
                          <a:effectLst/>
                          <a:latin typeface="Calibri"/>
                        </a:rPr>
                        <a:t>11</a:t>
                      </a:r>
                      <a:endParaRPr lang="es-CO" sz="1800" b="0" i="0" u="none" strike="noStrike" dirty="0">
                        <a:solidFill>
                          <a:srgbClr val="000000"/>
                        </a:solidFill>
                        <a:effectLst/>
                        <a:latin typeface="Calibri"/>
                      </a:endParaRPr>
                    </a:p>
                  </a:txBody>
                  <a:tcPr marL="12700" marR="12700" marT="9525" marB="0" anchor="ctr">
                    <a:solidFill>
                      <a:srgbClr val="FFFF00"/>
                    </a:solidFill>
                  </a:tcPr>
                </a:tc>
                <a:tc>
                  <a:txBody>
                    <a:bodyPr/>
                    <a:lstStyle/>
                    <a:p>
                      <a:pPr algn="ctr" fontAlgn="ctr"/>
                      <a:r>
                        <a:rPr lang="es-CO" sz="1800" b="0" i="0" u="none" strike="noStrike" dirty="0" smtClean="0">
                          <a:solidFill>
                            <a:srgbClr val="000000"/>
                          </a:solidFill>
                          <a:effectLst/>
                          <a:latin typeface="Calibri"/>
                        </a:rPr>
                        <a:t>AA</a:t>
                      </a:r>
                      <a:endParaRPr lang="es-CO" sz="1800" b="0" i="0" u="none" strike="noStrike" dirty="0">
                        <a:solidFill>
                          <a:srgbClr val="000000"/>
                        </a:solidFill>
                        <a:effectLst/>
                        <a:latin typeface="Calibri"/>
                      </a:endParaRPr>
                    </a:p>
                  </a:txBody>
                  <a:tcPr marL="12700" marR="12700" marT="9525" marB="0" anchor="ctr">
                    <a:solidFill>
                      <a:srgbClr val="FFFF00"/>
                    </a:solidFill>
                  </a:tcPr>
                </a:tc>
                <a:tc>
                  <a:txBody>
                    <a:bodyPr/>
                    <a:lstStyle/>
                    <a:p>
                      <a:pPr algn="ctr" fontAlgn="ctr"/>
                      <a:r>
                        <a:rPr lang="es-CO" sz="1800" b="0" i="0" u="none" strike="noStrike" dirty="0" smtClean="0">
                          <a:solidFill>
                            <a:srgbClr val="000000"/>
                          </a:solidFill>
                          <a:effectLst/>
                          <a:latin typeface="Calibri"/>
                        </a:rPr>
                        <a:t>800</a:t>
                      </a:r>
                      <a:endParaRPr lang="es-CO" sz="1800" b="0" i="0" u="none" strike="noStrike" dirty="0">
                        <a:solidFill>
                          <a:srgbClr val="000000"/>
                        </a:solidFill>
                        <a:effectLst/>
                        <a:latin typeface="Calibri"/>
                      </a:endParaRPr>
                    </a:p>
                  </a:txBody>
                  <a:tcPr marL="12700" marR="12700" marT="9525" marB="0" anchor="ctr"/>
                </a:tc>
              </a:tr>
              <a:tr h="333872">
                <a:tc>
                  <a:txBody>
                    <a:bodyPr/>
                    <a:lstStyle/>
                    <a:p>
                      <a:pPr algn="ctr" fontAlgn="ctr"/>
                      <a:r>
                        <a:rPr lang="es-CO" sz="1800" b="0" i="0" u="none" strike="noStrike" dirty="0" smtClean="0">
                          <a:solidFill>
                            <a:srgbClr val="000000"/>
                          </a:solidFill>
                          <a:effectLst/>
                          <a:latin typeface="Calibri"/>
                        </a:rPr>
                        <a:t>22</a:t>
                      </a:r>
                      <a:endParaRPr lang="es-CO" sz="1800" b="0" i="0" u="none" strike="noStrike" dirty="0">
                        <a:solidFill>
                          <a:srgbClr val="000000"/>
                        </a:solidFill>
                        <a:effectLst/>
                        <a:latin typeface="Calibri"/>
                      </a:endParaRPr>
                    </a:p>
                  </a:txBody>
                  <a:tcPr marL="12700" marR="12700" marT="9525" marB="0" anchor="ctr">
                    <a:solidFill>
                      <a:srgbClr val="FFFF00"/>
                    </a:solidFill>
                  </a:tcPr>
                </a:tc>
                <a:tc>
                  <a:txBody>
                    <a:bodyPr/>
                    <a:lstStyle/>
                    <a:p>
                      <a:pPr algn="ctr" fontAlgn="ctr"/>
                      <a:r>
                        <a:rPr lang="es-CO" sz="1800" b="0" i="0" u="none" strike="noStrike" dirty="0" smtClean="0">
                          <a:solidFill>
                            <a:srgbClr val="000000"/>
                          </a:solidFill>
                          <a:effectLst/>
                          <a:latin typeface="Calibri"/>
                        </a:rPr>
                        <a:t>BB</a:t>
                      </a:r>
                      <a:endParaRPr lang="es-CO" sz="1800" b="0" i="0" u="none" strike="noStrike" dirty="0">
                        <a:solidFill>
                          <a:srgbClr val="000000"/>
                        </a:solidFill>
                        <a:effectLst/>
                        <a:latin typeface="Calibri"/>
                      </a:endParaRPr>
                    </a:p>
                  </a:txBody>
                  <a:tcPr marL="12700" marR="12700" marT="9525" marB="0" anchor="ctr">
                    <a:solidFill>
                      <a:srgbClr val="FFFF00"/>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s-CO" sz="1800" b="0" i="0" u="none" strike="noStrike" kern="1200" dirty="0" smtClean="0">
                          <a:solidFill>
                            <a:srgbClr val="000000"/>
                          </a:solidFill>
                          <a:effectLst/>
                          <a:latin typeface="Calibri"/>
                          <a:ea typeface="+mn-ea"/>
                          <a:cs typeface="+mn-cs"/>
                        </a:rPr>
                        <a:t>1000</a:t>
                      </a:r>
                    </a:p>
                  </a:txBody>
                  <a:tcPr marL="12700" marR="12700" marT="9525" marB="0" anchor="ctr"/>
                </a:tc>
              </a:tr>
              <a:tr h="333872">
                <a:tc>
                  <a:txBody>
                    <a:bodyPr/>
                    <a:lstStyle/>
                    <a:p>
                      <a:pPr algn="ctr" fontAlgn="ctr"/>
                      <a:r>
                        <a:rPr lang="es-CO" sz="1800" b="0" i="0" u="none" strike="noStrike" dirty="0" smtClean="0">
                          <a:solidFill>
                            <a:srgbClr val="000000"/>
                          </a:solidFill>
                          <a:effectLst/>
                          <a:latin typeface="Calibri"/>
                        </a:rPr>
                        <a:t>33</a:t>
                      </a:r>
                      <a:endParaRPr lang="es-CO" sz="1800" b="0" i="0" u="none" strike="noStrike" dirty="0">
                        <a:solidFill>
                          <a:srgbClr val="000000"/>
                        </a:solidFill>
                        <a:effectLst/>
                        <a:latin typeface="Calibri"/>
                      </a:endParaRPr>
                    </a:p>
                  </a:txBody>
                  <a:tcPr marL="12700" marR="12700" marT="9525" marB="0" anchor="ctr">
                    <a:solidFill>
                      <a:srgbClr val="FFFF00"/>
                    </a:solidFill>
                  </a:tcPr>
                </a:tc>
                <a:tc>
                  <a:txBody>
                    <a:bodyPr/>
                    <a:lstStyle/>
                    <a:p>
                      <a:pPr algn="ctr" fontAlgn="ctr"/>
                      <a:r>
                        <a:rPr lang="es-CO" sz="1800" b="0" i="0" u="none" strike="noStrike" dirty="0" smtClean="0">
                          <a:solidFill>
                            <a:srgbClr val="000000"/>
                          </a:solidFill>
                          <a:effectLst/>
                          <a:latin typeface="Calibri"/>
                        </a:rPr>
                        <a:t>CC</a:t>
                      </a:r>
                      <a:endParaRPr lang="es-CO" sz="1800" b="0" i="0" u="none" strike="noStrike" dirty="0">
                        <a:solidFill>
                          <a:srgbClr val="000000"/>
                        </a:solidFill>
                        <a:effectLst/>
                        <a:latin typeface="Calibri"/>
                      </a:endParaRPr>
                    </a:p>
                  </a:txBody>
                  <a:tcPr marL="12700" marR="12700" marT="9525" marB="0" anchor="ctr">
                    <a:solidFill>
                      <a:srgbClr val="FFFF00"/>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s-CO" sz="1800" b="0" i="0" u="none" strike="noStrike" kern="1200" dirty="0" smtClean="0">
                          <a:solidFill>
                            <a:srgbClr val="000000"/>
                          </a:solidFill>
                          <a:effectLst/>
                          <a:latin typeface="Calibri"/>
                          <a:ea typeface="+mn-ea"/>
                          <a:cs typeface="+mn-cs"/>
                        </a:rPr>
                        <a:t>700</a:t>
                      </a:r>
                    </a:p>
                  </a:txBody>
                  <a:tcPr marL="12700" marR="12700" marT="9525" marB="0" anchor="ctr"/>
                </a:tc>
              </a:tr>
            </a:tbl>
          </a:graphicData>
        </a:graphic>
      </p:graphicFrame>
      <p:graphicFrame>
        <p:nvGraphicFramePr>
          <p:cNvPr id="6" name="4 Tabla"/>
          <p:cNvGraphicFramePr>
            <a:graphicFrameLocks noGrp="1"/>
          </p:cNvGraphicFramePr>
          <p:nvPr>
            <p:extLst/>
          </p:nvPr>
        </p:nvGraphicFramePr>
        <p:xfrm>
          <a:off x="969619" y="4015797"/>
          <a:ext cx="9125360" cy="2106234"/>
        </p:xfrm>
        <a:graphic>
          <a:graphicData uri="http://schemas.openxmlformats.org/drawingml/2006/table">
            <a:tbl>
              <a:tblPr>
                <a:tableStyleId>{5940675A-B579-460E-94D1-54222C63F5DA}</a:tableStyleId>
              </a:tblPr>
              <a:tblGrid>
                <a:gridCol w="1403900"/>
                <a:gridCol w="1544292"/>
                <a:gridCol w="1544292"/>
                <a:gridCol w="1544292"/>
                <a:gridCol w="1544292"/>
                <a:gridCol w="1544292"/>
              </a:tblGrid>
              <a:tr h="351039">
                <a:tc>
                  <a:txBody>
                    <a:bodyPr/>
                    <a:lstStyle/>
                    <a:p>
                      <a:pPr algn="ctr" fontAlgn="ctr"/>
                      <a:r>
                        <a:rPr lang="es-CO" sz="1800" b="1" i="0" u="none" strike="noStrike" dirty="0" smtClean="0">
                          <a:solidFill>
                            <a:srgbClr val="000000"/>
                          </a:solidFill>
                          <a:effectLst/>
                          <a:latin typeface="Calibri"/>
                        </a:rPr>
                        <a:t>CEDULA</a:t>
                      </a:r>
                      <a:endParaRPr lang="es-CO" sz="1800" b="1" i="0" u="none" strike="noStrike" dirty="0">
                        <a:solidFill>
                          <a:srgbClr val="000000"/>
                        </a:solidFill>
                        <a:effectLst/>
                        <a:latin typeface="Calibri"/>
                      </a:endParaRPr>
                    </a:p>
                  </a:txBody>
                  <a:tcPr marL="12700" marR="12700" marT="9525" marB="0" anchor="ctr">
                    <a:solidFill>
                      <a:schemeClr val="accent1">
                        <a:lumMod val="60000"/>
                        <a:lumOff val="40000"/>
                      </a:schemeClr>
                    </a:solidFill>
                  </a:tcPr>
                </a:tc>
                <a:tc>
                  <a:txBody>
                    <a:bodyPr/>
                    <a:lstStyle/>
                    <a:p>
                      <a:pPr algn="ctr" fontAlgn="ctr"/>
                      <a:r>
                        <a:rPr lang="es-CO" sz="1800" b="1" i="0" u="none" strike="noStrike" dirty="0" smtClean="0">
                          <a:solidFill>
                            <a:srgbClr val="000000"/>
                          </a:solidFill>
                          <a:effectLst/>
                          <a:latin typeface="Calibri"/>
                        </a:rPr>
                        <a:t>NOMBRE</a:t>
                      </a:r>
                      <a:endParaRPr lang="es-CO" sz="1800" b="1" i="0" u="none" strike="noStrike" dirty="0">
                        <a:solidFill>
                          <a:srgbClr val="000000"/>
                        </a:solidFill>
                        <a:effectLst/>
                        <a:latin typeface="Calibri"/>
                      </a:endParaRPr>
                    </a:p>
                  </a:txBody>
                  <a:tcPr marL="12700" marR="12700" marT="9525" marB="0" anchor="ctr">
                    <a:solidFill>
                      <a:schemeClr val="accent1">
                        <a:lumMod val="60000"/>
                        <a:lumOff val="40000"/>
                      </a:schemeClr>
                    </a:solidFill>
                  </a:tcPr>
                </a:tc>
                <a:tc>
                  <a:txBody>
                    <a:bodyPr/>
                    <a:lstStyle/>
                    <a:p>
                      <a:pPr algn="ctr" fontAlgn="ctr"/>
                      <a:r>
                        <a:rPr lang="es-CO" sz="1800" b="1" i="0" u="none" strike="noStrike" dirty="0" smtClean="0">
                          <a:solidFill>
                            <a:srgbClr val="000000"/>
                          </a:solidFill>
                          <a:effectLst/>
                          <a:latin typeface="Calibri"/>
                        </a:rPr>
                        <a:t>APELLIDO</a:t>
                      </a:r>
                      <a:endParaRPr lang="es-CO" sz="1800" b="1" i="0" u="none" strike="noStrike" dirty="0">
                        <a:solidFill>
                          <a:srgbClr val="000000"/>
                        </a:solidFill>
                        <a:effectLst/>
                        <a:latin typeface="Calibri"/>
                      </a:endParaRPr>
                    </a:p>
                  </a:txBody>
                  <a:tcPr marL="12700" marR="12700" marT="9525" marB="0" anchor="ctr">
                    <a:solidFill>
                      <a:schemeClr val="accent1">
                        <a:lumMod val="60000"/>
                        <a:lumOff val="40000"/>
                      </a:schemeClr>
                    </a:solidFill>
                  </a:tcPr>
                </a:tc>
                <a:tc>
                  <a:txBody>
                    <a:bodyPr/>
                    <a:lstStyle/>
                    <a:p>
                      <a:pPr algn="ctr" fontAlgn="ctr"/>
                      <a:r>
                        <a:rPr lang="es-CO" sz="1800" b="1" i="0" u="none" strike="noStrike" dirty="0" smtClean="0">
                          <a:solidFill>
                            <a:srgbClr val="000000"/>
                          </a:solidFill>
                          <a:effectLst/>
                          <a:latin typeface="Calibri"/>
                        </a:rPr>
                        <a:t>CEDULA</a:t>
                      </a:r>
                      <a:endParaRPr lang="es-CO" sz="1800" b="1" i="0" u="none" strike="noStrike" dirty="0">
                        <a:solidFill>
                          <a:srgbClr val="000000"/>
                        </a:solidFill>
                        <a:effectLst/>
                        <a:latin typeface="Calibri"/>
                      </a:endParaRPr>
                    </a:p>
                  </a:txBody>
                  <a:tcPr marL="12700" marR="12700" marT="9525" marB="0" anchor="ctr">
                    <a:solidFill>
                      <a:schemeClr val="accent1">
                        <a:lumMod val="60000"/>
                        <a:lumOff val="40000"/>
                      </a:schemeClr>
                    </a:solidFill>
                  </a:tcPr>
                </a:tc>
                <a:tc>
                  <a:txBody>
                    <a:bodyPr/>
                    <a:lstStyle/>
                    <a:p>
                      <a:pPr algn="ctr" fontAlgn="ctr"/>
                      <a:r>
                        <a:rPr lang="es-CO" sz="1800" b="1" i="0" u="none" strike="noStrike" dirty="0" smtClean="0">
                          <a:solidFill>
                            <a:srgbClr val="000000"/>
                          </a:solidFill>
                          <a:effectLst/>
                          <a:latin typeface="Calibri"/>
                        </a:rPr>
                        <a:t>EMPRESA</a:t>
                      </a:r>
                      <a:endParaRPr lang="es-CO" sz="1800" b="1" i="0" u="none" strike="noStrike" dirty="0">
                        <a:solidFill>
                          <a:srgbClr val="000000"/>
                        </a:solidFill>
                        <a:effectLst/>
                        <a:latin typeface="Calibri"/>
                      </a:endParaRPr>
                    </a:p>
                  </a:txBody>
                  <a:tcPr marL="12700" marR="12700" marT="9525" marB="0" anchor="ctr">
                    <a:solidFill>
                      <a:schemeClr val="accent1">
                        <a:lumMod val="60000"/>
                        <a:lumOff val="40000"/>
                      </a:schemeClr>
                    </a:solidFill>
                  </a:tcPr>
                </a:tc>
                <a:tc>
                  <a:txBody>
                    <a:bodyPr/>
                    <a:lstStyle/>
                    <a:p>
                      <a:pPr algn="ctr" fontAlgn="ctr"/>
                      <a:r>
                        <a:rPr lang="es-CO" sz="1800" b="1" i="0" u="none" strike="noStrike" dirty="0" smtClean="0">
                          <a:solidFill>
                            <a:srgbClr val="000000"/>
                          </a:solidFill>
                          <a:effectLst/>
                          <a:latin typeface="Calibri"/>
                        </a:rPr>
                        <a:t>Salario</a:t>
                      </a:r>
                      <a:endParaRPr lang="es-CO" sz="1800" b="1" i="0" u="none" strike="noStrike" dirty="0">
                        <a:solidFill>
                          <a:srgbClr val="000000"/>
                        </a:solidFill>
                        <a:effectLst/>
                        <a:latin typeface="Calibri"/>
                      </a:endParaRPr>
                    </a:p>
                  </a:txBody>
                  <a:tcPr marL="12700" marR="12700" marT="9525" marB="0" anchor="ctr">
                    <a:solidFill>
                      <a:schemeClr val="accent1">
                        <a:lumMod val="60000"/>
                        <a:lumOff val="40000"/>
                      </a:schemeClr>
                    </a:solidFill>
                  </a:tcPr>
                </a:tc>
              </a:tr>
              <a:tr h="351039">
                <a:tc>
                  <a:txBody>
                    <a:bodyPr/>
                    <a:lstStyle/>
                    <a:p>
                      <a:pPr algn="ctr" fontAlgn="ctr"/>
                      <a:r>
                        <a:rPr lang="es-CO" sz="1800" b="0" i="0" u="none" strike="noStrike" dirty="0" smtClean="0">
                          <a:solidFill>
                            <a:srgbClr val="000000"/>
                          </a:solidFill>
                          <a:effectLst/>
                          <a:latin typeface="Calibri"/>
                        </a:rPr>
                        <a:t>11</a:t>
                      </a:r>
                      <a:endParaRPr lang="es-CO" sz="1800" b="0" i="0" u="none" strike="noStrike" dirty="0">
                        <a:solidFill>
                          <a:srgbClr val="000000"/>
                        </a:solidFill>
                        <a:effectLst/>
                        <a:latin typeface="Calibri"/>
                      </a:endParaRPr>
                    </a:p>
                  </a:txBody>
                  <a:tcPr marL="12700" marR="12700" marT="9525" marB="0" anchor="ctr">
                    <a:solidFill>
                      <a:srgbClr val="FFFF00"/>
                    </a:solidFill>
                  </a:tcPr>
                </a:tc>
                <a:tc>
                  <a:txBody>
                    <a:bodyPr/>
                    <a:lstStyle/>
                    <a:p>
                      <a:pPr algn="ctr" fontAlgn="ctr"/>
                      <a:r>
                        <a:rPr lang="es-CO" sz="1800" b="0" i="0" u="none" strike="noStrike" dirty="0" smtClean="0">
                          <a:solidFill>
                            <a:srgbClr val="000000"/>
                          </a:solidFill>
                          <a:effectLst/>
                          <a:latin typeface="Calibri"/>
                        </a:rPr>
                        <a:t>Pepe</a:t>
                      </a:r>
                      <a:endParaRPr lang="es-CO" sz="1800" b="0" i="0" u="none" strike="noStrike" dirty="0">
                        <a:solidFill>
                          <a:srgbClr val="000000"/>
                        </a:solidFill>
                        <a:effectLst/>
                        <a:latin typeface="Calibri"/>
                      </a:endParaRPr>
                    </a:p>
                  </a:txBody>
                  <a:tcPr marL="12700" marR="12700" marT="9525" marB="0" anchor="ctr">
                    <a:solidFill>
                      <a:srgbClr val="FFFF00"/>
                    </a:solidFill>
                  </a:tcPr>
                </a:tc>
                <a:tc>
                  <a:txBody>
                    <a:bodyPr/>
                    <a:lstStyle/>
                    <a:p>
                      <a:pPr algn="ctr" fontAlgn="ctr"/>
                      <a:r>
                        <a:rPr lang="es-CO" sz="1800" b="0" i="0" u="none" strike="noStrike" dirty="0" err="1" smtClean="0">
                          <a:solidFill>
                            <a:srgbClr val="000000"/>
                          </a:solidFill>
                          <a:effectLst/>
                          <a:latin typeface="Calibri"/>
                        </a:rPr>
                        <a:t>Lopez</a:t>
                      </a:r>
                      <a:endParaRPr lang="es-CO" sz="1800" b="0" i="0" u="none" strike="noStrike" dirty="0">
                        <a:solidFill>
                          <a:srgbClr val="000000"/>
                        </a:solidFill>
                        <a:effectLst/>
                        <a:latin typeface="Calibri"/>
                      </a:endParaRPr>
                    </a:p>
                  </a:txBody>
                  <a:tcPr marL="12700" marR="12700" marT="9525" marB="0" anchor="ctr"/>
                </a:tc>
                <a:tc>
                  <a:txBody>
                    <a:bodyPr/>
                    <a:lstStyle/>
                    <a:p>
                      <a:pPr algn="ctr" fontAlgn="ctr"/>
                      <a:r>
                        <a:rPr lang="es-CO" sz="1800" b="0" i="0" u="none" strike="noStrike" dirty="0" smtClean="0">
                          <a:solidFill>
                            <a:srgbClr val="000000"/>
                          </a:solidFill>
                          <a:effectLst/>
                          <a:latin typeface="Calibri"/>
                        </a:rPr>
                        <a:t>11</a:t>
                      </a:r>
                      <a:endParaRPr lang="es-CO" sz="1800" b="0" i="0" u="none" strike="noStrike" dirty="0">
                        <a:solidFill>
                          <a:srgbClr val="000000"/>
                        </a:solidFill>
                        <a:effectLst/>
                        <a:latin typeface="Calibri"/>
                      </a:endParaRPr>
                    </a:p>
                  </a:txBody>
                  <a:tcPr marL="12700" marR="12700" marT="9525" marB="0" anchor="ctr"/>
                </a:tc>
                <a:tc>
                  <a:txBody>
                    <a:bodyPr/>
                    <a:lstStyle/>
                    <a:p>
                      <a:pPr algn="ctr" fontAlgn="ctr"/>
                      <a:r>
                        <a:rPr lang="es-CO" sz="1800" b="0" i="0" u="none" strike="noStrike" dirty="0" smtClean="0">
                          <a:solidFill>
                            <a:srgbClr val="000000"/>
                          </a:solidFill>
                          <a:effectLst/>
                          <a:latin typeface="Calibri"/>
                        </a:rPr>
                        <a:t>AA</a:t>
                      </a:r>
                      <a:endParaRPr lang="es-CO" sz="1800" b="0" i="0" u="none" strike="noStrike" dirty="0">
                        <a:solidFill>
                          <a:srgbClr val="000000"/>
                        </a:solidFill>
                        <a:effectLst/>
                        <a:latin typeface="Calibri"/>
                      </a:endParaRPr>
                    </a:p>
                  </a:txBody>
                  <a:tcPr marL="12700" marR="12700" marT="9525" marB="0" anchor="ctr"/>
                </a:tc>
                <a:tc>
                  <a:txBody>
                    <a:bodyPr/>
                    <a:lstStyle/>
                    <a:p>
                      <a:pPr algn="ctr" fontAlgn="ctr"/>
                      <a:r>
                        <a:rPr lang="es-CO" sz="1800" b="0" i="0" u="none" strike="noStrike" dirty="0" smtClean="0">
                          <a:solidFill>
                            <a:srgbClr val="000000"/>
                          </a:solidFill>
                          <a:effectLst/>
                          <a:latin typeface="Calibri"/>
                        </a:rPr>
                        <a:t>800</a:t>
                      </a:r>
                      <a:endParaRPr lang="es-CO" sz="1800" b="0" i="0" u="none" strike="noStrike" dirty="0">
                        <a:solidFill>
                          <a:srgbClr val="000000"/>
                        </a:solidFill>
                        <a:effectLst/>
                        <a:latin typeface="Calibri"/>
                      </a:endParaRPr>
                    </a:p>
                  </a:txBody>
                  <a:tcPr marL="12700" marR="12700" marT="9525" marB="0" anchor="ctr"/>
                </a:tc>
              </a:tr>
              <a:tr h="351039">
                <a:tc>
                  <a:txBody>
                    <a:bodyPr/>
                    <a:lstStyle/>
                    <a:p>
                      <a:pPr algn="ctr" fontAlgn="ctr"/>
                      <a:r>
                        <a:rPr lang="es-CO" sz="1800" b="0" i="0" u="none" strike="noStrike" dirty="0" smtClean="0">
                          <a:solidFill>
                            <a:srgbClr val="000000"/>
                          </a:solidFill>
                          <a:effectLst/>
                          <a:latin typeface="Calibri"/>
                        </a:rPr>
                        <a:t>22</a:t>
                      </a:r>
                      <a:endParaRPr lang="es-CO" sz="1800" b="0" i="0" u="none" strike="noStrike" dirty="0">
                        <a:solidFill>
                          <a:srgbClr val="000000"/>
                        </a:solidFill>
                        <a:effectLst/>
                        <a:latin typeface="Calibri"/>
                      </a:endParaRPr>
                    </a:p>
                  </a:txBody>
                  <a:tcPr marL="12700" marR="12700" marT="9525" marB="0" anchor="ctr">
                    <a:solidFill>
                      <a:srgbClr val="FFFF00"/>
                    </a:solidFill>
                  </a:tcPr>
                </a:tc>
                <a:tc>
                  <a:txBody>
                    <a:bodyPr/>
                    <a:lstStyle/>
                    <a:p>
                      <a:pPr algn="ctr" fontAlgn="ctr"/>
                      <a:r>
                        <a:rPr lang="es-CO" sz="1800" b="0" i="0" u="none" strike="noStrike" dirty="0" smtClean="0">
                          <a:solidFill>
                            <a:srgbClr val="000000"/>
                          </a:solidFill>
                          <a:effectLst/>
                          <a:latin typeface="Calibri"/>
                        </a:rPr>
                        <a:t>Pedro</a:t>
                      </a:r>
                      <a:endParaRPr lang="es-CO" sz="1800" b="0" i="0" u="none" strike="noStrike" dirty="0">
                        <a:solidFill>
                          <a:srgbClr val="000000"/>
                        </a:solidFill>
                        <a:effectLst/>
                        <a:latin typeface="Calibri"/>
                      </a:endParaRPr>
                    </a:p>
                  </a:txBody>
                  <a:tcPr marL="12700" marR="12700" marT="9525" marB="0" anchor="ctr">
                    <a:solidFill>
                      <a:srgbClr val="FFFF00"/>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s-CO" sz="1800" b="0" i="0" u="none" strike="noStrike" kern="1200" dirty="0" err="1" smtClean="0">
                          <a:solidFill>
                            <a:srgbClr val="000000"/>
                          </a:solidFill>
                          <a:effectLst/>
                          <a:latin typeface="Calibri"/>
                          <a:ea typeface="+mn-ea"/>
                          <a:cs typeface="+mn-cs"/>
                        </a:rPr>
                        <a:t>Ramirez</a:t>
                      </a:r>
                      <a:endParaRPr lang="es-CO" sz="1800" b="0" i="0" u="none" strike="noStrike" kern="1200" dirty="0" smtClean="0">
                        <a:solidFill>
                          <a:srgbClr val="000000"/>
                        </a:solidFill>
                        <a:effectLst/>
                        <a:latin typeface="Calibri"/>
                        <a:ea typeface="+mn-ea"/>
                        <a:cs typeface="+mn-cs"/>
                      </a:endParaRPr>
                    </a:p>
                  </a:txBody>
                  <a:tcPr marL="12700" marR="12700" marT="9525" marB="0" anchor="ctr"/>
                </a:tc>
                <a:tc>
                  <a:txBody>
                    <a:bodyPr/>
                    <a:lstStyle/>
                    <a:p>
                      <a:pPr algn="ctr" fontAlgn="ctr"/>
                      <a:r>
                        <a:rPr lang="es-CO" sz="1800" b="0" i="0" u="none" strike="noStrike" dirty="0" smtClean="0">
                          <a:solidFill>
                            <a:srgbClr val="000000"/>
                          </a:solidFill>
                          <a:effectLst/>
                          <a:latin typeface="Calibri"/>
                        </a:rPr>
                        <a:t>22</a:t>
                      </a:r>
                      <a:endParaRPr lang="es-CO" sz="1800" b="0" i="0" u="none" strike="noStrike" dirty="0">
                        <a:solidFill>
                          <a:srgbClr val="000000"/>
                        </a:solidFill>
                        <a:effectLst/>
                        <a:latin typeface="Calibri"/>
                      </a:endParaRPr>
                    </a:p>
                  </a:txBody>
                  <a:tcPr marL="12700" marR="12700" marT="9525" marB="0" anchor="ctr"/>
                </a:tc>
                <a:tc>
                  <a:txBody>
                    <a:bodyPr/>
                    <a:lstStyle/>
                    <a:p>
                      <a:pPr algn="ctr" fontAlgn="ctr"/>
                      <a:r>
                        <a:rPr lang="es-CO" sz="1800" b="0" i="0" u="none" strike="noStrike" dirty="0" smtClean="0">
                          <a:solidFill>
                            <a:srgbClr val="000000"/>
                          </a:solidFill>
                          <a:effectLst/>
                          <a:latin typeface="Calibri"/>
                        </a:rPr>
                        <a:t>BB</a:t>
                      </a:r>
                      <a:endParaRPr lang="es-CO" sz="1800" b="0" i="0" u="none" strike="noStrike" dirty="0">
                        <a:solidFill>
                          <a:srgbClr val="000000"/>
                        </a:solidFill>
                        <a:effectLst/>
                        <a:latin typeface="Calibri"/>
                      </a:endParaRPr>
                    </a:p>
                  </a:txBody>
                  <a:tcPr marL="12700" marR="12700" marT="9525" marB="0" anchor="ct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s-CO" sz="1800" b="0" i="0" u="none" strike="noStrike" kern="1200" dirty="0" smtClean="0">
                          <a:solidFill>
                            <a:srgbClr val="000000"/>
                          </a:solidFill>
                          <a:effectLst/>
                          <a:latin typeface="Calibri"/>
                          <a:ea typeface="+mn-ea"/>
                          <a:cs typeface="+mn-cs"/>
                        </a:rPr>
                        <a:t>1000</a:t>
                      </a:r>
                    </a:p>
                  </a:txBody>
                  <a:tcPr marL="12700" marR="12700" marT="9525" marB="0" anchor="ctr"/>
                </a:tc>
              </a:tr>
              <a:tr h="351039">
                <a:tc>
                  <a:txBody>
                    <a:bodyPr/>
                    <a:lstStyle/>
                    <a:p>
                      <a:pPr algn="ctr" fontAlgn="ctr"/>
                      <a:r>
                        <a:rPr lang="es-CO" sz="1800" b="0" i="0" u="none" strike="noStrike" dirty="0" smtClean="0">
                          <a:solidFill>
                            <a:srgbClr val="000000"/>
                          </a:solidFill>
                          <a:effectLst/>
                          <a:latin typeface="Calibri"/>
                        </a:rPr>
                        <a:t>33</a:t>
                      </a:r>
                      <a:endParaRPr lang="es-CO" sz="1800" b="0" i="0" u="none" strike="noStrike" dirty="0">
                        <a:solidFill>
                          <a:srgbClr val="000000"/>
                        </a:solidFill>
                        <a:effectLst/>
                        <a:latin typeface="Calibri"/>
                      </a:endParaRPr>
                    </a:p>
                  </a:txBody>
                  <a:tcPr marL="12700" marR="12700" marT="9525" marB="0" anchor="ctr">
                    <a:solidFill>
                      <a:srgbClr val="FFFF00"/>
                    </a:solidFill>
                  </a:tcPr>
                </a:tc>
                <a:tc>
                  <a:txBody>
                    <a:bodyPr/>
                    <a:lstStyle/>
                    <a:p>
                      <a:pPr algn="ctr" fontAlgn="ctr"/>
                      <a:r>
                        <a:rPr lang="es-CO" sz="1800" b="0" i="0" u="none" strike="noStrike" dirty="0" smtClean="0">
                          <a:solidFill>
                            <a:srgbClr val="000000"/>
                          </a:solidFill>
                          <a:effectLst/>
                          <a:latin typeface="Calibri"/>
                        </a:rPr>
                        <a:t>María</a:t>
                      </a:r>
                      <a:endParaRPr lang="es-CO" sz="1800" b="0" i="0" u="none" strike="noStrike" dirty="0">
                        <a:solidFill>
                          <a:srgbClr val="000000"/>
                        </a:solidFill>
                        <a:effectLst/>
                        <a:latin typeface="Calibri"/>
                      </a:endParaRPr>
                    </a:p>
                  </a:txBody>
                  <a:tcPr marL="12700" marR="12700" marT="9525" marB="0" anchor="ctr">
                    <a:solidFill>
                      <a:srgbClr val="FFFF00"/>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s-CO" sz="1800" b="0" i="0" u="none" strike="noStrike" kern="1200" dirty="0" smtClean="0">
                          <a:solidFill>
                            <a:srgbClr val="000000"/>
                          </a:solidFill>
                          <a:effectLst/>
                          <a:latin typeface="Calibri"/>
                          <a:ea typeface="+mn-ea"/>
                          <a:cs typeface="+mn-cs"/>
                        </a:rPr>
                        <a:t>Restrepo</a:t>
                      </a:r>
                    </a:p>
                  </a:txBody>
                  <a:tcPr marL="12700" marR="12700" marT="9525" marB="0" anchor="ctr"/>
                </a:tc>
                <a:tc>
                  <a:txBody>
                    <a:bodyPr/>
                    <a:lstStyle/>
                    <a:p>
                      <a:pPr algn="ctr" fontAlgn="ctr"/>
                      <a:r>
                        <a:rPr lang="es-CO" sz="1800" b="0" i="0" u="none" strike="noStrike" dirty="0" smtClean="0">
                          <a:solidFill>
                            <a:srgbClr val="000000"/>
                          </a:solidFill>
                          <a:effectLst/>
                          <a:latin typeface="Calibri"/>
                        </a:rPr>
                        <a:t>33</a:t>
                      </a:r>
                      <a:endParaRPr lang="es-CO" sz="1800" b="0" i="0" u="none" strike="noStrike" dirty="0">
                        <a:solidFill>
                          <a:srgbClr val="000000"/>
                        </a:solidFill>
                        <a:effectLst/>
                        <a:latin typeface="Calibri"/>
                      </a:endParaRPr>
                    </a:p>
                  </a:txBody>
                  <a:tcPr marL="12700" marR="12700" marT="9525" marB="0" anchor="ctr"/>
                </a:tc>
                <a:tc>
                  <a:txBody>
                    <a:bodyPr/>
                    <a:lstStyle/>
                    <a:p>
                      <a:pPr algn="ctr" fontAlgn="ctr"/>
                      <a:r>
                        <a:rPr lang="es-CO" sz="1800" b="0" i="0" u="none" strike="noStrike" dirty="0" smtClean="0">
                          <a:solidFill>
                            <a:srgbClr val="000000"/>
                          </a:solidFill>
                          <a:effectLst/>
                          <a:latin typeface="Calibri"/>
                        </a:rPr>
                        <a:t>CC</a:t>
                      </a:r>
                      <a:endParaRPr lang="es-CO" sz="1800" b="0" i="0" u="none" strike="noStrike" dirty="0">
                        <a:solidFill>
                          <a:srgbClr val="000000"/>
                        </a:solidFill>
                        <a:effectLst/>
                        <a:latin typeface="Calibri"/>
                      </a:endParaRPr>
                    </a:p>
                  </a:txBody>
                  <a:tcPr marL="12700" marR="12700" marT="9525" marB="0" anchor="ct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s-CO" sz="1800" b="0" i="0" u="none" strike="noStrike" kern="1200" dirty="0" smtClean="0">
                          <a:solidFill>
                            <a:srgbClr val="000000"/>
                          </a:solidFill>
                          <a:effectLst/>
                          <a:latin typeface="Calibri"/>
                          <a:ea typeface="+mn-ea"/>
                          <a:cs typeface="+mn-cs"/>
                        </a:rPr>
                        <a:t>700</a:t>
                      </a:r>
                    </a:p>
                  </a:txBody>
                  <a:tcPr marL="12700" marR="12700" marT="9525" marB="0" anchor="ctr"/>
                </a:tc>
              </a:tr>
              <a:tr h="351039">
                <a:tc>
                  <a:txBody>
                    <a:bodyPr/>
                    <a:lstStyle/>
                    <a:p>
                      <a:pPr algn="ctr" fontAlgn="ctr"/>
                      <a:r>
                        <a:rPr lang="es-CO" sz="1800" b="0" i="0" u="none" strike="noStrike" dirty="0" smtClean="0">
                          <a:solidFill>
                            <a:srgbClr val="000000"/>
                          </a:solidFill>
                          <a:effectLst/>
                          <a:latin typeface="Calibri"/>
                        </a:rPr>
                        <a:t>44</a:t>
                      </a:r>
                      <a:endParaRPr lang="es-CO" sz="1800" b="0" i="0" u="none" strike="noStrike" dirty="0">
                        <a:solidFill>
                          <a:srgbClr val="000000"/>
                        </a:solidFill>
                        <a:effectLst/>
                        <a:latin typeface="Calibri"/>
                      </a:endParaRPr>
                    </a:p>
                  </a:txBody>
                  <a:tcPr marL="12700" marR="12700" marT="9525" marB="0" anchor="ctr"/>
                </a:tc>
                <a:tc>
                  <a:txBody>
                    <a:bodyPr/>
                    <a:lstStyle/>
                    <a:p>
                      <a:pPr algn="ctr" fontAlgn="ctr"/>
                      <a:r>
                        <a:rPr lang="es-CO" sz="1800" b="0" i="0" u="none" strike="noStrike" dirty="0" smtClean="0">
                          <a:solidFill>
                            <a:srgbClr val="000000"/>
                          </a:solidFill>
                          <a:effectLst/>
                          <a:latin typeface="Calibri"/>
                        </a:rPr>
                        <a:t>Luis</a:t>
                      </a:r>
                      <a:endParaRPr lang="es-CO" sz="1800" b="0" i="0" u="none" strike="noStrike" dirty="0">
                        <a:solidFill>
                          <a:srgbClr val="000000"/>
                        </a:solidFill>
                        <a:effectLst/>
                        <a:latin typeface="Calibri"/>
                      </a:endParaRPr>
                    </a:p>
                  </a:txBody>
                  <a:tcPr marL="12700" marR="12700" marT="9525" marB="0" anchor="ct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s-CO" sz="1800" b="0" i="0" u="none" strike="noStrike" kern="1200" dirty="0" smtClean="0">
                          <a:solidFill>
                            <a:srgbClr val="000000"/>
                          </a:solidFill>
                          <a:effectLst/>
                          <a:latin typeface="Calibri"/>
                          <a:ea typeface="+mn-ea"/>
                          <a:cs typeface="+mn-cs"/>
                        </a:rPr>
                        <a:t>Diaz</a:t>
                      </a:r>
                    </a:p>
                  </a:txBody>
                  <a:tcPr marL="12700" marR="12700" marT="9525" marB="0" anchor="ct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endParaRPr lang="es-CO" sz="1800" b="0" i="0" u="none" strike="noStrike" kern="1200" dirty="0" smtClean="0">
                        <a:solidFill>
                          <a:srgbClr val="000000"/>
                        </a:solidFill>
                        <a:effectLst/>
                        <a:latin typeface="Calibri"/>
                        <a:ea typeface="+mn-ea"/>
                        <a:cs typeface="+mn-cs"/>
                      </a:endParaRPr>
                    </a:p>
                  </a:txBody>
                  <a:tcPr marL="12700" marR="12700" marT="9525" marB="0" anchor="ct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endParaRPr lang="es-CO" sz="1800" b="0" i="0" u="none" strike="noStrike" kern="1200" dirty="0" smtClean="0">
                        <a:solidFill>
                          <a:srgbClr val="000000"/>
                        </a:solidFill>
                        <a:effectLst/>
                        <a:latin typeface="Calibri"/>
                        <a:ea typeface="+mn-ea"/>
                        <a:cs typeface="+mn-cs"/>
                      </a:endParaRPr>
                    </a:p>
                  </a:txBody>
                  <a:tcPr marL="12700" marR="12700" marT="9525" marB="0" anchor="ct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endParaRPr lang="es-CO" sz="1800" b="0" i="0" u="none" strike="noStrike" kern="1200" dirty="0" smtClean="0">
                        <a:solidFill>
                          <a:srgbClr val="000000"/>
                        </a:solidFill>
                        <a:effectLst/>
                        <a:latin typeface="Calibri"/>
                        <a:ea typeface="+mn-ea"/>
                        <a:cs typeface="+mn-cs"/>
                      </a:endParaRPr>
                    </a:p>
                  </a:txBody>
                  <a:tcPr marL="12700" marR="12700" marT="9525" marB="0" anchor="ctr"/>
                </a:tc>
              </a:tr>
              <a:tr h="351039">
                <a:tc>
                  <a:txBody>
                    <a:bodyPr/>
                    <a:lstStyle/>
                    <a:p>
                      <a:pPr algn="ctr" fontAlgn="ctr"/>
                      <a:r>
                        <a:rPr lang="es-CO" sz="1800" b="0" i="0" u="none" strike="noStrike" dirty="0" smtClean="0">
                          <a:solidFill>
                            <a:srgbClr val="000000"/>
                          </a:solidFill>
                          <a:effectLst/>
                          <a:latin typeface="Calibri"/>
                        </a:rPr>
                        <a:t>55</a:t>
                      </a:r>
                      <a:endParaRPr lang="es-CO" sz="1800" b="0" i="0" u="none" strike="noStrike" dirty="0">
                        <a:solidFill>
                          <a:srgbClr val="000000"/>
                        </a:solidFill>
                        <a:effectLst/>
                        <a:latin typeface="Calibri"/>
                      </a:endParaRPr>
                    </a:p>
                  </a:txBody>
                  <a:tcPr marL="12700" marR="12700" marT="9525" marB="0" anchor="ctr"/>
                </a:tc>
                <a:tc>
                  <a:txBody>
                    <a:bodyPr/>
                    <a:lstStyle/>
                    <a:p>
                      <a:pPr algn="ctr" fontAlgn="ctr"/>
                      <a:r>
                        <a:rPr lang="es-CO" sz="1800" b="0" i="0" u="none" strike="noStrike" dirty="0" smtClean="0">
                          <a:solidFill>
                            <a:srgbClr val="000000"/>
                          </a:solidFill>
                          <a:effectLst/>
                          <a:latin typeface="Calibri"/>
                        </a:rPr>
                        <a:t>Sara</a:t>
                      </a:r>
                      <a:endParaRPr lang="es-CO" sz="1800" b="0" i="0" u="none" strike="noStrike" dirty="0">
                        <a:solidFill>
                          <a:srgbClr val="000000"/>
                        </a:solidFill>
                        <a:effectLst/>
                        <a:latin typeface="Calibri"/>
                      </a:endParaRPr>
                    </a:p>
                  </a:txBody>
                  <a:tcPr marL="12700" marR="12700" marT="9525" marB="0" anchor="ct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s-CO" sz="1800" b="0" i="0" u="none" strike="noStrike" kern="1200" dirty="0" smtClean="0">
                          <a:solidFill>
                            <a:srgbClr val="000000"/>
                          </a:solidFill>
                          <a:effectLst/>
                          <a:latin typeface="Calibri"/>
                          <a:ea typeface="+mn-ea"/>
                          <a:cs typeface="+mn-cs"/>
                        </a:rPr>
                        <a:t>Castro</a:t>
                      </a:r>
                    </a:p>
                  </a:txBody>
                  <a:tcPr marL="12700" marR="12700" marT="9525" marB="0" anchor="ct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endParaRPr lang="es-CO" sz="1800" b="0" i="0" u="none" strike="noStrike" kern="1200" dirty="0" smtClean="0">
                        <a:solidFill>
                          <a:srgbClr val="000000"/>
                        </a:solidFill>
                        <a:effectLst/>
                        <a:latin typeface="Calibri"/>
                        <a:ea typeface="+mn-ea"/>
                        <a:cs typeface="+mn-cs"/>
                      </a:endParaRPr>
                    </a:p>
                  </a:txBody>
                  <a:tcPr marL="12700" marR="12700" marT="9525" marB="0" anchor="ct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endParaRPr lang="es-CO" sz="1800" b="0" i="0" u="none" strike="noStrike" kern="1200" dirty="0" smtClean="0">
                        <a:solidFill>
                          <a:srgbClr val="000000"/>
                        </a:solidFill>
                        <a:effectLst/>
                        <a:latin typeface="Calibri"/>
                        <a:ea typeface="+mn-ea"/>
                        <a:cs typeface="+mn-cs"/>
                      </a:endParaRPr>
                    </a:p>
                  </a:txBody>
                  <a:tcPr marL="12700" marR="12700" marT="9525" marB="0" anchor="ct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endParaRPr lang="es-CO" sz="1800" b="0" i="0" u="none" strike="noStrike" kern="1200" dirty="0" smtClean="0">
                        <a:solidFill>
                          <a:srgbClr val="000000"/>
                        </a:solidFill>
                        <a:effectLst/>
                        <a:latin typeface="Calibri"/>
                        <a:ea typeface="+mn-ea"/>
                        <a:cs typeface="+mn-cs"/>
                      </a:endParaRPr>
                    </a:p>
                  </a:txBody>
                  <a:tcPr marL="12700" marR="12700" marT="9525" marB="0" anchor="ctr"/>
                </a:tc>
              </a:tr>
            </a:tbl>
          </a:graphicData>
        </a:graphic>
      </p:graphicFrame>
    </p:spTree>
    <p:extLst>
      <p:ext uri="{BB962C8B-B14F-4D97-AF65-F5344CB8AC3E}">
        <p14:creationId xmlns:p14="http://schemas.microsoft.com/office/powerpoint/2010/main" val="1701543458"/>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206644" y="711507"/>
            <a:ext cx="11389120" cy="1143000"/>
          </a:xfrm>
        </p:spPr>
        <p:txBody>
          <a:bodyPr>
            <a:normAutofit/>
          </a:bodyPr>
          <a:lstStyle/>
          <a:p>
            <a:pPr lvl="0"/>
            <a:r>
              <a:rPr lang="en-US" b="1" dirty="0" smtClean="0">
                <a:solidFill>
                  <a:schemeClr val="accent1">
                    <a:lumMod val="50000"/>
                  </a:schemeClr>
                </a:solidFill>
              </a:rPr>
              <a:t>Full Join</a:t>
            </a:r>
            <a:endParaRPr lang="en-US" b="1" dirty="0">
              <a:solidFill>
                <a:schemeClr val="accent1">
                  <a:lumMod val="50000"/>
                </a:schemeClr>
              </a:solidFill>
            </a:endParaRPr>
          </a:p>
        </p:txBody>
      </p:sp>
      <p:sp>
        <p:nvSpPr>
          <p:cNvPr id="7" name="Rectángulo 6"/>
          <p:cNvSpPr/>
          <p:nvPr/>
        </p:nvSpPr>
        <p:spPr>
          <a:xfrm>
            <a:off x="447667" y="1909372"/>
            <a:ext cx="11402957" cy="1708160"/>
          </a:xfrm>
          <a:prstGeom prst="rect">
            <a:avLst/>
          </a:prstGeom>
        </p:spPr>
        <p:txBody>
          <a:bodyPr wrap="square">
            <a:spAutoFit/>
          </a:bodyPr>
          <a:lstStyle/>
          <a:p>
            <a:pPr algn="just"/>
            <a:r>
              <a:rPr lang="es-CO" sz="2100" dirty="0"/>
              <a:t>Una combinación externa completa ("full </a:t>
            </a:r>
            <a:r>
              <a:rPr lang="es-CO" sz="2100" dirty="0" err="1"/>
              <a:t>outer</a:t>
            </a:r>
            <a:r>
              <a:rPr lang="es-CO" sz="2100" dirty="0"/>
              <a:t> </a:t>
            </a:r>
            <a:r>
              <a:rPr lang="es-CO" sz="2100" dirty="0" err="1"/>
              <a:t>join</a:t>
            </a:r>
            <a:r>
              <a:rPr lang="es-CO" sz="2100" dirty="0"/>
              <a:t>" o "full </a:t>
            </a:r>
            <a:r>
              <a:rPr lang="es-CO" sz="2100" dirty="0" err="1"/>
              <a:t>join</a:t>
            </a:r>
            <a:r>
              <a:rPr lang="es-CO" sz="2100" dirty="0"/>
              <a:t>") retorna todos los registros de ambas tablas. Si un registro de una tabla izquierda no encuentra coincidencia en la tabla derecha, las columnas correspondientes a campos de la tabla derecha aparecen </a:t>
            </a:r>
            <a:r>
              <a:rPr lang="es-CO" sz="2100" dirty="0" err="1"/>
              <a:t>seteadas</a:t>
            </a:r>
            <a:r>
              <a:rPr lang="es-CO" sz="2100" dirty="0"/>
              <a:t> a "</a:t>
            </a:r>
            <a:r>
              <a:rPr lang="es-CO" sz="2100" dirty="0" err="1"/>
              <a:t>null</a:t>
            </a:r>
            <a:r>
              <a:rPr lang="es-CO" sz="2100" dirty="0"/>
              <a:t>", y si la tabla de la derecha no encuentra correspondencia en la tabla izquierda, los campos de esta última aparecen conteniendo "</a:t>
            </a:r>
            <a:r>
              <a:rPr lang="es-CO" sz="2100" dirty="0" err="1"/>
              <a:t>null</a:t>
            </a:r>
            <a:r>
              <a:rPr lang="es-CO" sz="2100" dirty="0"/>
              <a:t>".</a:t>
            </a:r>
            <a:r>
              <a:rPr lang="es-CO" sz="2100" dirty="0" smtClean="0"/>
              <a:t>.</a:t>
            </a:r>
            <a:endParaRPr lang="es-CO" sz="2100" dirty="0"/>
          </a:p>
        </p:txBody>
      </p:sp>
      <p:sp>
        <p:nvSpPr>
          <p:cNvPr id="4" name="CuadroTexto 3"/>
          <p:cNvSpPr txBox="1"/>
          <p:nvPr/>
        </p:nvSpPr>
        <p:spPr>
          <a:xfrm>
            <a:off x="1896495" y="4332785"/>
            <a:ext cx="8009419" cy="1200329"/>
          </a:xfrm>
          <a:prstGeom prst="rect">
            <a:avLst/>
          </a:prstGeom>
          <a:noFill/>
        </p:spPr>
        <p:txBody>
          <a:bodyPr wrap="square" rtlCol="0">
            <a:spAutoFit/>
          </a:bodyPr>
          <a:lstStyle/>
          <a:p>
            <a:pPr lvl="1"/>
            <a:r>
              <a:rPr lang="es-CO" dirty="0">
                <a:latin typeface="Consolas" panose="020B0609020204030204" pitchFamily="49" charset="0"/>
              </a:rPr>
              <a:t> </a:t>
            </a:r>
            <a:r>
              <a:rPr lang="es-CO" dirty="0" err="1">
                <a:latin typeface="Consolas" panose="020B0609020204030204" pitchFamily="49" charset="0"/>
              </a:rPr>
              <a:t>select</a:t>
            </a:r>
            <a:r>
              <a:rPr lang="es-CO" dirty="0">
                <a:latin typeface="Consolas" panose="020B0609020204030204" pitchFamily="49" charset="0"/>
              </a:rPr>
              <a:t> </a:t>
            </a:r>
            <a:r>
              <a:rPr lang="es-CO" dirty="0" err="1">
                <a:latin typeface="Consolas" panose="020B0609020204030204" pitchFamily="49" charset="0"/>
              </a:rPr>
              <a:t>titulo,nombre</a:t>
            </a:r>
            <a:endParaRPr lang="es-CO" dirty="0">
              <a:latin typeface="Consolas" panose="020B0609020204030204" pitchFamily="49" charset="0"/>
            </a:endParaRPr>
          </a:p>
          <a:p>
            <a:pPr lvl="1"/>
            <a:r>
              <a:rPr lang="es-CO" dirty="0">
                <a:latin typeface="Consolas" panose="020B0609020204030204" pitchFamily="49" charset="0"/>
              </a:rPr>
              <a:t>  </a:t>
            </a:r>
            <a:r>
              <a:rPr lang="es-CO" dirty="0" err="1">
                <a:latin typeface="Consolas" panose="020B0609020204030204" pitchFamily="49" charset="0"/>
              </a:rPr>
              <a:t>from</a:t>
            </a:r>
            <a:r>
              <a:rPr lang="es-CO" dirty="0">
                <a:latin typeface="Consolas" panose="020B0609020204030204" pitchFamily="49" charset="0"/>
              </a:rPr>
              <a:t> editoriales as e</a:t>
            </a:r>
          </a:p>
          <a:p>
            <a:pPr lvl="1"/>
            <a:r>
              <a:rPr lang="es-CO" dirty="0">
                <a:latin typeface="Consolas" panose="020B0609020204030204" pitchFamily="49" charset="0"/>
              </a:rPr>
              <a:t>  full </a:t>
            </a:r>
            <a:r>
              <a:rPr lang="es-CO" dirty="0" err="1">
                <a:latin typeface="Consolas" panose="020B0609020204030204" pitchFamily="49" charset="0"/>
              </a:rPr>
              <a:t>join</a:t>
            </a:r>
            <a:r>
              <a:rPr lang="es-CO" dirty="0">
                <a:latin typeface="Consolas" panose="020B0609020204030204" pitchFamily="49" charset="0"/>
              </a:rPr>
              <a:t> libros as l</a:t>
            </a:r>
          </a:p>
          <a:p>
            <a:pPr lvl="1"/>
            <a:r>
              <a:rPr lang="es-CO" dirty="0">
                <a:latin typeface="Consolas" panose="020B0609020204030204" pitchFamily="49" charset="0"/>
              </a:rPr>
              <a:t>  </a:t>
            </a:r>
            <a:r>
              <a:rPr lang="es-CO" dirty="0" err="1">
                <a:latin typeface="Consolas" panose="020B0609020204030204" pitchFamily="49" charset="0"/>
              </a:rPr>
              <a:t>on</a:t>
            </a:r>
            <a:r>
              <a:rPr lang="es-CO" dirty="0">
                <a:latin typeface="Consolas" panose="020B0609020204030204" pitchFamily="49" charset="0"/>
              </a:rPr>
              <a:t> </a:t>
            </a:r>
            <a:r>
              <a:rPr lang="es-CO" dirty="0" err="1">
                <a:latin typeface="Consolas" panose="020B0609020204030204" pitchFamily="49" charset="0"/>
              </a:rPr>
              <a:t>codigoeditorial</a:t>
            </a:r>
            <a:r>
              <a:rPr lang="es-CO" dirty="0">
                <a:latin typeface="Consolas" panose="020B0609020204030204" pitchFamily="49" charset="0"/>
              </a:rPr>
              <a:t> = </a:t>
            </a:r>
            <a:r>
              <a:rPr lang="es-CO" dirty="0" err="1">
                <a:latin typeface="Consolas" panose="020B0609020204030204" pitchFamily="49" charset="0"/>
              </a:rPr>
              <a:t>e.codigo</a:t>
            </a:r>
            <a:r>
              <a:rPr lang="es-CO" dirty="0">
                <a:latin typeface="Consolas" panose="020B0609020204030204" pitchFamily="49" charset="0"/>
              </a:rPr>
              <a:t>;</a:t>
            </a:r>
          </a:p>
        </p:txBody>
      </p:sp>
    </p:spTree>
    <p:extLst>
      <p:ext uri="{BB962C8B-B14F-4D97-AF65-F5344CB8AC3E}">
        <p14:creationId xmlns:p14="http://schemas.microsoft.com/office/powerpoint/2010/main" val="3298506751"/>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206644" y="711507"/>
            <a:ext cx="11389120" cy="1143000"/>
          </a:xfrm>
        </p:spPr>
        <p:txBody>
          <a:bodyPr>
            <a:normAutofit/>
          </a:bodyPr>
          <a:lstStyle/>
          <a:p>
            <a:pPr lvl="0"/>
            <a:r>
              <a:rPr lang="en-US" b="1" dirty="0" smtClean="0">
                <a:solidFill>
                  <a:schemeClr val="accent1">
                    <a:lumMod val="50000"/>
                  </a:schemeClr>
                </a:solidFill>
              </a:rPr>
              <a:t>Cross Join</a:t>
            </a:r>
            <a:endParaRPr lang="en-US" b="1" dirty="0">
              <a:solidFill>
                <a:schemeClr val="accent1">
                  <a:lumMod val="50000"/>
                </a:schemeClr>
              </a:solidFill>
            </a:endParaRPr>
          </a:p>
        </p:txBody>
      </p:sp>
      <p:sp>
        <p:nvSpPr>
          <p:cNvPr id="7" name="Rectángulo 6"/>
          <p:cNvSpPr/>
          <p:nvPr/>
        </p:nvSpPr>
        <p:spPr>
          <a:xfrm>
            <a:off x="545202" y="1854508"/>
            <a:ext cx="11050561" cy="1061829"/>
          </a:xfrm>
          <a:prstGeom prst="rect">
            <a:avLst/>
          </a:prstGeom>
        </p:spPr>
        <p:txBody>
          <a:bodyPr wrap="square">
            <a:spAutoFit/>
          </a:bodyPr>
          <a:lstStyle/>
          <a:p>
            <a:pPr algn="just"/>
            <a:r>
              <a:rPr lang="es-CO" sz="2100" dirty="0"/>
              <a:t>Las combinaciones cruzadas (</a:t>
            </a:r>
            <a:r>
              <a:rPr lang="es-CO" sz="2100" dirty="0" err="1"/>
              <a:t>cross</a:t>
            </a:r>
            <a:r>
              <a:rPr lang="es-CO" sz="2100" dirty="0"/>
              <a:t> </a:t>
            </a:r>
            <a:r>
              <a:rPr lang="es-CO" sz="2100" dirty="0" err="1"/>
              <a:t>join</a:t>
            </a:r>
            <a:r>
              <a:rPr lang="es-CO" sz="2100" dirty="0"/>
              <a:t>) muestran todas las combinaciones de todos los registros de las tablas </a:t>
            </a:r>
            <a:r>
              <a:rPr lang="es-CO" sz="2100" dirty="0" smtClean="0"/>
              <a:t>combinadas, </a:t>
            </a:r>
            <a:r>
              <a:rPr lang="es-CO" sz="2100" dirty="0"/>
              <a:t>Se genera el producto </a:t>
            </a:r>
            <a:r>
              <a:rPr lang="es-CO" sz="2100" dirty="0" smtClean="0"/>
              <a:t>cartesiano, por ejemplo, </a:t>
            </a:r>
            <a:r>
              <a:rPr lang="es-CO" sz="2100" dirty="0"/>
              <a:t>si hay 5 registros en una tabla y 6 en la otra, retorna 30 filas.</a:t>
            </a:r>
          </a:p>
        </p:txBody>
      </p:sp>
      <p:sp>
        <p:nvSpPr>
          <p:cNvPr id="4" name="CuadroTexto 3"/>
          <p:cNvSpPr txBox="1"/>
          <p:nvPr/>
        </p:nvSpPr>
        <p:spPr>
          <a:xfrm>
            <a:off x="1896495" y="3308656"/>
            <a:ext cx="8009419" cy="2031325"/>
          </a:xfrm>
          <a:prstGeom prst="rect">
            <a:avLst/>
          </a:prstGeom>
          <a:noFill/>
        </p:spPr>
        <p:txBody>
          <a:bodyPr wrap="square" rtlCol="0">
            <a:spAutoFit/>
          </a:bodyPr>
          <a:lstStyle/>
          <a:p>
            <a:pPr lvl="1"/>
            <a:r>
              <a:rPr lang="en-US" dirty="0">
                <a:latin typeface="Consolas" panose="020B0609020204030204" pitchFamily="49" charset="0"/>
              </a:rPr>
              <a:t>select CAMPOS</a:t>
            </a:r>
          </a:p>
          <a:p>
            <a:pPr lvl="1"/>
            <a:r>
              <a:rPr lang="en-US" dirty="0">
                <a:latin typeface="Consolas" panose="020B0609020204030204" pitchFamily="49" charset="0"/>
              </a:rPr>
              <a:t>  from TABLA1</a:t>
            </a:r>
          </a:p>
          <a:p>
            <a:pPr lvl="1"/>
            <a:r>
              <a:rPr lang="en-US" dirty="0">
                <a:latin typeface="Consolas" panose="020B0609020204030204" pitchFamily="49" charset="0"/>
              </a:rPr>
              <a:t>  cross join TABLA2</a:t>
            </a:r>
            <a:r>
              <a:rPr lang="en-US" dirty="0" smtClean="0">
                <a:latin typeface="Consolas" panose="020B0609020204030204" pitchFamily="49" charset="0"/>
              </a:rPr>
              <a:t>;</a:t>
            </a:r>
          </a:p>
          <a:p>
            <a:pPr lvl="1"/>
            <a:endParaRPr lang="en-US" dirty="0">
              <a:latin typeface="Consolas" panose="020B0609020204030204" pitchFamily="49" charset="0"/>
            </a:endParaRPr>
          </a:p>
          <a:p>
            <a:pPr lvl="1"/>
            <a:r>
              <a:rPr lang="pt-BR" dirty="0" err="1">
                <a:latin typeface="Consolas" panose="020B0609020204030204" pitchFamily="49" charset="0"/>
              </a:rPr>
              <a:t>select</a:t>
            </a:r>
            <a:r>
              <a:rPr lang="pt-BR" dirty="0">
                <a:latin typeface="Consolas" panose="020B0609020204030204" pitchFamily="49" charset="0"/>
              </a:rPr>
              <a:t> </a:t>
            </a:r>
            <a:r>
              <a:rPr lang="pt-BR" dirty="0" err="1">
                <a:latin typeface="Consolas" panose="020B0609020204030204" pitchFamily="49" charset="0"/>
              </a:rPr>
              <a:t>c.nombre</a:t>
            </a:r>
            <a:r>
              <a:rPr lang="pt-BR" dirty="0">
                <a:latin typeface="Consolas" panose="020B0609020204030204" pitchFamily="49" charset="0"/>
              </a:rPr>
              <a:t> as '</a:t>
            </a:r>
            <a:r>
              <a:rPr lang="pt-BR" dirty="0" err="1">
                <a:latin typeface="Consolas" panose="020B0609020204030204" pitchFamily="49" charset="0"/>
              </a:rPr>
              <a:t>plato</a:t>
            </a:r>
            <a:r>
              <a:rPr lang="pt-BR" dirty="0">
                <a:latin typeface="Consolas" panose="020B0609020204030204" pitchFamily="49" charset="0"/>
              </a:rPr>
              <a:t> principal', </a:t>
            </a:r>
            <a:r>
              <a:rPr lang="pt-BR" dirty="0" err="1">
                <a:latin typeface="Consolas" panose="020B0609020204030204" pitchFamily="49" charset="0"/>
              </a:rPr>
              <a:t>p.nombre</a:t>
            </a:r>
            <a:r>
              <a:rPr lang="pt-BR" dirty="0">
                <a:latin typeface="Consolas" panose="020B0609020204030204" pitchFamily="49" charset="0"/>
              </a:rPr>
              <a:t> as '</a:t>
            </a:r>
            <a:r>
              <a:rPr lang="pt-BR" dirty="0" err="1">
                <a:latin typeface="Consolas" panose="020B0609020204030204" pitchFamily="49" charset="0"/>
              </a:rPr>
              <a:t>postre</a:t>
            </a:r>
            <a:r>
              <a:rPr lang="pt-BR" dirty="0">
                <a:latin typeface="Consolas" panose="020B0609020204030204" pitchFamily="49" charset="0"/>
              </a:rPr>
              <a:t>'</a:t>
            </a:r>
          </a:p>
          <a:p>
            <a:pPr lvl="1"/>
            <a:r>
              <a:rPr lang="pt-BR" dirty="0">
                <a:latin typeface="Consolas" panose="020B0609020204030204" pitchFamily="49" charset="0"/>
              </a:rPr>
              <a:t>  </a:t>
            </a:r>
            <a:r>
              <a:rPr lang="pt-BR" dirty="0" err="1">
                <a:latin typeface="Consolas" panose="020B0609020204030204" pitchFamily="49" charset="0"/>
              </a:rPr>
              <a:t>from</a:t>
            </a:r>
            <a:r>
              <a:rPr lang="pt-BR" dirty="0">
                <a:latin typeface="Consolas" panose="020B0609020204030204" pitchFamily="49" charset="0"/>
              </a:rPr>
              <a:t> comidas as c</a:t>
            </a:r>
          </a:p>
          <a:p>
            <a:pPr lvl="1"/>
            <a:r>
              <a:rPr lang="pt-BR" dirty="0">
                <a:latin typeface="Consolas" panose="020B0609020204030204" pitchFamily="49" charset="0"/>
              </a:rPr>
              <a:t>  </a:t>
            </a:r>
            <a:r>
              <a:rPr lang="pt-BR" dirty="0" err="1">
                <a:latin typeface="Consolas" panose="020B0609020204030204" pitchFamily="49" charset="0"/>
              </a:rPr>
              <a:t>cross</a:t>
            </a:r>
            <a:r>
              <a:rPr lang="pt-BR" dirty="0">
                <a:latin typeface="Consolas" panose="020B0609020204030204" pitchFamily="49" charset="0"/>
              </a:rPr>
              <a:t> </a:t>
            </a:r>
            <a:r>
              <a:rPr lang="pt-BR" dirty="0" err="1">
                <a:latin typeface="Consolas" panose="020B0609020204030204" pitchFamily="49" charset="0"/>
              </a:rPr>
              <a:t>join</a:t>
            </a:r>
            <a:r>
              <a:rPr lang="pt-BR" dirty="0">
                <a:latin typeface="Consolas" panose="020B0609020204030204" pitchFamily="49" charset="0"/>
              </a:rPr>
              <a:t> </a:t>
            </a:r>
            <a:r>
              <a:rPr lang="pt-BR" dirty="0" err="1">
                <a:latin typeface="Consolas" panose="020B0609020204030204" pitchFamily="49" charset="0"/>
              </a:rPr>
              <a:t>postres</a:t>
            </a:r>
            <a:r>
              <a:rPr lang="pt-BR" dirty="0">
                <a:latin typeface="Consolas" panose="020B0609020204030204" pitchFamily="49" charset="0"/>
              </a:rPr>
              <a:t> as p;</a:t>
            </a:r>
            <a:endParaRPr lang="es-CO" dirty="0">
              <a:latin typeface="Consolas" panose="020B0609020204030204" pitchFamily="49" charset="0"/>
            </a:endParaRPr>
          </a:p>
        </p:txBody>
      </p:sp>
    </p:spTree>
    <p:extLst>
      <p:ext uri="{BB962C8B-B14F-4D97-AF65-F5344CB8AC3E}">
        <p14:creationId xmlns:p14="http://schemas.microsoft.com/office/powerpoint/2010/main" val="10443417"/>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206644" y="711507"/>
            <a:ext cx="11389120" cy="1143000"/>
          </a:xfrm>
        </p:spPr>
        <p:txBody>
          <a:bodyPr>
            <a:normAutofit/>
          </a:bodyPr>
          <a:lstStyle/>
          <a:p>
            <a:pPr lvl="0"/>
            <a:r>
              <a:rPr lang="en-US" b="1" dirty="0" smtClean="0">
                <a:solidFill>
                  <a:schemeClr val="accent1">
                    <a:lumMod val="50000"/>
                  </a:schemeClr>
                </a:solidFill>
              </a:rPr>
              <a:t>Union</a:t>
            </a:r>
            <a:endParaRPr lang="en-US" b="1" dirty="0">
              <a:solidFill>
                <a:schemeClr val="accent1">
                  <a:lumMod val="50000"/>
                </a:schemeClr>
              </a:solidFill>
            </a:endParaRPr>
          </a:p>
        </p:txBody>
      </p:sp>
      <p:sp>
        <p:nvSpPr>
          <p:cNvPr id="7" name="Rectángulo 6"/>
          <p:cNvSpPr/>
          <p:nvPr/>
        </p:nvSpPr>
        <p:spPr>
          <a:xfrm>
            <a:off x="545202" y="2019100"/>
            <a:ext cx="11050561" cy="738664"/>
          </a:xfrm>
          <a:prstGeom prst="rect">
            <a:avLst/>
          </a:prstGeom>
        </p:spPr>
        <p:txBody>
          <a:bodyPr wrap="square">
            <a:spAutoFit/>
          </a:bodyPr>
          <a:lstStyle/>
          <a:p>
            <a:pPr algn="just"/>
            <a:r>
              <a:rPr lang="es-CO" sz="2100" dirty="0"/>
              <a:t>El operador "</a:t>
            </a:r>
            <a:r>
              <a:rPr lang="es-CO" sz="2100" dirty="0" err="1"/>
              <a:t>union</a:t>
            </a:r>
            <a:r>
              <a:rPr lang="es-CO" sz="2100" dirty="0"/>
              <a:t>" combina el resultado de dos o más instrucciones "</a:t>
            </a:r>
            <a:r>
              <a:rPr lang="es-CO" sz="2100" dirty="0" err="1"/>
              <a:t>select</a:t>
            </a:r>
            <a:r>
              <a:rPr lang="es-CO" sz="2100" dirty="0"/>
              <a:t>" en un único </a:t>
            </a:r>
            <a:r>
              <a:rPr lang="es-CO" sz="2100" dirty="0" smtClean="0"/>
              <a:t>resultado.</a:t>
            </a:r>
          </a:p>
          <a:p>
            <a:pPr algn="just"/>
            <a:r>
              <a:rPr lang="es-CO" sz="2100" dirty="0"/>
              <a:t>No se incluyen las filas duplicadas en el </a:t>
            </a:r>
            <a:r>
              <a:rPr lang="es-CO" sz="2100" dirty="0" smtClean="0"/>
              <a:t>resultado. Para duplicar las filas se debe adicionar “</a:t>
            </a:r>
            <a:r>
              <a:rPr lang="es-CO" sz="2100" dirty="0" err="1" smtClean="0"/>
              <a:t>all</a:t>
            </a:r>
            <a:r>
              <a:rPr lang="es-CO" sz="2100" dirty="0" smtClean="0"/>
              <a:t>”.</a:t>
            </a:r>
            <a:endParaRPr lang="es-CO" sz="2100" dirty="0"/>
          </a:p>
        </p:txBody>
      </p:sp>
      <p:sp>
        <p:nvSpPr>
          <p:cNvPr id="4" name="CuadroTexto 3"/>
          <p:cNvSpPr txBox="1"/>
          <p:nvPr/>
        </p:nvSpPr>
        <p:spPr>
          <a:xfrm>
            <a:off x="1896495" y="3908821"/>
            <a:ext cx="8009419" cy="923330"/>
          </a:xfrm>
          <a:prstGeom prst="rect">
            <a:avLst/>
          </a:prstGeom>
          <a:noFill/>
        </p:spPr>
        <p:txBody>
          <a:bodyPr wrap="square" rtlCol="0">
            <a:spAutoFit/>
          </a:bodyPr>
          <a:lstStyle/>
          <a:p>
            <a:pPr lvl="1"/>
            <a:r>
              <a:rPr lang="en-US" dirty="0">
                <a:latin typeface="Consolas" panose="020B0609020204030204" pitchFamily="49" charset="0"/>
              </a:rPr>
              <a:t>select </a:t>
            </a:r>
            <a:r>
              <a:rPr lang="en-US" dirty="0" err="1">
                <a:latin typeface="Consolas" panose="020B0609020204030204" pitchFamily="49" charset="0"/>
              </a:rPr>
              <a:t>nombre</a:t>
            </a:r>
            <a:r>
              <a:rPr lang="en-US" dirty="0">
                <a:latin typeface="Consolas" panose="020B0609020204030204" pitchFamily="49" charset="0"/>
              </a:rPr>
              <a:t>, </a:t>
            </a:r>
            <a:r>
              <a:rPr lang="en-US" dirty="0" err="1">
                <a:latin typeface="Consolas" panose="020B0609020204030204" pitchFamily="49" charset="0"/>
              </a:rPr>
              <a:t>domicilio</a:t>
            </a:r>
            <a:r>
              <a:rPr lang="en-US" dirty="0">
                <a:latin typeface="Consolas" panose="020B0609020204030204" pitchFamily="49" charset="0"/>
              </a:rPr>
              <a:t> from </a:t>
            </a:r>
            <a:r>
              <a:rPr lang="en-US" dirty="0" err="1">
                <a:latin typeface="Consolas" panose="020B0609020204030204" pitchFamily="49" charset="0"/>
              </a:rPr>
              <a:t>alumnos</a:t>
            </a:r>
            <a:endParaRPr lang="en-US" dirty="0">
              <a:latin typeface="Consolas" panose="020B0609020204030204" pitchFamily="49" charset="0"/>
            </a:endParaRPr>
          </a:p>
          <a:p>
            <a:pPr lvl="1"/>
            <a:r>
              <a:rPr lang="en-US" dirty="0">
                <a:latin typeface="Consolas" panose="020B0609020204030204" pitchFamily="49" charset="0"/>
              </a:rPr>
              <a:t>  union</a:t>
            </a:r>
          </a:p>
          <a:p>
            <a:pPr lvl="1"/>
            <a:r>
              <a:rPr lang="en-US" dirty="0">
                <a:latin typeface="Consolas" panose="020B0609020204030204" pitchFamily="49" charset="0"/>
              </a:rPr>
              <a:t>   select </a:t>
            </a:r>
            <a:r>
              <a:rPr lang="en-US" dirty="0" err="1">
                <a:latin typeface="Consolas" panose="020B0609020204030204" pitchFamily="49" charset="0"/>
              </a:rPr>
              <a:t>nombre</a:t>
            </a:r>
            <a:r>
              <a:rPr lang="en-US" dirty="0">
                <a:latin typeface="Consolas" panose="020B0609020204030204" pitchFamily="49" charset="0"/>
              </a:rPr>
              <a:t>, </a:t>
            </a:r>
            <a:r>
              <a:rPr lang="en-US" dirty="0" err="1">
                <a:latin typeface="Consolas" panose="020B0609020204030204" pitchFamily="49" charset="0"/>
              </a:rPr>
              <a:t>domicilio</a:t>
            </a:r>
            <a:r>
              <a:rPr lang="en-US" dirty="0">
                <a:latin typeface="Consolas" panose="020B0609020204030204" pitchFamily="49" charset="0"/>
              </a:rPr>
              <a:t> from </a:t>
            </a:r>
            <a:r>
              <a:rPr lang="en-US" dirty="0" err="1">
                <a:latin typeface="Consolas" panose="020B0609020204030204" pitchFamily="49" charset="0"/>
              </a:rPr>
              <a:t>profesores</a:t>
            </a:r>
            <a:r>
              <a:rPr lang="en-US" dirty="0">
                <a:latin typeface="Consolas" panose="020B0609020204030204" pitchFamily="49" charset="0"/>
              </a:rPr>
              <a:t>;</a:t>
            </a:r>
            <a:endParaRPr lang="es-CO" dirty="0">
              <a:latin typeface="Consolas" panose="020B0609020204030204" pitchFamily="49" charset="0"/>
            </a:endParaRPr>
          </a:p>
        </p:txBody>
      </p:sp>
    </p:spTree>
    <p:extLst>
      <p:ext uri="{BB962C8B-B14F-4D97-AF65-F5344CB8AC3E}">
        <p14:creationId xmlns:p14="http://schemas.microsoft.com/office/powerpoint/2010/main" val="2705811960"/>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209591" y="546915"/>
            <a:ext cx="11389120" cy="1143000"/>
          </a:xfrm>
        </p:spPr>
        <p:txBody>
          <a:bodyPr>
            <a:normAutofit/>
          </a:bodyPr>
          <a:lstStyle/>
          <a:p>
            <a:pPr lvl="0"/>
            <a:r>
              <a:rPr lang="es-CO" b="1" dirty="0" smtClean="0">
                <a:solidFill>
                  <a:schemeClr val="accent1">
                    <a:lumMod val="50000"/>
                  </a:schemeClr>
                </a:solidFill>
              </a:rPr>
              <a:t>Ejercicio</a:t>
            </a:r>
            <a:endParaRPr lang="es-CO" b="1" dirty="0">
              <a:solidFill>
                <a:schemeClr val="accent1">
                  <a:lumMod val="50000"/>
                </a:schemeClr>
              </a:solidFill>
            </a:endParaRPr>
          </a:p>
        </p:txBody>
      </p:sp>
      <p:sp>
        <p:nvSpPr>
          <p:cNvPr id="4" name="Rectángulo 3"/>
          <p:cNvSpPr/>
          <p:nvPr/>
        </p:nvSpPr>
        <p:spPr>
          <a:xfrm>
            <a:off x="548150" y="1543611"/>
            <a:ext cx="11050561" cy="3631763"/>
          </a:xfrm>
          <a:prstGeom prst="rect">
            <a:avLst/>
          </a:prstGeom>
        </p:spPr>
        <p:txBody>
          <a:bodyPr wrap="square">
            <a:spAutoFit/>
          </a:bodyPr>
          <a:lstStyle/>
          <a:p>
            <a:pPr marL="457200" indent="-457200" algn="just">
              <a:buAutoNum type="arabicPeriod"/>
            </a:pPr>
            <a:r>
              <a:rPr lang="es-CO" sz="2300" dirty="0" smtClean="0"/>
              <a:t>Obtener el número de veces que han tenido citas en la veterinaria cada una de las mascotas.</a:t>
            </a:r>
          </a:p>
          <a:p>
            <a:pPr marL="457200" indent="-457200" algn="just">
              <a:buAutoNum type="arabicPeriod"/>
            </a:pPr>
            <a:endParaRPr lang="es-CO" sz="2300" dirty="0" smtClean="0"/>
          </a:p>
          <a:p>
            <a:pPr marL="457200" indent="-457200" algn="just">
              <a:buAutoNum type="arabicPeriod"/>
            </a:pPr>
            <a:r>
              <a:rPr lang="es-CO" sz="2300" dirty="0" smtClean="0"/>
              <a:t>Consultar el costo pagado por los clientes o familias por las visitas realizadas de cada una de sus mascotas. Ordenar los resultados de mayor a menor.</a:t>
            </a:r>
          </a:p>
          <a:p>
            <a:pPr marL="457200" indent="-457200" algn="just">
              <a:buAutoNum type="arabicPeriod"/>
            </a:pPr>
            <a:endParaRPr lang="es-CO" sz="2300" dirty="0" smtClean="0"/>
          </a:p>
          <a:p>
            <a:pPr marL="457200" indent="-457200" algn="just">
              <a:buAutoNum type="arabicPeriod"/>
            </a:pPr>
            <a:r>
              <a:rPr lang="es-CO" sz="2300" dirty="0" smtClean="0"/>
              <a:t>Cuál o cuáles mascotas se han vacunado más de una vez en la veterinaria.</a:t>
            </a:r>
          </a:p>
          <a:p>
            <a:pPr marL="457200" indent="-457200" algn="just">
              <a:buAutoNum type="arabicPeriod"/>
            </a:pPr>
            <a:endParaRPr lang="es-CO" sz="2300" dirty="0"/>
          </a:p>
          <a:p>
            <a:pPr algn="just"/>
            <a:r>
              <a:rPr lang="es-CO" sz="2300" b="1" dirty="0" smtClean="0">
                <a:solidFill>
                  <a:srgbClr val="FF0000"/>
                </a:solidFill>
              </a:rPr>
              <a:t>Tiempo: </a:t>
            </a:r>
            <a:r>
              <a:rPr lang="es-CO" sz="2300" dirty="0" smtClean="0">
                <a:solidFill>
                  <a:srgbClr val="FF0000"/>
                </a:solidFill>
              </a:rPr>
              <a:t>20 minutos</a:t>
            </a:r>
          </a:p>
          <a:p>
            <a:pPr algn="just"/>
            <a:r>
              <a:rPr lang="es-CO" sz="2300" b="1" dirty="0" smtClean="0"/>
              <a:t>Nota: </a:t>
            </a:r>
            <a:r>
              <a:rPr lang="es-CO" sz="2300" dirty="0" smtClean="0"/>
              <a:t>Guardar las consultas, los resultados y enviarlos.</a:t>
            </a:r>
            <a:endParaRPr lang="es-CO" sz="2300" b="1" dirty="0"/>
          </a:p>
        </p:txBody>
      </p:sp>
    </p:spTree>
    <p:extLst>
      <p:ext uri="{BB962C8B-B14F-4D97-AF65-F5344CB8AC3E}">
        <p14:creationId xmlns:p14="http://schemas.microsoft.com/office/powerpoint/2010/main" val="78813465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206644" y="748083"/>
            <a:ext cx="11389120" cy="1143000"/>
          </a:xfrm>
        </p:spPr>
        <p:txBody>
          <a:bodyPr>
            <a:normAutofit/>
          </a:bodyPr>
          <a:lstStyle/>
          <a:p>
            <a:pPr lvl="0"/>
            <a:r>
              <a:rPr lang="es-CO" b="1" dirty="0" smtClean="0">
                <a:solidFill>
                  <a:schemeClr val="accent1">
                    <a:lumMod val="50000"/>
                  </a:schemeClr>
                </a:solidFill>
              </a:rPr>
              <a:t>Motor de base de datos</a:t>
            </a:r>
            <a:endParaRPr lang="es-CO" b="1" dirty="0">
              <a:solidFill>
                <a:schemeClr val="accent1">
                  <a:lumMod val="50000"/>
                </a:schemeClr>
              </a:solidFill>
            </a:endParaRPr>
          </a:p>
        </p:txBody>
      </p:sp>
      <p:sp>
        <p:nvSpPr>
          <p:cNvPr id="7" name="Rectángulo 6"/>
          <p:cNvSpPr/>
          <p:nvPr/>
        </p:nvSpPr>
        <p:spPr>
          <a:xfrm>
            <a:off x="3784312" y="2203314"/>
            <a:ext cx="7005635" cy="2308324"/>
          </a:xfrm>
          <a:prstGeom prst="rect">
            <a:avLst/>
          </a:prstGeom>
        </p:spPr>
        <p:txBody>
          <a:bodyPr wrap="square">
            <a:spAutoFit/>
          </a:bodyPr>
          <a:lstStyle/>
          <a:p>
            <a:r>
              <a:rPr lang="es-CO" sz="2400" dirty="0"/>
              <a:t>Un </a:t>
            </a:r>
            <a:r>
              <a:rPr lang="es-CO" sz="2400" b="1" dirty="0"/>
              <a:t>sistema gestor de base de </a:t>
            </a:r>
            <a:r>
              <a:rPr lang="es-CO" sz="2400" b="1" dirty="0" smtClean="0"/>
              <a:t>datos </a:t>
            </a:r>
            <a:r>
              <a:rPr lang="es-CO" sz="2400" dirty="0" smtClean="0"/>
              <a:t>de Microsoft basado en el lenguaje SQL (</a:t>
            </a:r>
            <a:r>
              <a:rPr lang="es-CO" sz="2400" b="1" dirty="0" err="1"/>
              <a:t>Structured</a:t>
            </a:r>
            <a:r>
              <a:rPr lang="es-CO" sz="2400" b="1" dirty="0"/>
              <a:t> </a:t>
            </a:r>
            <a:r>
              <a:rPr lang="es-CO" sz="2400" b="1" dirty="0" err="1"/>
              <a:t>Query</a:t>
            </a:r>
            <a:r>
              <a:rPr lang="es-CO" sz="2400" b="1" dirty="0"/>
              <a:t> </a:t>
            </a:r>
            <a:r>
              <a:rPr lang="es-CO" sz="2400" b="1" dirty="0" err="1" smtClean="0"/>
              <a:t>Language</a:t>
            </a:r>
            <a:r>
              <a:rPr lang="es-CO" sz="2400" b="1" dirty="0" smtClean="0"/>
              <a:t> - lenguaje </a:t>
            </a:r>
            <a:r>
              <a:rPr lang="es-CO" sz="2400" b="1" dirty="0"/>
              <a:t>de consulta </a:t>
            </a:r>
            <a:r>
              <a:rPr lang="es-CO" sz="2400" b="1" dirty="0" smtClean="0"/>
              <a:t>estructurada)</a:t>
            </a:r>
            <a:r>
              <a:rPr lang="es-CO" sz="2400" dirty="0" smtClean="0"/>
              <a:t>, utilizado para manipulación y recuperación de datos (DML), Creación de tablas y relacionamiento entre ellas (DDL)</a:t>
            </a:r>
            <a:endParaRPr lang="es-CO" sz="2400" dirty="0"/>
          </a:p>
        </p:txBody>
      </p:sp>
      <p:pic>
        <p:nvPicPr>
          <p:cNvPr id="4" name="Imagen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013" y="2229232"/>
            <a:ext cx="2858593" cy="1739265"/>
          </a:xfrm>
          <a:prstGeom prst="rect">
            <a:avLst/>
          </a:prstGeom>
        </p:spPr>
      </p:pic>
    </p:spTree>
    <p:extLst>
      <p:ext uri="{BB962C8B-B14F-4D97-AF65-F5344CB8AC3E}">
        <p14:creationId xmlns:p14="http://schemas.microsoft.com/office/powerpoint/2010/main" val="3693405000"/>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698703" y="764646"/>
            <a:ext cx="10298483" cy="1143000"/>
          </a:xfrm>
        </p:spPr>
        <p:txBody>
          <a:bodyPr>
            <a:normAutofit fontScale="90000"/>
          </a:bodyPr>
          <a:lstStyle/>
          <a:p>
            <a:pPr lvl="0"/>
            <a:r>
              <a:rPr lang="en-US" b="1" dirty="0" err="1">
                <a:solidFill>
                  <a:schemeClr val="accent1">
                    <a:lumMod val="50000"/>
                  </a:schemeClr>
                </a:solidFill>
              </a:rPr>
              <a:t>Agregar</a:t>
            </a:r>
            <a:r>
              <a:rPr lang="en-US" b="1" dirty="0">
                <a:solidFill>
                  <a:schemeClr val="accent1">
                    <a:lumMod val="50000"/>
                  </a:schemeClr>
                </a:solidFill>
              </a:rPr>
              <a:t> y </a:t>
            </a:r>
            <a:r>
              <a:rPr lang="en-US" b="1" dirty="0" err="1">
                <a:solidFill>
                  <a:schemeClr val="accent1">
                    <a:lumMod val="50000"/>
                  </a:schemeClr>
                </a:solidFill>
              </a:rPr>
              <a:t>eliminar</a:t>
            </a:r>
            <a:r>
              <a:rPr lang="en-US" b="1" dirty="0">
                <a:solidFill>
                  <a:schemeClr val="accent1">
                    <a:lumMod val="50000"/>
                  </a:schemeClr>
                </a:solidFill>
              </a:rPr>
              <a:t> </a:t>
            </a:r>
            <a:r>
              <a:rPr lang="en-US" b="1" dirty="0" err="1">
                <a:solidFill>
                  <a:schemeClr val="accent1">
                    <a:lumMod val="50000"/>
                  </a:schemeClr>
                </a:solidFill>
              </a:rPr>
              <a:t>campos</a:t>
            </a:r>
            <a:r>
              <a:rPr lang="en-US" b="1" dirty="0">
                <a:solidFill>
                  <a:schemeClr val="accent1">
                    <a:lumMod val="50000"/>
                  </a:schemeClr>
                </a:solidFill>
              </a:rPr>
              <a:t> </a:t>
            </a:r>
            <a:r>
              <a:rPr lang="en-US" b="1" dirty="0" smtClean="0">
                <a:solidFill>
                  <a:schemeClr val="accent1">
                    <a:lumMod val="50000"/>
                  </a:schemeClr>
                </a:solidFill>
              </a:rPr>
              <a:t/>
            </a:r>
            <a:br>
              <a:rPr lang="en-US" b="1" dirty="0" smtClean="0">
                <a:solidFill>
                  <a:schemeClr val="accent1">
                    <a:lumMod val="50000"/>
                  </a:schemeClr>
                </a:solidFill>
              </a:rPr>
            </a:br>
            <a:r>
              <a:rPr lang="en-US" b="1" dirty="0" smtClean="0">
                <a:solidFill>
                  <a:schemeClr val="accent1">
                    <a:lumMod val="50000"/>
                  </a:schemeClr>
                </a:solidFill>
              </a:rPr>
              <a:t>(alter </a:t>
            </a:r>
            <a:r>
              <a:rPr lang="en-US" b="1" dirty="0">
                <a:solidFill>
                  <a:schemeClr val="accent1">
                    <a:lumMod val="50000"/>
                  </a:schemeClr>
                </a:solidFill>
              </a:rPr>
              <a:t>table - add - drop</a:t>
            </a:r>
            <a:r>
              <a:rPr lang="en-US" b="1" dirty="0" smtClean="0">
                <a:solidFill>
                  <a:schemeClr val="accent1">
                    <a:lumMod val="50000"/>
                  </a:schemeClr>
                </a:solidFill>
              </a:rPr>
              <a:t>)</a:t>
            </a:r>
            <a:endParaRPr lang="en-US" b="1" dirty="0">
              <a:solidFill>
                <a:schemeClr val="accent1">
                  <a:lumMod val="50000"/>
                </a:schemeClr>
              </a:solidFill>
            </a:endParaRPr>
          </a:p>
        </p:txBody>
      </p:sp>
      <p:sp>
        <p:nvSpPr>
          <p:cNvPr id="7" name="Rectángulo 6"/>
          <p:cNvSpPr/>
          <p:nvPr/>
        </p:nvSpPr>
        <p:spPr>
          <a:xfrm>
            <a:off x="545203" y="2019099"/>
            <a:ext cx="11646797" cy="738664"/>
          </a:xfrm>
          <a:prstGeom prst="rect">
            <a:avLst/>
          </a:prstGeom>
        </p:spPr>
        <p:txBody>
          <a:bodyPr wrap="square">
            <a:spAutoFit/>
          </a:bodyPr>
          <a:lstStyle/>
          <a:p>
            <a:r>
              <a:rPr lang="es-CO" sz="2100" dirty="0"/>
              <a:t>"alter </a:t>
            </a:r>
            <a:r>
              <a:rPr lang="es-CO" sz="2100" dirty="0" err="1"/>
              <a:t>table</a:t>
            </a:r>
            <a:r>
              <a:rPr lang="es-CO" sz="2100" dirty="0"/>
              <a:t>" permite modificar la estructura de una tabla.</a:t>
            </a:r>
            <a:br>
              <a:rPr lang="es-CO" sz="2100" dirty="0"/>
            </a:br>
            <a:r>
              <a:rPr lang="es-CO" sz="2100" dirty="0"/>
              <a:t>Podemos utilizarla para agregar, modificar y eliminar campos de una tabla.</a:t>
            </a:r>
          </a:p>
        </p:txBody>
      </p:sp>
      <p:sp>
        <p:nvSpPr>
          <p:cNvPr id="4" name="CuadroTexto 3"/>
          <p:cNvSpPr txBox="1"/>
          <p:nvPr/>
        </p:nvSpPr>
        <p:spPr>
          <a:xfrm>
            <a:off x="698702" y="2823477"/>
            <a:ext cx="5669900" cy="646331"/>
          </a:xfrm>
          <a:prstGeom prst="rect">
            <a:avLst/>
          </a:prstGeom>
          <a:noFill/>
        </p:spPr>
        <p:txBody>
          <a:bodyPr wrap="square" rtlCol="0">
            <a:spAutoFit/>
          </a:bodyPr>
          <a:lstStyle/>
          <a:p>
            <a:pPr lvl="1"/>
            <a:r>
              <a:rPr lang="es-CO" b="1" dirty="0">
                <a:latin typeface="Consolas" panose="020B0609020204030204" pitchFamily="49" charset="0"/>
              </a:rPr>
              <a:t>alter </a:t>
            </a:r>
            <a:r>
              <a:rPr lang="es-CO" b="1" dirty="0" err="1">
                <a:latin typeface="Consolas" panose="020B0609020204030204" pitchFamily="49" charset="0"/>
              </a:rPr>
              <a:t>table</a:t>
            </a:r>
            <a:r>
              <a:rPr lang="es-CO" b="1" dirty="0">
                <a:latin typeface="Consolas" panose="020B0609020204030204" pitchFamily="49" charset="0"/>
              </a:rPr>
              <a:t> </a:t>
            </a:r>
            <a:r>
              <a:rPr lang="es-CO" dirty="0">
                <a:latin typeface="Consolas" panose="020B0609020204030204" pitchFamily="49" charset="0"/>
              </a:rPr>
              <a:t>NOMBRETABLA</a:t>
            </a:r>
          </a:p>
          <a:p>
            <a:pPr lvl="1"/>
            <a:r>
              <a:rPr lang="es-CO" dirty="0">
                <a:latin typeface="Consolas" panose="020B0609020204030204" pitchFamily="49" charset="0"/>
              </a:rPr>
              <a:t>  </a:t>
            </a:r>
            <a:r>
              <a:rPr lang="es-CO" dirty="0" err="1">
                <a:latin typeface="Consolas" panose="020B0609020204030204" pitchFamily="49" charset="0"/>
              </a:rPr>
              <a:t>add</a:t>
            </a:r>
            <a:r>
              <a:rPr lang="es-CO" dirty="0">
                <a:latin typeface="Consolas" panose="020B0609020204030204" pitchFamily="49" charset="0"/>
              </a:rPr>
              <a:t> NOMBRENUEVOCAMPO DEFINICION;</a:t>
            </a:r>
          </a:p>
        </p:txBody>
      </p:sp>
      <p:sp>
        <p:nvSpPr>
          <p:cNvPr id="5" name="CuadroTexto 4"/>
          <p:cNvSpPr txBox="1"/>
          <p:nvPr/>
        </p:nvSpPr>
        <p:spPr>
          <a:xfrm>
            <a:off x="545204" y="3994879"/>
            <a:ext cx="10232713" cy="646331"/>
          </a:xfrm>
          <a:prstGeom prst="rect">
            <a:avLst/>
          </a:prstGeom>
          <a:noFill/>
        </p:spPr>
        <p:txBody>
          <a:bodyPr wrap="square" rtlCol="0">
            <a:spAutoFit/>
          </a:bodyPr>
          <a:lstStyle/>
          <a:p>
            <a:pPr lvl="1"/>
            <a:r>
              <a:rPr lang="es-CO" dirty="0" smtClean="0">
                <a:latin typeface="Consolas" panose="020B0609020204030204" pitchFamily="49" charset="0"/>
              </a:rPr>
              <a:t> </a:t>
            </a:r>
            <a:r>
              <a:rPr lang="es-CO" b="1" dirty="0">
                <a:latin typeface="Consolas" panose="020B0609020204030204" pitchFamily="49" charset="0"/>
              </a:rPr>
              <a:t>alter </a:t>
            </a:r>
            <a:r>
              <a:rPr lang="es-CO" b="1" dirty="0" err="1">
                <a:latin typeface="Consolas" panose="020B0609020204030204" pitchFamily="49" charset="0"/>
              </a:rPr>
              <a:t>table</a:t>
            </a:r>
            <a:r>
              <a:rPr lang="es-CO" b="1" dirty="0">
                <a:latin typeface="Consolas" panose="020B0609020204030204" pitchFamily="49" charset="0"/>
              </a:rPr>
              <a:t> libros</a:t>
            </a:r>
          </a:p>
          <a:p>
            <a:pPr lvl="1"/>
            <a:r>
              <a:rPr lang="es-CO" dirty="0">
                <a:latin typeface="Consolas" panose="020B0609020204030204" pitchFamily="49" charset="0"/>
              </a:rPr>
              <a:t>  </a:t>
            </a:r>
            <a:r>
              <a:rPr lang="es-CO" b="1" dirty="0" err="1">
                <a:latin typeface="Consolas" panose="020B0609020204030204" pitchFamily="49" charset="0"/>
              </a:rPr>
              <a:t>add</a:t>
            </a:r>
            <a:r>
              <a:rPr lang="es-CO" dirty="0">
                <a:latin typeface="Consolas" panose="020B0609020204030204" pitchFamily="49" charset="0"/>
              </a:rPr>
              <a:t> autor </a:t>
            </a:r>
            <a:r>
              <a:rPr lang="es-CO" dirty="0" err="1">
                <a:latin typeface="Consolas" panose="020B0609020204030204" pitchFamily="49" charset="0"/>
              </a:rPr>
              <a:t>varchar</a:t>
            </a:r>
            <a:r>
              <a:rPr lang="es-CO" dirty="0">
                <a:latin typeface="Consolas" panose="020B0609020204030204" pitchFamily="49" charset="0"/>
              </a:rPr>
              <a:t>(20) </a:t>
            </a:r>
            <a:r>
              <a:rPr lang="es-CO" dirty="0" err="1">
                <a:latin typeface="Consolas" panose="020B0609020204030204" pitchFamily="49" charset="0"/>
              </a:rPr>
              <a:t>not</a:t>
            </a:r>
            <a:r>
              <a:rPr lang="es-CO" dirty="0">
                <a:latin typeface="Consolas" panose="020B0609020204030204" pitchFamily="49" charset="0"/>
              </a:rPr>
              <a:t> </a:t>
            </a:r>
            <a:r>
              <a:rPr lang="es-CO" dirty="0" err="1">
                <a:latin typeface="Consolas" panose="020B0609020204030204" pitchFamily="49" charset="0"/>
              </a:rPr>
              <a:t>null</a:t>
            </a:r>
            <a:r>
              <a:rPr lang="es-CO" dirty="0">
                <a:latin typeface="Consolas" panose="020B0609020204030204" pitchFamily="49" charset="0"/>
              </a:rPr>
              <a:t> default 'Desconocido';</a:t>
            </a:r>
          </a:p>
        </p:txBody>
      </p:sp>
      <p:sp>
        <p:nvSpPr>
          <p:cNvPr id="8" name="CuadroTexto 7"/>
          <p:cNvSpPr txBox="1"/>
          <p:nvPr/>
        </p:nvSpPr>
        <p:spPr>
          <a:xfrm>
            <a:off x="5587306" y="2885780"/>
            <a:ext cx="5669900" cy="646331"/>
          </a:xfrm>
          <a:prstGeom prst="rect">
            <a:avLst/>
          </a:prstGeom>
          <a:noFill/>
        </p:spPr>
        <p:txBody>
          <a:bodyPr wrap="square" rtlCol="0">
            <a:spAutoFit/>
          </a:bodyPr>
          <a:lstStyle/>
          <a:p>
            <a:pPr lvl="1"/>
            <a:r>
              <a:rPr lang="es-CO" b="1" dirty="0">
                <a:latin typeface="Consolas" panose="020B0609020204030204" pitchFamily="49" charset="0"/>
              </a:rPr>
              <a:t>alter </a:t>
            </a:r>
            <a:r>
              <a:rPr lang="es-CO" b="1" dirty="0" err="1">
                <a:latin typeface="Consolas" panose="020B0609020204030204" pitchFamily="49" charset="0"/>
              </a:rPr>
              <a:t>table</a:t>
            </a:r>
            <a:r>
              <a:rPr lang="es-CO" b="1" dirty="0">
                <a:latin typeface="Consolas" panose="020B0609020204030204" pitchFamily="49" charset="0"/>
              </a:rPr>
              <a:t> </a:t>
            </a:r>
            <a:r>
              <a:rPr lang="es-CO" dirty="0">
                <a:latin typeface="Consolas" panose="020B0609020204030204" pitchFamily="49" charset="0"/>
              </a:rPr>
              <a:t>libros</a:t>
            </a:r>
          </a:p>
          <a:p>
            <a:pPr lvl="1"/>
            <a:r>
              <a:rPr lang="es-CO" dirty="0">
                <a:latin typeface="Consolas" panose="020B0609020204030204" pitchFamily="49" charset="0"/>
              </a:rPr>
              <a:t>  </a:t>
            </a:r>
            <a:r>
              <a:rPr lang="es-CO" b="1" dirty="0" err="1">
                <a:latin typeface="Consolas" panose="020B0609020204030204" pitchFamily="49" charset="0"/>
              </a:rPr>
              <a:t>add</a:t>
            </a:r>
            <a:r>
              <a:rPr lang="es-CO" dirty="0">
                <a:latin typeface="Consolas" panose="020B0609020204030204" pitchFamily="49" charset="0"/>
              </a:rPr>
              <a:t> cantidad </a:t>
            </a:r>
            <a:r>
              <a:rPr lang="es-CO" dirty="0" err="1">
                <a:latin typeface="Consolas" panose="020B0609020204030204" pitchFamily="49" charset="0"/>
              </a:rPr>
              <a:t>int</a:t>
            </a:r>
            <a:r>
              <a:rPr lang="es-CO" dirty="0">
                <a:latin typeface="Consolas" panose="020B0609020204030204" pitchFamily="49" charset="0"/>
              </a:rPr>
              <a:t>;</a:t>
            </a:r>
          </a:p>
        </p:txBody>
      </p:sp>
      <p:sp>
        <p:nvSpPr>
          <p:cNvPr id="9" name="CuadroTexto 8"/>
          <p:cNvSpPr txBox="1"/>
          <p:nvPr/>
        </p:nvSpPr>
        <p:spPr>
          <a:xfrm>
            <a:off x="1425843" y="5371320"/>
            <a:ext cx="5669900" cy="646331"/>
          </a:xfrm>
          <a:prstGeom prst="rect">
            <a:avLst/>
          </a:prstGeom>
          <a:noFill/>
        </p:spPr>
        <p:txBody>
          <a:bodyPr wrap="square" rtlCol="0">
            <a:spAutoFit/>
          </a:bodyPr>
          <a:lstStyle/>
          <a:p>
            <a:pPr lvl="1"/>
            <a:r>
              <a:rPr lang="es-CO" b="1" dirty="0">
                <a:latin typeface="Consolas" panose="020B0609020204030204" pitchFamily="49" charset="0"/>
              </a:rPr>
              <a:t>alter </a:t>
            </a:r>
            <a:r>
              <a:rPr lang="es-CO" b="1" dirty="0" err="1">
                <a:latin typeface="Consolas" panose="020B0609020204030204" pitchFamily="49" charset="0"/>
              </a:rPr>
              <a:t>table</a:t>
            </a:r>
            <a:r>
              <a:rPr lang="es-CO" b="1" dirty="0">
                <a:latin typeface="Consolas" panose="020B0609020204030204" pitchFamily="49" charset="0"/>
              </a:rPr>
              <a:t> </a:t>
            </a:r>
            <a:r>
              <a:rPr lang="es-CO" dirty="0" smtClean="0">
                <a:latin typeface="Consolas" panose="020B0609020204030204" pitchFamily="49" charset="0"/>
              </a:rPr>
              <a:t>NOMBRETABLA</a:t>
            </a:r>
          </a:p>
          <a:p>
            <a:pPr lvl="1"/>
            <a:r>
              <a:rPr lang="es-CO" dirty="0" smtClean="0">
                <a:latin typeface="Consolas" panose="020B0609020204030204" pitchFamily="49" charset="0"/>
              </a:rPr>
              <a:t>  </a:t>
            </a:r>
            <a:r>
              <a:rPr lang="es-CO" b="1" dirty="0" err="1">
                <a:latin typeface="Consolas" panose="020B0609020204030204" pitchFamily="49" charset="0"/>
              </a:rPr>
              <a:t>drop</a:t>
            </a:r>
            <a:r>
              <a:rPr lang="es-CO" dirty="0">
                <a:latin typeface="Consolas" panose="020B0609020204030204" pitchFamily="49" charset="0"/>
              </a:rPr>
              <a:t> </a:t>
            </a:r>
            <a:r>
              <a:rPr lang="es-CO" dirty="0" err="1">
                <a:latin typeface="Consolas" panose="020B0609020204030204" pitchFamily="49" charset="0"/>
              </a:rPr>
              <a:t>column</a:t>
            </a:r>
            <a:r>
              <a:rPr lang="es-CO" dirty="0">
                <a:latin typeface="Consolas" panose="020B0609020204030204" pitchFamily="49" charset="0"/>
              </a:rPr>
              <a:t> NOMBRECAMPO;</a:t>
            </a:r>
          </a:p>
        </p:txBody>
      </p:sp>
      <p:sp>
        <p:nvSpPr>
          <p:cNvPr id="10" name="Rectángulo 9"/>
          <p:cNvSpPr/>
          <p:nvPr/>
        </p:nvSpPr>
        <p:spPr>
          <a:xfrm>
            <a:off x="545203" y="4889282"/>
            <a:ext cx="10712003" cy="430887"/>
          </a:xfrm>
          <a:prstGeom prst="rect">
            <a:avLst/>
          </a:prstGeom>
        </p:spPr>
        <p:txBody>
          <a:bodyPr wrap="square">
            <a:spAutoFit/>
          </a:bodyPr>
          <a:lstStyle/>
          <a:p>
            <a:r>
              <a:rPr lang="es-CO" sz="2200" dirty="0" smtClean="0"/>
              <a:t>Para eliminar un campo:</a:t>
            </a:r>
            <a:endParaRPr lang="es-CO" sz="2200" dirty="0"/>
          </a:p>
        </p:txBody>
      </p:sp>
    </p:spTree>
    <p:extLst>
      <p:ext uri="{BB962C8B-B14F-4D97-AF65-F5344CB8AC3E}">
        <p14:creationId xmlns:p14="http://schemas.microsoft.com/office/powerpoint/2010/main" val="2765801700"/>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206644" y="748083"/>
            <a:ext cx="11389120" cy="1143000"/>
          </a:xfrm>
        </p:spPr>
        <p:txBody>
          <a:bodyPr>
            <a:normAutofit/>
          </a:bodyPr>
          <a:lstStyle/>
          <a:p>
            <a:pPr lvl="0"/>
            <a:r>
              <a:rPr lang="en-US" b="1" dirty="0" err="1" smtClean="0">
                <a:solidFill>
                  <a:schemeClr val="accent1">
                    <a:lumMod val="50000"/>
                  </a:schemeClr>
                </a:solidFill>
              </a:rPr>
              <a:t>Subconsultas</a:t>
            </a:r>
            <a:endParaRPr lang="en-US" b="1" dirty="0">
              <a:solidFill>
                <a:schemeClr val="accent1">
                  <a:lumMod val="50000"/>
                </a:schemeClr>
              </a:solidFill>
            </a:endParaRPr>
          </a:p>
        </p:txBody>
      </p:sp>
      <p:sp>
        <p:nvSpPr>
          <p:cNvPr id="7" name="Rectángulo 6"/>
          <p:cNvSpPr/>
          <p:nvPr/>
        </p:nvSpPr>
        <p:spPr>
          <a:xfrm>
            <a:off x="545204" y="1854508"/>
            <a:ext cx="11050561" cy="738664"/>
          </a:xfrm>
          <a:prstGeom prst="rect">
            <a:avLst/>
          </a:prstGeom>
        </p:spPr>
        <p:txBody>
          <a:bodyPr wrap="square">
            <a:spAutoFit/>
          </a:bodyPr>
          <a:lstStyle/>
          <a:p>
            <a:pPr algn="just"/>
            <a:r>
              <a:rPr lang="es-CO" sz="2100" dirty="0"/>
              <a:t>Una </a:t>
            </a:r>
            <a:r>
              <a:rPr lang="es-CO" sz="2100" dirty="0" err="1"/>
              <a:t>subconsulta</a:t>
            </a:r>
            <a:r>
              <a:rPr lang="es-CO" sz="2100" dirty="0"/>
              <a:t> (</a:t>
            </a:r>
            <a:r>
              <a:rPr lang="es-CO" sz="2100" dirty="0" err="1"/>
              <a:t>subquery</a:t>
            </a:r>
            <a:r>
              <a:rPr lang="es-CO" sz="2100" dirty="0"/>
              <a:t>) es </a:t>
            </a:r>
            <a:r>
              <a:rPr lang="es-CO" sz="2100" dirty="0" smtClean="0"/>
              <a:t>un "</a:t>
            </a:r>
            <a:r>
              <a:rPr lang="es-CO" sz="2100" dirty="0" err="1" smtClean="0"/>
              <a:t>select</a:t>
            </a:r>
            <a:r>
              <a:rPr lang="es-CO" sz="2100" dirty="0"/>
              <a:t>" anidada en otra sentencia "</a:t>
            </a:r>
            <a:r>
              <a:rPr lang="es-CO" sz="2100" dirty="0" err="1"/>
              <a:t>select</a:t>
            </a:r>
            <a:r>
              <a:rPr lang="es-CO" sz="2100" dirty="0"/>
              <a:t>", "</a:t>
            </a:r>
            <a:r>
              <a:rPr lang="es-CO" sz="2100" dirty="0" err="1"/>
              <a:t>insert</a:t>
            </a:r>
            <a:r>
              <a:rPr lang="es-CO" sz="2100" dirty="0"/>
              <a:t>", "</a:t>
            </a:r>
            <a:r>
              <a:rPr lang="es-CO" sz="2100" dirty="0" err="1"/>
              <a:t>update</a:t>
            </a:r>
            <a:r>
              <a:rPr lang="es-CO" sz="2100" dirty="0"/>
              <a:t>" o "</a:t>
            </a:r>
            <a:r>
              <a:rPr lang="es-CO" sz="2100" dirty="0" err="1"/>
              <a:t>delete</a:t>
            </a:r>
            <a:r>
              <a:rPr lang="es-CO" sz="2100" dirty="0"/>
              <a:t>" (o en otra </a:t>
            </a:r>
            <a:r>
              <a:rPr lang="es-CO" sz="2100" dirty="0" err="1"/>
              <a:t>subconsulta</a:t>
            </a:r>
            <a:r>
              <a:rPr lang="es-CO" sz="2100" dirty="0" smtClean="0"/>
              <a:t>). </a:t>
            </a:r>
            <a:r>
              <a:rPr lang="es-CO" sz="2100" dirty="0"/>
              <a:t>Las </a:t>
            </a:r>
            <a:r>
              <a:rPr lang="es-CO" sz="2100" dirty="0" err="1"/>
              <a:t>subconsultas</a:t>
            </a:r>
            <a:r>
              <a:rPr lang="es-CO" sz="2100" dirty="0"/>
              <a:t> se </a:t>
            </a:r>
            <a:r>
              <a:rPr lang="es-CO" sz="2100" b="1" dirty="0"/>
              <a:t>DEBEN</a:t>
            </a:r>
            <a:r>
              <a:rPr lang="es-CO" sz="2100" dirty="0"/>
              <a:t> incluir entre paréntesis.</a:t>
            </a:r>
          </a:p>
        </p:txBody>
      </p:sp>
      <p:sp>
        <p:nvSpPr>
          <p:cNvPr id="5" name="CuadroTexto 4"/>
          <p:cNvSpPr txBox="1"/>
          <p:nvPr/>
        </p:nvSpPr>
        <p:spPr>
          <a:xfrm>
            <a:off x="784848" y="3070445"/>
            <a:ext cx="10232713" cy="2554545"/>
          </a:xfrm>
          <a:prstGeom prst="rect">
            <a:avLst/>
          </a:prstGeom>
          <a:noFill/>
        </p:spPr>
        <p:txBody>
          <a:bodyPr wrap="square" rtlCol="0">
            <a:spAutoFit/>
          </a:bodyPr>
          <a:lstStyle/>
          <a:p>
            <a:pPr lvl="1"/>
            <a:r>
              <a:rPr lang="es-CO" sz="2000" dirty="0">
                <a:latin typeface="Consolas" panose="020B0609020204030204" pitchFamily="49" charset="0"/>
              </a:rPr>
              <a:t> </a:t>
            </a:r>
            <a:r>
              <a:rPr lang="es-CO" sz="2000" dirty="0" err="1">
                <a:latin typeface="Consolas" panose="020B0609020204030204" pitchFamily="49" charset="0"/>
              </a:rPr>
              <a:t>select</a:t>
            </a:r>
            <a:r>
              <a:rPr lang="es-CO" sz="2000" dirty="0">
                <a:latin typeface="Consolas" panose="020B0609020204030204" pitchFamily="49" charset="0"/>
              </a:rPr>
              <a:t> CAMPOS</a:t>
            </a:r>
          </a:p>
          <a:p>
            <a:pPr lvl="1"/>
            <a:r>
              <a:rPr lang="es-CO" sz="2000" dirty="0">
                <a:latin typeface="Consolas" panose="020B0609020204030204" pitchFamily="49" charset="0"/>
              </a:rPr>
              <a:t>  </a:t>
            </a:r>
            <a:r>
              <a:rPr lang="es-CO" sz="2000" dirty="0" err="1">
                <a:latin typeface="Consolas" panose="020B0609020204030204" pitchFamily="49" charset="0"/>
              </a:rPr>
              <a:t>from</a:t>
            </a:r>
            <a:r>
              <a:rPr lang="es-CO" sz="2000" dirty="0">
                <a:latin typeface="Consolas" panose="020B0609020204030204" pitchFamily="49" charset="0"/>
              </a:rPr>
              <a:t> TABLA</a:t>
            </a:r>
          </a:p>
          <a:p>
            <a:pPr lvl="1"/>
            <a:r>
              <a:rPr lang="es-CO" sz="2000" dirty="0">
                <a:latin typeface="Consolas" panose="020B0609020204030204" pitchFamily="49" charset="0"/>
              </a:rPr>
              <a:t>  </a:t>
            </a:r>
            <a:r>
              <a:rPr lang="es-CO" sz="2000" dirty="0" err="1">
                <a:latin typeface="Consolas" panose="020B0609020204030204" pitchFamily="49" charset="0"/>
              </a:rPr>
              <a:t>where</a:t>
            </a:r>
            <a:r>
              <a:rPr lang="es-CO" sz="2000" dirty="0">
                <a:latin typeface="Consolas" panose="020B0609020204030204" pitchFamily="49" charset="0"/>
              </a:rPr>
              <a:t> CAMPO OPERADOR (SUBCONSULTA);</a:t>
            </a:r>
          </a:p>
          <a:p>
            <a:pPr lvl="1"/>
            <a:endParaRPr lang="es-CO" sz="2000" dirty="0">
              <a:latin typeface="Consolas" panose="020B0609020204030204" pitchFamily="49" charset="0"/>
            </a:endParaRPr>
          </a:p>
          <a:p>
            <a:pPr lvl="1"/>
            <a:r>
              <a:rPr lang="es-CO" sz="2000" dirty="0" err="1">
                <a:latin typeface="Consolas" panose="020B0609020204030204" pitchFamily="49" charset="0"/>
              </a:rPr>
              <a:t>select</a:t>
            </a:r>
            <a:r>
              <a:rPr lang="es-CO" sz="2000" dirty="0">
                <a:latin typeface="Consolas" panose="020B0609020204030204" pitchFamily="49" charset="0"/>
              </a:rPr>
              <a:t> </a:t>
            </a:r>
            <a:r>
              <a:rPr lang="es-CO" sz="2000" dirty="0" err="1">
                <a:latin typeface="Consolas" panose="020B0609020204030204" pitchFamily="49" charset="0"/>
              </a:rPr>
              <a:t>titulo,precio</a:t>
            </a:r>
            <a:r>
              <a:rPr lang="es-CO" sz="2000" dirty="0">
                <a:latin typeface="Consolas" panose="020B0609020204030204" pitchFamily="49" charset="0"/>
              </a:rPr>
              <a:t>,</a:t>
            </a:r>
          </a:p>
          <a:p>
            <a:pPr lvl="1"/>
            <a:r>
              <a:rPr lang="es-CO" sz="2000" dirty="0">
                <a:latin typeface="Consolas" panose="020B0609020204030204" pitchFamily="49" charset="0"/>
              </a:rPr>
              <a:t>  precio-(</a:t>
            </a:r>
            <a:r>
              <a:rPr lang="es-CO" sz="2000" dirty="0" err="1">
                <a:latin typeface="Consolas" panose="020B0609020204030204" pitchFamily="49" charset="0"/>
              </a:rPr>
              <a:t>select</a:t>
            </a:r>
            <a:r>
              <a:rPr lang="es-CO" sz="2000" dirty="0">
                <a:latin typeface="Consolas" panose="020B0609020204030204" pitchFamily="49" charset="0"/>
              </a:rPr>
              <a:t> </a:t>
            </a:r>
            <a:r>
              <a:rPr lang="es-CO" sz="2000" dirty="0" err="1">
                <a:latin typeface="Consolas" panose="020B0609020204030204" pitchFamily="49" charset="0"/>
              </a:rPr>
              <a:t>max</a:t>
            </a:r>
            <a:r>
              <a:rPr lang="es-CO" sz="2000" dirty="0">
                <a:latin typeface="Consolas" panose="020B0609020204030204" pitchFamily="49" charset="0"/>
              </a:rPr>
              <a:t>(precio) </a:t>
            </a:r>
            <a:r>
              <a:rPr lang="es-CO" sz="2000" dirty="0" err="1">
                <a:latin typeface="Consolas" panose="020B0609020204030204" pitchFamily="49" charset="0"/>
              </a:rPr>
              <a:t>from</a:t>
            </a:r>
            <a:r>
              <a:rPr lang="es-CO" sz="2000" dirty="0">
                <a:latin typeface="Consolas" panose="020B0609020204030204" pitchFamily="49" charset="0"/>
              </a:rPr>
              <a:t> libros) as diferencia</a:t>
            </a:r>
          </a:p>
          <a:p>
            <a:pPr lvl="1"/>
            <a:r>
              <a:rPr lang="es-CO" sz="2000" dirty="0">
                <a:latin typeface="Consolas" panose="020B0609020204030204" pitchFamily="49" charset="0"/>
              </a:rPr>
              <a:t>  </a:t>
            </a:r>
            <a:r>
              <a:rPr lang="es-CO" sz="2000" dirty="0" err="1">
                <a:latin typeface="Consolas" panose="020B0609020204030204" pitchFamily="49" charset="0"/>
              </a:rPr>
              <a:t>from</a:t>
            </a:r>
            <a:r>
              <a:rPr lang="es-CO" sz="2000" dirty="0">
                <a:latin typeface="Consolas" panose="020B0609020204030204" pitchFamily="49" charset="0"/>
              </a:rPr>
              <a:t> libros</a:t>
            </a:r>
          </a:p>
          <a:p>
            <a:pPr lvl="1"/>
            <a:r>
              <a:rPr lang="es-CO" sz="2000" dirty="0">
                <a:latin typeface="Consolas" panose="020B0609020204030204" pitchFamily="49" charset="0"/>
              </a:rPr>
              <a:t>  </a:t>
            </a:r>
            <a:r>
              <a:rPr lang="es-CO" sz="2000" dirty="0" err="1">
                <a:latin typeface="Consolas" panose="020B0609020204030204" pitchFamily="49" charset="0"/>
              </a:rPr>
              <a:t>where</a:t>
            </a:r>
            <a:r>
              <a:rPr lang="es-CO" sz="2000" dirty="0">
                <a:latin typeface="Consolas" panose="020B0609020204030204" pitchFamily="49" charset="0"/>
              </a:rPr>
              <a:t> titulo='Uno'</a:t>
            </a:r>
          </a:p>
        </p:txBody>
      </p:sp>
    </p:spTree>
    <p:extLst>
      <p:ext uri="{BB962C8B-B14F-4D97-AF65-F5344CB8AC3E}">
        <p14:creationId xmlns:p14="http://schemas.microsoft.com/office/powerpoint/2010/main" val="23941212"/>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206644" y="748083"/>
            <a:ext cx="11389120" cy="1143000"/>
          </a:xfrm>
        </p:spPr>
        <p:txBody>
          <a:bodyPr>
            <a:normAutofit/>
          </a:bodyPr>
          <a:lstStyle/>
          <a:p>
            <a:pPr lvl="0"/>
            <a:r>
              <a:rPr lang="en-US" b="1" dirty="0" err="1" smtClean="0">
                <a:solidFill>
                  <a:schemeClr val="accent1">
                    <a:lumMod val="50000"/>
                  </a:schemeClr>
                </a:solidFill>
              </a:rPr>
              <a:t>Subconsultas</a:t>
            </a:r>
            <a:endParaRPr lang="en-US" b="1" dirty="0">
              <a:solidFill>
                <a:schemeClr val="accent1">
                  <a:lumMod val="50000"/>
                </a:schemeClr>
              </a:solidFill>
            </a:endParaRPr>
          </a:p>
        </p:txBody>
      </p:sp>
      <p:sp>
        <p:nvSpPr>
          <p:cNvPr id="7" name="Rectángulo 6"/>
          <p:cNvSpPr/>
          <p:nvPr/>
        </p:nvSpPr>
        <p:spPr>
          <a:xfrm>
            <a:off x="545202" y="2019099"/>
            <a:ext cx="11050561" cy="738664"/>
          </a:xfrm>
          <a:prstGeom prst="rect">
            <a:avLst/>
          </a:prstGeom>
        </p:spPr>
        <p:txBody>
          <a:bodyPr wrap="square">
            <a:spAutoFit/>
          </a:bodyPr>
          <a:lstStyle/>
          <a:p>
            <a:r>
              <a:rPr lang="es-CO" sz="2100" dirty="0"/>
              <a:t>El resultado de una </a:t>
            </a:r>
            <a:r>
              <a:rPr lang="es-CO" sz="2100" dirty="0" err="1"/>
              <a:t>subconsulta</a:t>
            </a:r>
            <a:r>
              <a:rPr lang="es-CO" sz="2100" dirty="0"/>
              <a:t> con "in" (o "</a:t>
            </a:r>
            <a:r>
              <a:rPr lang="es-CO" sz="2100" dirty="0" err="1"/>
              <a:t>not</a:t>
            </a:r>
            <a:r>
              <a:rPr lang="es-CO" sz="2100" dirty="0"/>
              <a:t> in") es una lista. Luego que la </a:t>
            </a:r>
            <a:r>
              <a:rPr lang="es-CO" sz="2100" dirty="0" err="1"/>
              <a:t>subconsulta</a:t>
            </a:r>
            <a:r>
              <a:rPr lang="es-CO" sz="2100" dirty="0"/>
              <a:t> retorna resultados, la consulta exterior los usa.</a:t>
            </a:r>
          </a:p>
        </p:txBody>
      </p:sp>
      <p:sp>
        <p:nvSpPr>
          <p:cNvPr id="5" name="CuadroTexto 4"/>
          <p:cNvSpPr txBox="1"/>
          <p:nvPr/>
        </p:nvSpPr>
        <p:spPr>
          <a:xfrm>
            <a:off x="784848" y="3070446"/>
            <a:ext cx="10232713" cy="2554545"/>
          </a:xfrm>
          <a:prstGeom prst="rect">
            <a:avLst/>
          </a:prstGeom>
          <a:noFill/>
        </p:spPr>
        <p:txBody>
          <a:bodyPr wrap="square" rtlCol="0">
            <a:spAutoFit/>
          </a:bodyPr>
          <a:lstStyle/>
          <a:p>
            <a:pPr lvl="1"/>
            <a:r>
              <a:rPr lang="es-CO" sz="2000" dirty="0">
                <a:latin typeface="Consolas" panose="020B0609020204030204" pitchFamily="49" charset="0"/>
              </a:rPr>
              <a:t>...</a:t>
            </a:r>
            <a:r>
              <a:rPr lang="es-CO" sz="2000" dirty="0" err="1">
                <a:latin typeface="Consolas" panose="020B0609020204030204" pitchFamily="49" charset="0"/>
              </a:rPr>
              <a:t>where</a:t>
            </a:r>
            <a:r>
              <a:rPr lang="es-CO" sz="2000" dirty="0">
                <a:latin typeface="Consolas" panose="020B0609020204030204" pitchFamily="49" charset="0"/>
              </a:rPr>
              <a:t> EXPRESION in (SUBCONSULTA</a:t>
            </a:r>
            <a:r>
              <a:rPr lang="es-CO" sz="2000" dirty="0" smtClean="0">
                <a:latin typeface="Consolas" panose="020B0609020204030204" pitchFamily="49" charset="0"/>
              </a:rPr>
              <a:t>);</a:t>
            </a:r>
          </a:p>
          <a:p>
            <a:pPr lvl="1"/>
            <a:endParaRPr lang="es-CO" sz="2000" dirty="0">
              <a:latin typeface="Consolas" panose="020B0609020204030204" pitchFamily="49" charset="0"/>
            </a:endParaRPr>
          </a:p>
          <a:p>
            <a:pPr lvl="1"/>
            <a:r>
              <a:rPr lang="en-US" sz="2000" dirty="0">
                <a:latin typeface="Consolas" panose="020B0609020204030204" pitchFamily="49" charset="0"/>
              </a:rPr>
              <a:t>select </a:t>
            </a:r>
            <a:r>
              <a:rPr lang="en-US" sz="2000" dirty="0" err="1">
                <a:latin typeface="Consolas" panose="020B0609020204030204" pitchFamily="49" charset="0"/>
              </a:rPr>
              <a:t>nombre</a:t>
            </a:r>
            <a:endParaRPr lang="en-US" sz="2000" dirty="0">
              <a:latin typeface="Consolas" panose="020B0609020204030204" pitchFamily="49" charset="0"/>
            </a:endParaRPr>
          </a:p>
          <a:p>
            <a:pPr lvl="1"/>
            <a:r>
              <a:rPr lang="en-US" sz="2000" dirty="0">
                <a:latin typeface="Consolas" panose="020B0609020204030204" pitchFamily="49" charset="0"/>
              </a:rPr>
              <a:t>  from </a:t>
            </a:r>
            <a:r>
              <a:rPr lang="en-US" sz="2000" dirty="0" err="1">
                <a:latin typeface="Consolas" panose="020B0609020204030204" pitchFamily="49" charset="0"/>
              </a:rPr>
              <a:t>editoriales</a:t>
            </a:r>
            <a:endParaRPr lang="en-US" sz="2000" dirty="0">
              <a:latin typeface="Consolas" panose="020B0609020204030204" pitchFamily="49" charset="0"/>
            </a:endParaRPr>
          </a:p>
          <a:p>
            <a:pPr lvl="1"/>
            <a:r>
              <a:rPr lang="en-US" sz="2000" dirty="0">
                <a:latin typeface="Consolas" panose="020B0609020204030204" pitchFamily="49" charset="0"/>
              </a:rPr>
              <a:t>  where </a:t>
            </a:r>
            <a:r>
              <a:rPr lang="en-US" sz="2000" dirty="0" err="1">
                <a:latin typeface="Consolas" panose="020B0609020204030204" pitchFamily="49" charset="0"/>
              </a:rPr>
              <a:t>codigo</a:t>
            </a:r>
            <a:r>
              <a:rPr lang="en-US" sz="2000" dirty="0">
                <a:latin typeface="Consolas" panose="020B0609020204030204" pitchFamily="49" charset="0"/>
              </a:rPr>
              <a:t> in</a:t>
            </a:r>
          </a:p>
          <a:p>
            <a:pPr lvl="1"/>
            <a:r>
              <a:rPr lang="en-US" sz="2000" dirty="0">
                <a:latin typeface="Consolas" panose="020B0609020204030204" pitchFamily="49" charset="0"/>
              </a:rPr>
              <a:t>   (select </a:t>
            </a:r>
            <a:r>
              <a:rPr lang="en-US" sz="2000" dirty="0" err="1">
                <a:latin typeface="Consolas" panose="020B0609020204030204" pitchFamily="49" charset="0"/>
              </a:rPr>
              <a:t>codigoeditorial</a:t>
            </a:r>
            <a:endParaRPr lang="en-US" sz="2000" dirty="0">
              <a:latin typeface="Consolas" panose="020B0609020204030204" pitchFamily="49" charset="0"/>
            </a:endParaRPr>
          </a:p>
          <a:p>
            <a:pPr lvl="1"/>
            <a:r>
              <a:rPr lang="en-US" sz="2000" dirty="0">
                <a:latin typeface="Consolas" panose="020B0609020204030204" pitchFamily="49" charset="0"/>
              </a:rPr>
              <a:t>     from </a:t>
            </a:r>
            <a:r>
              <a:rPr lang="en-US" sz="2000" dirty="0" err="1">
                <a:latin typeface="Consolas" panose="020B0609020204030204" pitchFamily="49" charset="0"/>
              </a:rPr>
              <a:t>libros</a:t>
            </a:r>
            <a:endParaRPr lang="en-US" sz="2000" dirty="0">
              <a:latin typeface="Consolas" panose="020B0609020204030204" pitchFamily="49" charset="0"/>
            </a:endParaRPr>
          </a:p>
          <a:p>
            <a:pPr lvl="1"/>
            <a:r>
              <a:rPr lang="en-US" sz="2000" dirty="0">
                <a:latin typeface="Consolas" panose="020B0609020204030204" pitchFamily="49" charset="0"/>
              </a:rPr>
              <a:t>     where </a:t>
            </a:r>
            <a:r>
              <a:rPr lang="en-US" sz="2000" dirty="0" err="1">
                <a:latin typeface="Consolas" panose="020B0609020204030204" pitchFamily="49" charset="0"/>
              </a:rPr>
              <a:t>autor</a:t>
            </a:r>
            <a:r>
              <a:rPr lang="en-US" sz="2000" dirty="0">
                <a:latin typeface="Consolas" panose="020B0609020204030204" pitchFamily="49" charset="0"/>
              </a:rPr>
              <a:t>='Richard Bach');</a:t>
            </a:r>
            <a:endParaRPr lang="es-CO" sz="2000" dirty="0">
              <a:latin typeface="Consolas" panose="020B0609020204030204" pitchFamily="49" charset="0"/>
            </a:endParaRPr>
          </a:p>
        </p:txBody>
      </p:sp>
    </p:spTree>
    <p:extLst>
      <p:ext uri="{BB962C8B-B14F-4D97-AF65-F5344CB8AC3E}">
        <p14:creationId xmlns:p14="http://schemas.microsoft.com/office/powerpoint/2010/main" val="2125390883"/>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206644" y="748083"/>
            <a:ext cx="11389120" cy="1143000"/>
          </a:xfrm>
        </p:spPr>
        <p:txBody>
          <a:bodyPr>
            <a:normAutofit/>
          </a:bodyPr>
          <a:lstStyle/>
          <a:p>
            <a:pPr lvl="0"/>
            <a:r>
              <a:rPr lang="en-US" b="1" dirty="0" smtClean="0">
                <a:solidFill>
                  <a:schemeClr val="accent1">
                    <a:lumMod val="50000"/>
                  </a:schemeClr>
                </a:solidFill>
              </a:rPr>
              <a:t>Vistas</a:t>
            </a:r>
            <a:endParaRPr lang="en-US" b="1" dirty="0">
              <a:solidFill>
                <a:schemeClr val="accent1">
                  <a:lumMod val="50000"/>
                </a:schemeClr>
              </a:solidFill>
            </a:endParaRPr>
          </a:p>
        </p:txBody>
      </p:sp>
      <p:sp>
        <p:nvSpPr>
          <p:cNvPr id="7" name="Rectángulo 6"/>
          <p:cNvSpPr/>
          <p:nvPr/>
        </p:nvSpPr>
        <p:spPr>
          <a:xfrm>
            <a:off x="412263" y="1849254"/>
            <a:ext cx="11256653" cy="1384995"/>
          </a:xfrm>
          <a:prstGeom prst="rect">
            <a:avLst/>
          </a:prstGeom>
        </p:spPr>
        <p:txBody>
          <a:bodyPr wrap="square">
            <a:spAutoFit/>
          </a:bodyPr>
          <a:lstStyle/>
          <a:p>
            <a:pPr algn="just"/>
            <a:r>
              <a:rPr lang="es-CO" sz="2100" dirty="0" smtClean="0"/>
              <a:t>Es una </a:t>
            </a:r>
            <a:r>
              <a:rPr lang="es-CO" sz="2100" dirty="0"/>
              <a:t>alternativa para mostrar datos de varias tablas</a:t>
            </a:r>
            <a:r>
              <a:rPr lang="es-CO" sz="2100" dirty="0" smtClean="0"/>
              <a:t>. Almacena </a:t>
            </a:r>
            <a:r>
              <a:rPr lang="es-CO" sz="2100" dirty="0"/>
              <a:t>una consulta como un objeto para utilizarse posteriormente. </a:t>
            </a:r>
            <a:endParaRPr lang="es-CO" sz="2100" dirty="0" smtClean="0"/>
          </a:p>
          <a:p>
            <a:pPr algn="just"/>
            <a:r>
              <a:rPr lang="es-CO" sz="2100" i="1" dirty="0" smtClean="0"/>
              <a:t>Permiten ocultar información, simplificar la administración de permisos de usuario, mejora rendimiento.</a:t>
            </a:r>
            <a:endParaRPr lang="es-CO" sz="2100" i="1" dirty="0"/>
          </a:p>
        </p:txBody>
      </p:sp>
      <p:sp>
        <p:nvSpPr>
          <p:cNvPr id="5" name="CuadroTexto 4"/>
          <p:cNvSpPr txBox="1"/>
          <p:nvPr/>
        </p:nvSpPr>
        <p:spPr>
          <a:xfrm>
            <a:off x="2077200" y="3644439"/>
            <a:ext cx="6627889" cy="1015663"/>
          </a:xfrm>
          <a:prstGeom prst="rect">
            <a:avLst/>
          </a:prstGeom>
          <a:noFill/>
        </p:spPr>
        <p:txBody>
          <a:bodyPr wrap="square" rtlCol="0">
            <a:spAutoFit/>
          </a:bodyPr>
          <a:lstStyle/>
          <a:p>
            <a:pPr lvl="1"/>
            <a:r>
              <a:rPr lang="es-CO" sz="2000" b="1" dirty="0" err="1">
                <a:latin typeface="Consolas" panose="020B0609020204030204" pitchFamily="49" charset="0"/>
              </a:rPr>
              <a:t>create</a:t>
            </a:r>
            <a:r>
              <a:rPr lang="es-CO" sz="2000" b="1" dirty="0">
                <a:latin typeface="Consolas" panose="020B0609020204030204" pitchFamily="49" charset="0"/>
              </a:rPr>
              <a:t> </a:t>
            </a:r>
            <a:r>
              <a:rPr lang="es-CO" sz="2000" b="1" dirty="0" err="1">
                <a:latin typeface="Consolas" panose="020B0609020204030204" pitchFamily="49" charset="0"/>
              </a:rPr>
              <a:t>view</a:t>
            </a:r>
            <a:r>
              <a:rPr lang="es-CO" sz="2000" b="1" dirty="0">
                <a:latin typeface="Consolas" panose="020B0609020204030204" pitchFamily="49" charset="0"/>
              </a:rPr>
              <a:t> </a:t>
            </a:r>
            <a:r>
              <a:rPr lang="es-CO" sz="2000" dirty="0">
                <a:latin typeface="Consolas" panose="020B0609020204030204" pitchFamily="49" charset="0"/>
              </a:rPr>
              <a:t>NOMBREVISTA as</a:t>
            </a:r>
          </a:p>
          <a:p>
            <a:pPr lvl="1"/>
            <a:r>
              <a:rPr lang="es-CO" sz="2000" dirty="0">
                <a:latin typeface="Consolas" panose="020B0609020204030204" pitchFamily="49" charset="0"/>
              </a:rPr>
              <a:t>  SENTENCIASSELECT</a:t>
            </a:r>
          </a:p>
          <a:p>
            <a:pPr lvl="1"/>
            <a:r>
              <a:rPr lang="es-CO" sz="2000" dirty="0">
                <a:latin typeface="Consolas" panose="020B0609020204030204" pitchFamily="49" charset="0"/>
              </a:rPr>
              <a:t>   </a:t>
            </a:r>
            <a:r>
              <a:rPr lang="es-CO" sz="2000" dirty="0" err="1">
                <a:latin typeface="Consolas" panose="020B0609020204030204" pitchFamily="49" charset="0"/>
              </a:rPr>
              <a:t>from</a:t>
            </a:r>
            <a:r>
              <a:rPr lang="es-CO" sz="2000" dirty="0">
                <a:latin typeface="Consolas" panose="020B0609020204030204" pitchFamily="49" charset="0"/>
              </a:rPr>
              <a:t> TABLA;</a:t>
            </a:r>
          </a:p>
        </p:txBody>
      </p:sp>
      <p:sp>
        <p:nvSpPr>
          <p:cNvPr id="6" name="CuadroTexto 5"/>
          <p:cNvSpPr txBox="1"/>
          <p:nvPr/>
        </p:nvSpPr>
        <p:spPr>
          <a:xfrm>
            <a:off x="1959288" y="5634738"/>
            <a:ext cx="10232713" cy="400110"/>
          </a:xfrm>
          <a:prstGeom prst="rect">
            <a:avLst/>
          </a:prstGeom>
          <a:noFill/>
        </p:spPr>
        <p:txBody>
          <a:bodyPr wrap="square" rtlCol="0">
            <a:spAutoFit/>
          </a:bodyPr>
          <a:lstStyle/>
          <a:p>
            <a:pPr lvl="1"/>
            <a:r>
              <a:rPr lang="es-CO" sz="2000" dirty="0" err="1">
                <a:latin typeface="Consolas" panose="020B0609020204030204" pitchFamily="49" charset="0"/>
              </a:rPr>
              <a:t>select</a:t>
            </a:r>
            <a:r>
              <a:rPr lang="es-CO" sz="2000" dirty="0">
                <a:latin typeface="Consolas" panose="020B0609020204030204" pitchFamily="49" charset="0"/>
              </a:rPr>
              <a:t> </a:t>
            </a:r>
            <a:r>
              <a:rPr lang="es-CO" sz="2000" dirty="0" smtClean="0">
                <a:latin typeface="Consolas" panose="020B0609020204030204" pitchFamily="49" charset="0"/>
              </a:rPr>
              <a:t>* </a:t>
            </a:r>
            <a:r>
              <a:rPr lang="es-CO" sz="2000" dirty="0" err="1" smtClean="0">
                <a:latin typeface="Consolas" panose="020B0609020204030204" pitchFamily="49" charset="0"/>
              </a:rPr>
              <a:t>from</a:t>
            </a:r>
            <a:r>
              <a:rPr lang="es-CO" sz="2000" dirty="0" smtClean="0">
                <a:latin typeface="Consolas" panose="020B0609020204030204" pitchFamily="49" charset="0"/>
              </a:rPr>
              <a:t> </a:t>
            </a:r>
            <a:r>
              <a:rPr lang="es-CO" sz="2000" dirty="0">
                <a:latin typeface="Consolas" panose="020B0609020204030204" pitchFamily="49" charset="0"/>
              </a:rPr>
              <a:t>NOMBREVISTA;</a:t>
            </a:r>
          </a:p>
        </p:txBody>
      </p:sp>
      <p:sp>
        <p:nvSpPr>
          <p:cNvPr id="8" name="Rectángulo 7"/>
          <p:cNvSpPr/>
          <p:nvPr/>
        </p:nvSpPr>
        <p:spPr>
          <a:xfrm>
            <a:off x="545200" y="5032004"/>
            <a:ext cx="10712003" cy="415498"/>
          </a:xfrm>
          <a:prstGeom prst="rect">
            <a:avLst/>
          </a:prstGeom>
        </p:spPr>
        <p:txBody>
          <a:bodyPr wrap="square">
            <a:spAutoFit/>
          </a:bodyPr>
          <a:lstStyle/>
          <a:p>
            <a:r>
              <a:rPr lang="es-CO" sz="2100" dirty="0"/>
              <a:t>El contenido de una vista se muestra con un "</a:t>
            </a:r>
            <a:r>
              <a:rPr lang="es-CO" sz="2100" dirty="0" err="1"/>
              <a:t>select</a:t>
            </a:r>
            <a:r>
              <a:rPr lang="es-CO" sz="2100" dirty="0"/>
              <a:t>":</a:t>
            </a:r>
            <a:endParaRPr lang="es-CO" sz="2100" dirty="0" smtClean="0"/>
          </a:p>
        </p:txBody>
      </p:sp>
    </p:spTree>
    <p:extLst>
      <p:ext uri="{BB962C8B-B14F-4D97-AF65-F5344CB8AC3E}">
        <p14:creationId xmlns:p14="http://schemas.microsoft.com/office/powerpoint/2010/main" val="1596029344"/>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206644" y="748083"/>
            <a:ext cx="11389120" cy="1143000"/>
          </a:xfrm>
        </p:spPr>
        <p:txBody>
          <a:bodyPr>
            <a:normAutofit/>
          </a:bodyPr>
          <a:lstStyle/>
          <a:p>
            <a:pPr lvl="0"/>
            <a:r>
              <a:rPr lang="en-US" b="1" dirty="0" smtClean="0">
                <a:solidFill>
                  <a:schemeClr val="accent1">
                    <a:lumMod val="50000"/>
                  </a:schemeClr>
                </a:solidFill>
              </a:rPr>
              <a:t>Vistas</a:t>
            </a:r>
            <a:endParaRPr lang="en-US" b="1" dirty="0">
              <a:solidFill>
                <a:schemeClr val="accent1">
                  <a:lumMod val="50000"/>
                </a:schemeClr>
              </a:solidFill>
            </a:endParaRPr>
          </a:p>
        </p:txBody>
      </p:sp>
      <p:sp>
        <p:nvSpPr>
          <p:cNvPr id="5" name="CuadroTexto 4"/>
          <p:cNvSpPr txBox="1"/>
          <p:nvPr/>
        </p:nvSpPr>
        <p:spPr>
          <a:xfrm>
            <a:off x="414890" y="2136734"/>
            <a:ext cx="10826135" cy="3477875"/>
          </a:xfrm>
          <a:prstGeom prst="rect">
            <a:avLst/>
          </a:prstGeom>
          <a:noFill/>
        </p:spPr>
        <p:txBody>
          <a:bodyPr wrap="square" rtlCol="0">
            <a:spAutoFit/>
          </a:bodyPr>
          <a:lstStyle/>
          <a:p>
            <a:pPr lvl="1"/>
            <a:r>
              <a:rPr lang="es-CO" sz="2200" dirty="0" err="1">
                <a:latin typeface="Consolas" panose="020B0609020204030204" pitchFamily="49" charset="0"/>
              </a:rPr>
              <a:t>create</a:t>
            </a:r>
            <a:r>
              <a:rPr lang="es-CO" sz="2200" dirty="0">
                <a:latin typeface="Consolas" panose="020B0609020204030204" pitchFamily="49" charset="0"/>
              </a:rPr>
              <a:t> </a:t>
            </a:r>
            <a:r>
              <a:rPr lang="es-CO" sz="2200" dirty="0" err="1">
                <a:latin typeface="Consolas" panose="020B0609020204030204" pitchFamily="49" charset="0"/>
              </a:rPr>
              <a:t>view</a:t>
            </a:r>
            <a:r>
              <a:rPr lang="es-CO" sz="2200" dirty="0">
                <a:latin typeface="Consolas" panose="020B0609020204030204" pitchFamily="49" charset="0"/>
              </a:rPr>
              <a:t> </a:t>
            </a:r>
            <a:r>
              <a:rPr lang="es-CO" sz="2200" dirty="0" err="1">
                <a:latin typeface="Consolas" panose="020B0609020204030204" pitchFamily="49" charset="0"/>
              </a:rPr>
              <a:t>vista_empleados</a:t>
            </a:r>
            <a:r>
              <a:rPr lang="es-CO" sz="2200" dirty="0">
                <a:latin typeface="Consolas" panose="020B0609020204030204" pitchFamily="49" charset="0"/>
              </a:rPr>
              <a:t> as</a:t>
            </a:r>
          </a:p>
          <a:p>
            <a:pPr lvl="1"/>
            <a:r>
              <a:rPr lang="es-CO" sz="2200" dirty="0">
                <a:latin typeface="Consolas" panose="020B0609020204030204" pitchFamily="49" charset="0"/>
              </a:rPr>
              <a:t>  </a:t>
            </a:r>
            <a:r>
              <a:rPr lang="es-CO" sz="2200" dirty="0" err="1">
                <a:latin typeface="Consolas" panose="020B0609020204030204" pitchFamily="49" charset="0"/>
              </a:rPr>
              <a:t>select</a:t>
            </a:r>
            <a:r>
              <a:rPr lang="es-CO" sz="2200" dirty="0">
                <a:latin typeface="Consolas" panose="020B0609020204030204" pitchFamily="49" charset="0"/>
              </a:rPr>
              <a:t> (apellido+' '+</a:t>
            </a:r>
            <a:r>
              <a:rPr lang="es-CO" sz="2200" dirty="0" err="1">
                <a:latin typeface="Consolas" panose="020B0609020204030204" pitchFamily="49" charset="0"/>
              </a:rPr>
              <a:t>e.nombre</a:t>
            </a:r>
            <a:r>
              <a:rPr lang="es-CO" sz="2200" dirty="0">
                <a:latin typeface="Consolas" panose="020B0609020204030204" pitchFamily="49" charset="0"/>
              </a:rPr>
              <a:t>) </a:t>
            </a:r>
            <a:r>
              <a:rPr lang="es-CO" sz="2200" dirty="0" smtClean="0">
                <a:latin typeface="Consolas" panose="020B0609020204030204" pitchFamily="49" charset="0"/>
              </a:rPr>
              <a:t>as </a:t>
            </a:r>
            <a:r>
              <a:rPr lang="es-CO" sz="2200" dirty="0" err="1" smtClean="0">
                <a:latin typeface="Consolas" panose="020B0609020204030204" pitchFamily="49" charset="0"/>
              </a:rPr>
              <a:t>nombre,sexo</a:t>
            </a:r>
            <a:r>
              <a:rPr lang="es-CO" sz="2200" dirty="0">
                <a:latin typeface="Consolas" panose="020B0609020204030204" pitchFamily="49" charset="0"/>
              </a:rPr>
              <a:t>,</a:t>
            </a:r>
          </a:p>
          <a:p>
            <a:pPr lvl="1"/>
            <a:r>
              <a:rPr lang="es-CO" sz="2200" dirty="0">
                <a:latin typeface="Consolas" panose="020B0609020204030204" pitchFamily="49" charset="0"/>
              </a:rPr>
              <a:t>   </a:t>
            </a:r>
            <a:r>
              <a:rPr lang="es-CO" sz="2200" dirty="0" err="1">
                <a:latin typeface="Consolas" panose="020B0609020204030204" pitchFamily="49" charset="0"/>
              </a:rPr>
              <a:t>s.nombre</a:t>
            </a:r>
            <a:r>
              <a:rPr lang="es-CO" sz="2200" dirty="0">
                <a:latin typeface="Consolas" panose="020B0609020204030204" pitchFamily="49" charset="0"/>
              </a:rPr>
              <a:t> as </a:t>
            </a:r>
            <a:r>
              <a:rPr lang="es-CO" sz="2200" dirty="0" err="1">
                <a:latin typeface="Consolas" panose="020B0609020204030204" pitchFamily="49" charset="0"/>
              </a:rPr>
              <a:t>seccion</a:t>
            </a:r>
            <a:r>
              <a:rPr lang="es-CO" sz="2200" dirty="0">
                <a:latin typeface="Consolas" panose="020B0609020204030204" pitchFamily="49" charset="0"/>
              </a:rPr>
              <a:t>, </a:t>
            </a:r>
            <a:r>
              <a:rPr lang="es-CO" sz="2200" dirty="0" err="1">
                <a:latin typeface="Consolas" panose="020B0609020204030204" pitchFamily="49" charset="0"/>
              </a:rPr>
              <a:t>cantidadhijos</a:t>
            </a:r>
            <a:endParaRPr lang="es-CO" sz="2200" dirty="0">
              <a:latin typeface="Consolas" panose="020B0609020204030204" pitchFamily="49" charset="0"/>
            </a:endParaRPr>
          </a:p>
          <a:p>
            <a:pPr lvl="1"/>
            <a:r>
              <a:rPr lang="es-CO" sz="2200" dirty="0">
                <a:latin typeface="Consolas" panose="020B0609020204030204" pitchFamily="49" charset="0"/>
              </a:rPr>
              <a:t>   </a:t>
            </a:r>
            <a:r>
              <a:rPr lang="es-CO" sz="2200" dirty="0" err="1">
                <a:latin typeface="Consolas" panose="020B0609020204030204" pitchFamily="49" charset="0"/>
              </a:rPr>
              <a:t>from</a:t>
            </a:r>
            <a:r>
              <a:rPr lang="es-CO" sz="2200" dirty="0">
                <a:latin typeface="Consolas" panose="020B0609020204030204" pitchFamily="49" charset="0"/>
              </a:rPr>
              <a:t> empleados as e</a:t>
            </a:r>
          </a:p>
          <a:p>
            <a:pPr lvl="1"/>
            <a:r>
              <a:rPr lang="es-CO" sz="2200" dirty="0">
                <a:latin typeface="Consolas" panose="020B0609020204030204" pitchFamily="49" charset="0"/>
              </a:rPr>
              <a:t>   </a:t>
            </a:r>
            <a:r>
              <a:rPr lang="es-CO" sz="2200" dirty="0" err="1">
                <a:latin typeface="Consolas" panose="020B0609020204030204" pitchFamily="49" charset="0"/>
              </a:rPr>
              <a:t>join</a:t>
            </a:r>
            <a:r>
              <a:rPr lang="es-CO" sz="2200" dirty="0">
                <a:latin typeface="Consolas" panose="020B0609020204030204" pitchFamily="49" charset="0"/>
              </a:rPr>
              <a:t> secciones as s</a:t>
            </a:r>
          </a:p>
          <a:p>
            <a:pPr lvl="1"/>
            <a:r>
              <a:rPr lang="es-CO" sz="2200" dirty="0">
                <a:latin typeface="Consolas" panose="020B0609020204030204" pitchFamily="49" charset="0"/>
              </a:rPr>
              <a:t>   </a:t>
            </a:r>
            <a:r>
              <a:rPr lang="es-CO" sz="2200" dirty="0" err="1">
                <a:latin typeface="Consolas" panose="020B0609020204030204" pitchFamily="49" charset="0"/>
              </a:rPr>
              <a:t>on</a:t>
            </a:r>
            <a:r>
              <a:rPr lang="es-CO" sz="2200" dirty="0">
                <a:latin typeface="Consolas" panose="020B0609020204030204" pitchFamily="49" charset="0"/>
              </a:rPr>
              <a:t> </a:t>
            </a:r>
            <a:r>
              <a:rPr lang="es-CO" sz="2200" dirty="0" err="1" smtClean="0">
                <a:latin typeface="Consolas" panose="020B0609020204030204" pitchFamily="49" charset="0"/>
              </a:rPr>
              <a:t>codigo</a:t>
            </a:r>
            <a:r>
              <a:rPr lang="es-CO" sz="2200" dirty="0" smtClean="0">
                <a:latin typeface="Consolas" panose="020B0609020204030204" pitchFamily="49" charset="0"/>
              </a:rPr>
              <a:t>=sección</a:t>
            </a:r>
          </a:p>
          <a:p>
            <a:pPr lvl="1"/>
            <a:endParaRPr lang="es-CO" sz="2200" dirty="0">
              <a:latin typeface="Consolas" panose="020B0609020204030204" pitchFamily="49" charset="0"/>
            </a:endParaRPr>
          </a:p>
          <a:p>
            <a:pPr lvl="1"/>
            <a:endParaRPr lang="es-CO" sz="2200" dirty="0" smtClean="0">
              <a:latin typeface="Consolas" panose="020B0609020204030204" pitchFamily="49" charset="0"/>
            </a:endParaRPr>
          </a:p>
          <a:p>
            <a:pPr lvl="1"/>
            <a:r>
              <a:rPr lang="es-CO" sz="2200" dirty="0">
                <a:latin typeface="Consolas" panose="020B0609020204030204" pitchFamily="49" charset="0"/>
              </a:rPr>
              <a:t> </a:t>
            </a:r>
            <a:r>
              <a:rPr lang="es-CO" sz="2200" dirty="0" err="1">
                <a:latin typeface="Consolas" panose="020B0609020204030204" pitchFamily="49" charset="0"/>
              </a:rPr>
              <a:t>select</a:t>
            </a:r>
            <a:r>
              <a:rPr lang="es-CO" sz="2200" dirty="0">
                <a:latin typeface="Consolas" panose="020B0609020204030204" pitchFamily="49" charset="0"/>
              </a:rPr>
              <a:t> </a:t>
            </a:r>
            <a:r>
              <a:rPr lang="es-CO" sz="2200" dirty="0" err="1">
                <a:latin typeface="Consolas" panose="020B0609020204030204" pitchFamily="49" charset="0"/>
              </a:rPr>
              <a:t>seccion,count</a:t>
            </a:r>
            <a:r>
              <a:rPr lang="es-CO" sz="2200" dirty="0">
                <a:latin typeface="Consolas" panose="020B0609020204030204" pitchFamily="49" charset="0"/>
              </a:rPr>
              <a:t>(*) as cantidad</a:t>
            </a:r>
          </a:p>
          <a:p>
            <a:pPr lvl="1"/>
            <a:r>
              <a:rPr lang="es-CO" sz="2200" dirty="0">
                <a:latin typeface="Consolas" panose="020B0609020204030204" pitchFamily="49" charset="0"/>
              </a:rPr>
              <a:t>  </a:t>
            </a:r>
            <a:r>
              <a:rPr lang="es-CO" sz="2200" dirty="0" err="1">
                <a:latin typeface="Consolas" panose="020B0609020204030204" pitchFamily="49" charset="0"/>
              </a:rPr>
              <a:t>from</a:t>
            </a:r>
            <a:r>
              <a:rPr lang="es-CO" sz="2200" dirty="0">
                <a:latin typeface="Consolas" panose="020B0609020204030204" pitchFamily="49" charset="0"/>
              </a:rPr>
              <a:t> </a:t>
            </a:r>
            <a:r>
              <a:rPr lang="es-CO" sz="2200" dirty="0" err="1">
                <a:latin typeface="Consolas" panose="020B0609020204030204" pitchFamily="49" charset="0"/>
              </a:rPr>
              <a:t>vista_empleados</a:t>
            </a:r>
            <a:r>
              <a:rPr lang="es-CO" sz="2200" dirty="0">
                <a:latin typeface="Consolas" panose="020B0609020204030204" pitchFamily="49" charset="0"/>
              </a:rPr>
              <a:t>;</a:t>
            </a:r>
          </a:p>
        </p:txBody>
      </p:sp>
    </p:spTree>
    <p:extLst>
      <p:ext uri="{BB962C8B-B14F-4D97-AF65-F5344CB8AC3E}">
        <p14:creationId xmlns:p14="http://schemas.microsoft.com/office/powerpoint/2010/main" val="3906710096"/>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206644" y="748083"/>
            <a:ext cx="11389120" cy="1143000"/>
          </a:xfrm>
        </p:spPr>
        <p:txBody>
          <a:bodyPr>
            <a:normAutofit/>
          </a:bodyPr>
          <a:lstStyle/>
          <a:p>
            <a:pPr lvl="0"/>
            <a:r>
              <a:rPr lang="en-US" b="1" dirty="0" err="1" smtClean="0">
                <a:solidFill>
                  <a:schemeClr val="accent1">
                    <a:lumMod val="50000"/>
                  </a:schemeClr>
                </a:solidFill>
              </a:rPr>
              <a:t>Funciones</a:t>
            </a:r>
            <a:r>
              <a:rPr lang="en-US" b="1" dirty="0" smtClean="0">
                <a:solidFill>
                  <a:schemeClr val="accent1">
                    <a:lumMod val="50000"/>
                  </a:schemeClr>
                </a:solidFill>
              </a:rPr>
              <a:t> (create)</a:t>
            </a:r>
            <a:endParaRPr lang="en-US" b="1" dirty="0">
              <a:solidFill>
                <a:schemeClr val="accent1">
                  <a:lumMod val="50000"/>
                </a:schemeClr>
              </a:solidFill>
            </a:endParaRPr>
          </a:p>
        </p:txBody>
      </p:sp>
      <p:sp>
        <p:nvSpPr>
          <p:cNvPr id="7" name="Rectángulo 6"/>
          <p:cNvSpPr/>
          <p:nvPr/>
        </p:nvSpPr>
        <p:spPr>
          <a:xfrm>
            <a:off x="778022" y="2117958"/>
            <a:ext cx="10817743" cy="1785104"/>
          </a:xfrm>
          <a:prstGeom prst="rect">
            <a:avLst/>
          </a:prstGeom>
        </p:spPr>
        <p:txBody>
          <a:bodyPr wrap="square">
            <a:spAutoFit/>
          </a:bodyPr>
          <a:lstStyle/>
          <a:p>
            <a:pPr algn="just"/>
            <a:r>
              <a:rPr lang="es-CO" sz="2200" dirty="0"/>
              <a:t>SQL Server </a:t>
            </a:r>
            <a:r>
              <a:rPr lang="es-CO" sz="2200" dirty="0" smtClean="0"/>
              <a:t>proveer </a:t>
            </a:r>
            <a:r>
              <a:rPr lang="es-CO" sz="2200" dirty="0"/>
              <a:t>muchas funciones y además permite que el usuario pueda definir sus propias funciones.</a:t>
            </a:r>
          </a:p>
          <a:p>
            <a:pPr algn="just"/>
            <a:endParaRPr lang="es-CO" sz="2200" dirty="0"/>
          </a:p>
          <a:p>
            <a:pPr algn="just"/>
            <a:r>
              <a:rPr lang="es-CO" sz="2200" dirty="0"/>
              <a:t>Las funciones definidas por el usuario se crean con la instrucción "</a:t>
            </a:r>
            <a:r>
              <a:rPr lang="es-CO" sz="2200" dirty="0" err="1"/>
              <a:t>create</a:t>
            </a:r>
            <a:r>
              <a:rPr lang="es-CO" sz="2200" dirty="0"/>
              <a:t> </a:t>
            </a:r>
            <a:r>
              <a:rPr lang="es-CO" sz="2200" dirty="0" err="1"/>
              <a:t>function</a:t>
            </a:r>
            <a:r>
              <a:rPr lang="es-CO" sz="2200" dirty="0"/>
              <a:t>" y se eliminan con "</a:t>
            </a:r>
            <a:r>
              <a:rPr lang="es-CO" sz="2200" dirty="0" err="1"/>
              <a:t>drop</a:t>
            </a:r>
            <a:r>
              <a:rPr lang="es-CO" sz="2200" dirty="0"/>
              <a:t> </a:t>
            </a:r>
            <a:r>
              <a:rPr lang="es-CO" sz="2200" dirty="0" err="1"/>
              <a:t>function</a:t>
            </a:r>
            <a:r>
              <a:rPr lang="es-CO" sz="2200" dirty="0"/>
              <a:t>"</a:t>
            </a:r>
          </a:p>
        </p:txBody>
      </p:sp>
      <p:sp>
        <p:nvSpPr>
          <p:cNvPr id="4" name="CuadroTexto 3"/>
          <p:cNvSpPr txBox="1"/>
          <p:nvPr/>
        </p:nvSpPr>
        <p:spPr>
          <a:xfrm>
            <a:off x="2036340" y="4129938"/>
            <a:ext cx="7729728" cy="2246769"/>
          </a:xfrm>
          <a:prstGeom prst="rect">
            <a:avLst/>
          </a:prstGeom>
          <a:noFill/>
        </p:spPr>
        <p:txBody>
          <a:bodyPr wrap="square" rtlCol="0">
            <a:spAutoFit/>
          </a:bodyPr>
          <a:lstStyle/>
          <a:p>
            <a:pPr lvl="1"/>
            <a:r>
              <a:rPr lang="es-CO" sz="2000" dirty="0" err="1">
                <a:latin typeface="Consolas" panose="020B0609020204030204" pitchFamily="49" charset="0"/>
              </a:rPr>
              <a:t>create</a:t>
            </a:r>
            <a:r>
              <a:rPr lang="es-CO" sz="2000" dirty="0">
                <a:latin typeface="Consolas" panose="020B0609020204030204" pitchFamily="49" charset="0"/>
              </a:rPr>
              <a:t> </a:t>
            </a:r>
            <a:r>
              <a:rPr lang="es-CO" sz="2000" dirty="0" err="1">
                <a:latin typeface="Consolas" panose="020B0609020204030204" pitchFamily="49" charset="0"/>
              </a:rPr>
              <a:t>function</a:t>
            </a:r>
            <a:r>
              <a:rPr lang="es-CO" sz="2000" dirty="0">
                <a:latin typeface="Consolas" panose="020B0609020204030204" pitchFamily="49" charset="0"/>
              </a:rPr>
              <a:t> NOMBRE</a:t>
            </a:r>
          </a:p>
          <a:p>
            <a:pPr lvl="1"/>
            <a:r>
              <a:rPr lang="es-CO" sz="2000" dirty="0">
                <a:latin typeface="Consolas" panose="020B0609020204030204" pitchFamily="49" charset="0"/>
              </a:rPr>
              <a:t> (@PARAMETRO TIPO=VALORPORDEFECTO)</a:t>
            </a:r>
          </a:p>
          <a:p>
            <a:pPr lvl="1"/>
            <a:r>
              <a:rPr lang="es-CO" sz="2000" dirty="0">
                <a:latin typeface="Consolas" panose="020B0609020204030204" pitchFamily="49" charset="0"/>
              </a:rPr>
              <a:t>  </a:t>
            </a:r>
            <a:r>
              <a:rPr lang="es-CO" sz="2000" dirty="0" err="1">
                <a:latin typeface="Consolas" panose="020B0609020204030204" pitchFamily="49" charset="0"/>
              </a:rPr>
              <a:t>returns</a:t>
            </a:r>
            <a:r>
              <a:rPr lang="es-CO" sz="2000" dirty="0">
                <a:latin typeface="Consolas" panose="020B0609020204030204" pitchFamily="49" charset="0"/>
              </a:rPr>
              <a:t> TIPO</a:t>
            </a:r>
          </a:p>
          <a:p>
            <a:pPr lvl="1"/>
            <a:r>
              <a:rPr lang="es-CO" sz="2000" dirty="0">
                <a:latin typeface="Consolas" panose="020B0609020204030204" pitchFamily="49" charset="0"/>
              </a:rPr>
              <a:t>  </a:t>
            </a:r>
            <a:r>
              <a:rPr lang="es-CO" sz="2000" dirty="0" err="1">
                <a:latin typeface="Consolas" panose="020B0609020204030204" pitchFamily="49" charset="0"/>
              </a:rPr>
              <a:t>begin</a:t>
            </a:r>
            <a:endParaRPr lang="es-CO" sz="2000" dirty="0">
              <a:latin typeface="Consolas" panose="020B0609020204030204" pitchFamily="49" charset="0"/>
            </a:endParaRPr>
          </a:p>
          <a:p>
            <a:pPr lvl="1"/>
            <a:r>
              <a:rPr lang="es-CO" sz="2000" dirty="0">
                <a:latin typeface="Consolas" panose="020B0609020204030204" pitchFamily="49" charset="0"/>
              </a:rPr>
              <a:t>   INSTRUCCIONES</a:t>
            </a:r>
          </a:p>
          <a:p>
            <a:pPr lvl="1"/>
            <a:r>
              <a:rPr lang="es-CO" sz="2000" dirty="0">
                <a:latin typeface="Consolas" panose="020B0609020204030204" pitchFamily="49" charset="0"/>
              </a:rPr>
              <a:t>   </a:t>
            </a:r>
            <a:r>
              <a:rPr lang="es-CO" sz="2000" dirty="0" err="1">
                <a:latin typeface="Consolas" panose="020B0609020204030204" pitchFamily="49" charset="0"/>
              </a:rPr>
              <a:t>return</a:t>
            </a:r>
            <a:r>
              <a:rPr lang="es-CO" sz="2000" dirty="0">
                <a:latin typeface="Consolas" panose="020B0609020204030204" pitchFamily="49" charset="0"/>
              </a:rPr>
              <a:t> VALOR</a:t>
            </a:r>
          </a:p>
          <a:p>
            <a:pPr lvl="1"/>
            <a:r>
              <a:rPr lang="es-CO" sz="2000" dirty="0">
                <a:latin typeface="Consolas" panose="020B0609020204030204" pitchFamily="49" charset="0"/>
              </a:rPr>
              <a:t>  </a:t>
            </a:r>
            <a:r>
              <a:rPr lang="es-CO" sz="2000" dirty="0" err="1">
                <a:latin typeface="Consolas" panose="020B0609020204030204" pitchFamily="49" charset="0"/>
              </a:rPr>
              <a:t>end</a:t>
            </a:r>
            <a:r>
              <a:rPr lang="es-CO" sz="2000" dirty="0" smtClean="0">
                <a:latin typeface="Consolas" panose="020B0609020204030204" pitchFamily="49" charset="0"/>
              </a:rPr>
              <a:t>;</a:t>
            </a:r>
            <a:endParaRPr lang="es-CO" sz="2000" dirty="0">
              <a:latin typeface="Consolas" panose="020B0609020204030204" pitchFamily="49" charset="0"/>
            </a:endParaRPr>
          </a:p>
        </p:txBody>
      </p:sp>
    </p:spTree>
    <p:extLst>
      <p:ext uri="{BB962C8B-B14F-4D97-AF65-F5344CB8AC3E}">
        <p14:creationId xmlns:p14="http://schemas.microsoft.com/office/powerpoint/2010/main" val="797299018"/>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206644" y="748083"/>
            <a:ext cx="11389120" cy="1143000"/>
          </a:xfrm>
        </p:spPr>
        <p:txBody>
          <a:bodyPr>
            <a:normAutofit/>
          </a:bodyPr>
          <a:lstStyle/>
          <a:p>
            <a:pPr lvl="0"/>
            <a:r>
              <a:rPr lang="en-US" b="1" dirty="0" err="1" smtClean="0">
                <a:solidFill>
                  <a:schemeClr val="accent1">
                    <a:lumMod val="50000"/>
                  </a:schemeClr>
                </a:solidFill>
              </a:rPr>
              <a:t>Funciones</a:t>
            </a:r>
            <a:r>
              <a:rPr lang="en-US" b="1" dirty="0" smtClean="0">
                <a:solidFill>
                  <a:schemeClr val="accent1">
                    <a:lumMod val="50000"/>
                  </a:schemeClr>
                </a:solidFill>
              </a:rPr>
              <a:t> (create)</a:t>
            </a:r>
            <a:endParaRPr lang="en-US" b="1" dirty="0">
              <a:solidFill>
                <a:schemeClr val="accent1">
                  <a:lumMod val="50000"/>
                </a:schemeClr>
              </a:solidFill>
            </a:endParaRPr>
          </a:p>
        </p:txBody>
      </p:sp>
      <p:sp>
        <p:nvSpPr>
          <p:cNvPr id="6" name="CuadroTexto 5"/>
          <p:cNvSpPr txBox="1"/>
          <p:nvPr/>
        </p:nvSpPr>
        <p:spPr>
          <a:xfrm>
            <a:off x="1414547" y="1971654"/>
            <a:ext cx="8339052" cy="3785652"/>
          </a:xfrm>
          <a:prstGeom prst="rect">
            <a:avLst/>
          </a:prstGeom>
          <a:noFill/>
        </p:spPr>
        <p:txBody>
          <a:bodyPr wrap="square" rtlCol="0">
            <a:spAutoFit/>
          </a:bodyPr>
          <a:lstStyle/>
          <a:p>
            <a:pPr lvl="1"/>
            <a:r>
              <a:rPr lang="en-US" sz="2000" dirty="0">
                <a:latin typeface="Consolas" panose="020B0609020204030204" pitchFamily="49" charset="0"/>
              </a:rPr>
              <a:t>create function </a:t>
            </a:r>
            <a:r>
              <a:rPr lang="en-US" sz="2000" dirty="0" err="1">
                <a:latin typeface="Consolas" panose="020B0609020204030204" pitchFamily="49" charset="0"/>
              </a:rPr>
              <a:t>f_promedio</a:t>
            </a:r>
            <a:endParaRPr lang="en-US" sz="2000" dirty="0">
              <a:latin typeface="Consolas" panose="020B0609020204030204" pitchFamily="49" charset="0"/>
            </a:endParaRPr>
          </a:p>
          <a:p>
            <a:pPr lvl="1"/>
            <a:r>
              <a:rPr lang="en-US" sz="2000" dirty="0">
                <a:latin typeface="Consolas" panose="020B0609020204030204" pitchFamily="49" charset="0"/>
              </a:rPr>
              <a:t> (@valor1 decimal(4,2),</a:t>
            </a:r>
          </a:p>
          <a:p>
            <a:pPr lvl="1"/>
            <a:r>
              <a:rPr lang="en-US" sz="2000" dirty="0">
                <a:latin typeface="Consolas" panose="020B0609020204030204" pitchFamily="49" charset="0"/>
              </a:rPr>
              <a:t>  @valor2 decimal(4,2)</a:t>
            </a:r>
          </a:p>
          <a:p>
            <a:pPr lvl="1"/>
            <a:r>
              <a:rPr lang="en-US" sz="2000" dirty="0">
                <a:latin typeface="Consolas" panose="020B0609020204030204" pitchFamily="49" charset="0"/>
              </a:rPr>
              <a:t> )</a:t>
            </a:r>
          </a:p>
          <a:p>
            <a:pPr lvl="1"/>
            <a:r>
              <a:rPr lang="en-US" sz="2000" dirty="0">
                <a:latin typeface="Consolas" panose="020B0609020204030204" pitchFamily="49" charset="0"/>
              </a:rPr>
              <a:t> returns decimal (6,2)</a:t>
            </a:r>
          </a:p>
          <a:p>
            <a:pPr lvl="1"/>
            <a:r>
              <a:rPr lang="en-US" sz="2000" dirty="0">
                <a:latin typeface="Consolas" panose="020B0609020204030204" pitchFamily="49" charset="0"/>
              </a:rPr>
              <a:t> as</a:t>
            </a:r>
          </a:p>
          <a:p>
            <a:pPr lvl="1"/>
            <a:r>
              <a:rPr lang="en-US" sz="2000" dirty="0">
                <a:latin typeface="Consolas" panose="020B0609020204030204" pitchFamily="49" charset="0"/>
              </a:rPr>
              <a:t> begin </a:t>
            </a:r>
          </a:p>
          <a:p>
            <a:pPr lvl="1"/>
            <a:r>
              <a:rPr lang="en-US" sz="2000" dirty="0">
                <a:latin typeface="Consolas" panose="020B0609020204030204" pitchFamily="49" charset="0"/>
              </a:rPr>
              <a:t>   declare @</a:t>
            </a:r>
            <a:r>
              <a:rPr lang="en-US" sz="2000" dirty="0" err="1">
                <a:latin typeface="Consolas" panose="020B0609020204030204" pitchFamily="49" charset="0"/>
              </a:rPr>
              <a:t>resultado</a:t>
            </a:r>
            <a:r>
              <a:rPr lang="en-US" sz="2000" dirty="0">
                <a:latin typeface="Consolas" panose="020B0609020204030204" pitchFamily="49" charset="0"/>
              </a:rPr>
              <a:t> decimal(6,2)</a:t>
            </a:r>
          </a:p>
          <a:p>
            <a:pPr lvl="1"/>
            <a:r>
              <a:rPr lang="en-US" sz="2000" dirty="0">
                <a:latin typeface="Consolas" panose="020B0609020204030204" pitchFamily="49" charset="0"/>
              </a:rPr>
              <a:t>   set @</a:t>
            </a:r>
            <a:r>
              <a:rPr lang="en-US" sz="2000" dirty="0" err="1">
                <a:latin typeface="Consolas" panose="020B0609020204030204" pitchFamily="49" charset="0"/>
              </a:rPr>
              <a:t>resultado</a:t>
            </a:r>
            <a:r>
              <a:rPr lang="en-US" sz="2000" dirty="0">
                <a:latin typeface="Consolas" panose="020B0609020204030204" pitchFamily="49" charset="0"/>
              </a:rPr>
              <a:t>=(@valor1+@valor2)/2</a:t>
            </a:r>
          </a:p>
          <a:p>
            <a:pPr lvl="1"/>
            <a:r>
              <a:rPr lang="en-US" sz="2000" dirty="0">
                <a:latin typeface="Consolas" panose="020B0609020204030204" pitchFamily="49" charset="0"/>
              </a:rPr>
              <a:t>   return @</a:t>
            </a:r>
            <a:r>
              <a:rPr lang="en-US" sz="2000" dirty="0" err="1">
                <a:latin typeface="Consolas" panose="020B0609020204030204" pitchFamily="49" charset="0"/>
              </a:rPr>
              <a:t>resultado</a:t>
            </a:r>
            <a:endParaRPr lang="en-US" sz="2000" dirty="0">
              <a:latin typeface="Consolas" panose="020B0609020204030204" pitchFamily="49" charset="0"/>
            </a:endParaRPr>
          </a:p>
          <a:p>
            <a:pPr lvl="1"/>
            <a:r>
              <a:rPr lang="en-US" sz="2000" dirty="0">
                <a:latin typeface="Consolas" panose="020B0609020204030204" pitchFamily="49" charset="0"/>
              </a:rPr>
              <a:t> end;</a:t>
            </a:r>
            <a:endParaRPr lang="es-CO" sz="2000" dirty="0">
              <a:latin typeface="Consolas" panose="020B0609020204030204" pitchFamily="49" charset="0"/>
            </a:endParaRPr>
          </a:p>
          <a:p>
            <a:pPr lvl="1"/>
            <a:endParaRPr lang="es-CO" sz="2000" dirty="0">
              <a:latin typeface="Consolas" panose="020B0609020204030204" pitchFamily="49" charset="0"/>
            </a:endParaRPr>
          </a:p>
        </p:txBody>
      </p:sp>
    </p:spTree>
    <p:extLst>
      <p:ext uri="{BB962C8B-B14F-4D97-AF65-F5344CB8AC3E}">
        <p14:creationId xmlns:p14="http://schemas.microsoft.com/office/powerpoint/2010/main" val="1277464700"/>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206644" y="748083"/>
            <a:ext cx="11389120" cy="1143000"/>
          </a:xfrm>
        </p:spPr>
        <p:txBody>
          <a:bodyPr>
            <a:normAutofit/>
          </a:bodyPr>
          <a:lstStyle/>
          <a:p>
            <a:pPr lvl="0"/>
            <a:r>
              <a:rPr lang="en-US" b="1" dirty="0" err="1" smtClean="0">
                <a:solidFill>
                  <a:schemeClr val="accent1">
                    <a:lumMod val="50000"/>
                  </a:schemeClr>
                </a:solidFill>
              </a:rPr>
              <a:t>Funciones</a:t>
            </a:r>
            <a:r>
              <a:rPr lang="en-US" b="1" dirty="0" smtClean="0">
                <a:solidFill>
                  <a:schemeClr val="accent1">
                    <a:lumMod val="50000"/>
                  </a:schemeClr>
                </a:solidFill>
              </a:rPr>
              <a:t> (create)</a:t>
            </a:r>
            <a:endParaRPr lang="en-US" b="1" dirty="0">
              <a:solidFill>
                <a:schemeClr val="accent1">
                  <a:lumMod val="50000"/>
                </a:schemeClr>
              </a:solidFill>
            </a:endParaRPr>
          </a:p>
        </p:txBody>
      </p:sp>
      <p:sp>
        <p:nvSpPr>
          <p:cNvPr id="4" name="CuadroTexto 3"/>
          <p:cNvSpPr txBox="1"/>
          <p:nvPr/>
        </p:nvSpPr>
        <p:spPr>
          <a:xfrm>
            <a:off x="438912" y="2402400"/>
            <a:ext cx="11753088" cy="2123658"/>
          </a:xfrm>
          <a:prstGeom prst="rect">
            <a:avLst/>
          </a:prstGeom>
          <a:noFill/>
        </p:spPr>
        <p:txBody>
          <a:bodyPr wrap="square" rtlCol="0">
            <a:spAutoFit/>
          </a:bodyPr>
          <a:lstStyle/>
          <a:p>
            <a:pPr lvl="1"/>
            <a:r>
              <a:rPr lang="es-CO" sz="2200" dirty="0" err="1">
                <a:latin typeface="Consolas" panose="020B0609020204030204" pitchFamily="49" charset="0"/>
              </a:rPr>
              <a:t>select</a:t>
            </a:r>
            <a:r>
              <a:rPr lang="es-CO" sz="2200" dirty="0">
                <a:latin typeface="Consolas" panose="020B0609020204030204" pitchFamily="49" charset="0"/>
              </a:rPr>
              <a:t> </a:t>
            </a:r>
            <a:r>
              <a:rPr lang="es-CO" sz="2200" dirty="0" err="1">
                <a:latin typeface="Consolas" panose="020B0609020204030204" pitchFamily="49" charset="0"/>
              </a:rPr>
              <a:t>dbo.f_promedio</a:t>
            </a:r>
            <a:r>
              <a:rPr lang="es-CO" sz="2200" dirty="0">
                <a:latin typeface="Consolas" panose="020B0609020204030204" pitchFamily="49" charset="0"/>
              </a:rPr>
              <a:t>(5.5,8.5);</a:t>
            </a:r>
          </a:p>
          <a:p>
            <a:pPr lvl="1"/>
            <a:endParaRPr lang="es-CO" sz="2200" dirty="0" smtClean="0">
              <a:latin typeface="Consolas" panose="020B0609020204030204" pitchFamily="49" charset="0"/>
            </a:endParaRPr>
          </a:p>
          <a:p>
            <a:pPr lvl="1"/>
            <a:endParaRPr lang="es-CO" sz="2200" dirty="0">
              <a:latin typeface="Consolas" panose="020B0609020204030204" pitchFamily="49" charset="0"/>
            </a:endParaRPr>
          </a:p>
          <a:p>
            <a:pPr lvl="1"/>
            <a:r>
              <a:rPr lang="es-CO" sz="2200" dirty="0" err="1">
                <a:latin typeface="Consolas" panose="020B0609020204030204" pitchFamily="49" charset="0"/>
              </a:rPr>
              <a:t>select</a:t>
            </a:r>
            <a:r>
              <a:rPr lang="es-CO" sz="2200" dirty="0">
                <a:latin typeface="Consolas" panose="020B0609020204030204" pitchFamily="49" charset="0"/>
              </a:rPr>
              <a:t> nombre,</a:t>
            </a:r>
          </a:p>
          <a:p>
            <a:pPr lvl="1"/>
            <a:r>
              <a:rPr lang="es-CO" sz="2200" dirty="0">
                <a:latin typeface="Consolas" panose="020B0609020204030204" pitchFamily="49" charset="0"/>
              </a:rPr>
              <a:t>  </a:t>
            </a:r>
            <a:r>
              <a:rPr lang="es-CO" sz="2200" dirty="0" err="1">
                <a:latin typeface="Consolas" panose="020B0609020204030204" pitchFamily="49" charset="0"/>
              </a:rPr>
              <a:t>dbo.f_nombreMes</a:t>
            </a:r>
            <a:r>
              <a:rPr lang="es-CO" sz="2200" dirty="0">
                <a:latin typeface="Consolas" panose="020B0609020204030204" pitchFamily="49" charset="0"/>
              </a:rPr>
              <a:t>(</a:t>
            </a:r>
            <a:r>
              <a:rPr lang="es-CO" sz="2200" dirty="0" err="1">
                <a:latin typeface="Consolas" panose="020B0609020204030204" pitchFamily="49" charset="0"/>
              </a:rPr>
              <a:t>fechaingreso</a:t>
            </a:r>
            <a:r>
              <a:rPr lang="es-CO" sz="2200" dirty="0">
                <a:latin typeface="Consolas" panose="020B0609020204030204" pitchFamily="49" charset="0"/>
              </a:rPr>
              <a:t>) as 'mes de ingreso'</a:t>
            </a:r>
          </a:p>
          <a:p>
            <a:pPr lvl="1"/>
            <a:r>
              <a:rPr lang="es-CO" sz="2200" dirty="0">
                <a:latin typeface="Consolas" panose="020B0609020204030204" pitchFamily="49" charset="0"/>
              </a:rPr>
              <a:t> </a:t>
            </a:r>
            <a:r>
              <a:rPr lang="es-CO" sz="2200" dirty="0" err="1">
                <a:latin typeface="Consolas" panose="020B0609020204030204" pitchFamily="49" charset="0"/>
              </a:rPr>
              <a:t>from</a:t>
            </a:r>
            <a:r>
              <a:rPr lang="es-CO" sz="2200" dirty="0">
                <a:latin typeface="Consolas" panose="020B0609020204030204" pitchFamily="49" charset="0"/>
              </a:rPr>
              <a:t> empleados;</a:t>
            </a:r>
          </a:p>
        </p:txBody>
      </p:sp>
    </p:spTree>
    <p:extLst>
      <p:ext uri="{BB962C8B-B14F-4D97-AF65-F5344CB8AC3E}">
        <p14:creationId xmlns:p14="http://schemas.microsoft.com/office/powerpoint/2010/main" val="3614553803"/>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206644" y="748083"/>
            <a:ext cx="11389120" cy="1143000"/>
          </a:xfrm>
        </p:spPr>
        <p:txBody>
          <a:bodyPr>
            <a:normAutofit/>
          </a:bodyPr>
          <a:lstStyle/>
          <a:p>
            <a:pPr lvl="0"/>
            <a:r>
              <a:rPr lang="en-US" b="1" dirty="0" err="1" smtClean="0">
                <a:solidFill>
                  <a:schemeClr val="accent1">
                    <a:lumMod val="50000"/>
                  </a:schemeClr>
                </a:solidFill>
              </a:rPr>
              <a:t>Funciones</a:t>
            </a:r>
            <a:r>
              <a:rPr lang="en-US" b="1" dirty="0" smtClean="0">
                <a:solidFill>
                  <a:schemeClr val="accent1">
                    <a:lumMod val="50000"/>
                  </a:schemeClr>
                </a:solidFill>
              </a:rPr>
              <a:t> (drop	)</a:t>
            </a:r>
            <a:endParaRPr lang="en-US" b="1" dirty="0">
              <a:solidFill>
                <a:schemeClr val="accent1">
                  <a:lumMod val="50000"/>
                </a:schemeClr>
              </a:solidFill>
            </a:endParaRPr>
          </a:p>
        </p:txBody>
      </p:sp>
      <p:sp>
        <p:nvSpPr>
          <p:cNvPr id="4" name="CuadroTexto 3"/>
          <p:cNvSpPr txBox="1"/>
          <p:nvPr/>
        </p:nvSpPr>
        <p:spPr>
          <a:xfrm>
            <a:off x="1658112" y="3073899"/>
            <a:ext cx="9387840" cy="430887"/>
          </a:xfrm>
          <a:prstGeom prst="rect">
            <a:avLst/>
          </a:prstGeom>
          <a:noFill/>
        </p:spPr>
        <p:txBody>
          <a:bodyPr wrap="square" rtlCol="0">
            <a:spAutoFit/>
          </a:bodyPr>
          <a:lstStyle/>
          <a:p>
            <a:pPr lvl="1"/>
            <a:r>
              <a:rPr lang="es-CO" sz="2200" dirty="0">
                <a:latin typeface="Consolas" panose="020B0609020204030204" pitchFamily="49" charset="0"/>
              </a:rPr>
              <a:t> </a:t>
            </a:r>
            <a:r>
              <a:rPr lang="es-CO" sz="2200" dirty="0" err="1">
                <a:latin typeface="Consolas" panose="020B0609020204030204" pitchFamily="49" charset="0"/>
              </a:rPr>
              <a:t>drop</a:t>
            </a:r>
            <a:r>
              <a:rPr lang="es-CO" sz="2200" dirty="0">
                <a:latin typeface="Consolas" panose="020B0609020204030204" pitchFamily="49" charset="0"/>
              </a:rPr>
              <a:t> </a:t>
            </a:r>
            <a:r>
              <a:rPr lang="es-CO" sz="2200" dirty="0" err="1">
                <a:latin typeface="Consolas" panose="020B0609020204030204" pitchFamily="49" charset="0"/>
              </a:rPr>
              <a:t>function</a:t>
            </a:r>
            <a:r>
              <a:rPr lang="es-CO" sz="2200" dirty="0">
                <a:latin typeface="Consolas" panose="020B0609020204030204" pitchFamily="49" charset="0"/>
              </a:rPr>
              <a:t> NOMBREPPROPIETARIO.NOMBREFUNCION;</a:t>
            </a:r>
          </a:p>
        </p:txBody>
      </p:sp>
      <p:sp>
        <p:nvSpPr>
          <p:cNvPr id="6" name="Rectángulo 5"/>
          <p:cNvSpPr/>
          <p:nvPr/>
        </p:nvSpPr>
        <p:spPr>
          <a:xfrm>
            <a:off x="545203" y="1880215"/>
            <a:ext cx="10712003" cy="430887"/>
          </a:xfrm>
          <a:prstGeom prst="rect">
            <a:avLst/>
          </a:prstGeom>
        </p:spPr>
        <p:txBody>
          <a:bodyPr wrap="square">
            <a:spAutoFit/>
          </a:bodyPr>
          <a:lstStyle/>
          <a:p>
            <a:r>
              <a:rPr lang="es-CO" sz="2200" dirty="0"/>
              <a:t>Las funciones definidas por el usuario se eliminan con la instrucción "</a:t>
            </a:r>
            <a:r>
              <a:rPr lang="es-CO" sz="2200" dirty="0" err="1"/>
              <a:t>drop</a:t>
            </a:r>
            <a:r>
              <a:rPr lang="es-CO" sz="2200" dirty="0"/>
              <a:t> </a:t>
            </a:r>
            <a:r>
              <a:rPr lang="es-CO" sz="2200" dirty="0" err="1"/>
              <a:t>function</a:t>
            </a:r>
            <a:r>
              <a:rPr lang="es-CO" sz="2200" dirty="0"/>
              <a:t>"</a:t>
            </a:r>
          </a:p>
        </p:txBody>
      </p:sp>
    </p:spTree>
    <p:extLst>
      <p:ext uri="{BB962C8B-B14F-4D97-AF65-F5344CB8AC3E}">
        <p14:creationId xmlns:p14="http://schemas.microsoft.com/office/powerpoint/2010/main" val="588356091"/>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209591" y="806653"/>
            <a:ext cx="11389120" cy="1143000"/>
          </a:xfrm>
        </p:spPr>
        <p:txBody>
          <a:bodyPr>
            <a:normAutofit/>
          </a:bodyPr>
          <a:lstStyle/>
          <a:p>
            <a:pPr lvl="0"/>
            <a:r>
              <a:rPr lang="es-CO" b="1" dirty="0" smtClean="0">
                <a:solidFill>
                  <a:schemeClr val="accent1">
                    <a:lumMod val="50000"/>
                  </a:schemeClr>
                </a:solidFill>
              </a:rPr>
              <a:t>Ejercicio</a:t>
            </a:r>
            <a:endParaRPr lang="es-CO" b="1" dirty="0">
              <a:solidFill>
                <a:schemeClr val="accent1">
                  <a:lumMod val="50000"/>
                </a:schemeClr>
              </a:solidFill>
            </a:endParaRPr>
          </a:p>
        </p:txBody>
      </p:sp>
      <p:sp>
        <p:nvSpPr>
          <p:cNvPr id="4" name="Rectángulo 3"/>
          <p:cNvSpPr/>
          <p:nvPr/>
        </p:nvSpPr>
        <p:spPr>
          <a:xfrm>
            <a:off x="548150" y="1949653"/>
            <a:ext cx="11050561" cy="3170099"/>
          </a:xfrm>
          <a:prstGeom prst="rect">
            <a:avLst/>
          </a:prstGeom>
        </p:spPr>
        <p:txBody>
          <a:bodyPr wrap="square">
            <a:spAutoFit/>
          </a:bodyPr>
          <a:lstStyle/>
          <a:p>
            <a:pPr marL="457200" indent="-457200" algn="just">
              <a:buAutoNum type="arabicPeriod"/>
            </a:pPr>
            <a:r>
              <a:rPr lang="es-CO" sz="2000" dirty="0" smtClean="0"/>
              <a:t>Crear la tabla “</a:t>
            </a:r>
            <a:r>
              <a:rPr lang="es-CO" sz="2000" dirty="0" err="1" smtClean="0"/>
              <a:t>tblTipoCita</a:t>
            </a:r>
            <a:r>
              <a:rPr lang="es-CO" sz="2000" dirty="0" smtClean="0"/>
              <a:t>” y adicionar los valores “Consulta” y “</a:t>
            </a:r>
            <a:r>
              <a:rPr lang="es-CO" sz="2000" dirty="0" err="1" smtClean="0"/>
              <a:t>Vacunacion</a:t>
            </a:r>
            <a:r>
              <a:rPr lang="es-CO" sz="2000" dirty="0" smtClean="0"/>
              <a:t>” como registros.</a:t>
            </a:r>
          </a:p>
          <a:p>
            <a:pPr marL="457200" indent="-457200" algn="just">
              <a:buAutoNum type="arabicPeriod"/>
            </a:pPr>
            <a:endParaRPr lang="es-CO" sz="2000" dirty="0" smtClean="0"/>
          </a:p>
          <a:p>
            <a:pPr marL="457200" indent="-457200" algn="just">
              <a:buAutoNum type="arabicPeriod"/>
            </a:pPr>
            <a:r>
              <a:rPr lang="es-CO" sz="2000" dirty="0" smtClean="0"/>
              <a:t>Modificar la tabla “</a:t>
            </a:r>
            <a:r>
              <a:rPr lang="es-CO" sz="2000" dirty="0" err="1" smtClean="0"/>
              <a:t>tblCitas</a:t>
            </a:r>
            <a:r>
              <a:rPr lang="es-CO" sz="2000" dirty="0" smtClean="0"/>
              <a:t>” y adicionar el campo “</a:t>
            </a:r>
            <a:r>
              <a:rPr lang="es-CO" sz="2000" dirty="0" err="1" smtClean="0"/>
              <a:t>IntIdTipoCita</a:t>
            </a:r>
            <a:r>
              <a:rPr lang="es-CO" sz="2000" dirty="0" smtClean="0"/>
              <a:t>”, este campo no permitirá valores nulos y por defecto deberá llevar el valor id de tipo “Consulta”.</a:t>
            </a:r>
          </a:p>
          <a:p>
            <a:pPr marL="457200" indent="-457200" algn="just">
              <a:buAutoNum type="arabicPeriod"/>
            </a:pPr>
            <a:endParaRPr lang="es-CO" sz="2000" dirty="0" smtClean="0"/>
          </a:p>
          <a:p>
            <a:pPr marL="457200" indent="-457200" algn="just">
              <a:buAutoNum type="arabicPeriod"/>
            </a:pPr>
            <a:r>
              <a:rPr lang="es-CO" sz="2000" dirty="0" smtClean="0"/>
              <a:t>Crear una vista que me permita obtener: Nombre de la mascota, nombre de la familia o id de familia y la fecha de la última visita.</a:t>
            </a:r>
          </a:p>
          <a:p>
            <a:pPr marL="457200" indent="-457200" algn="just">
              <a:buAutoNum type="arabicPeriod"/>
            </a:pPr>
            <a:endParaRPr lang="es-CO" sz="2000" dirty="0" smtClean="0"/>
          </a:p>
          <a:p>
            <a:pPr marL="457200" indent="-457200" algn="just">
              <a:buAutoNum type="arabicPeriod"/>
            </a:pPr>
            <a:r>
              <a:rPr lang="es-CO" sz="2000" dirty="0" smtClean="0"/>
              <a:t>Crear una función que me permita obtener: Dada la identificación de una mascota (id o nombre), los gastos que ha pagado su familia por las visitas de su mascota a la veterinaria.</a:t>
            </a:r>
          </a:p>
        </p:txBody>
      </p:sp>
    </p:spTree>
    <p:extLst>
      <p:ext uri="{BB962C8B-B14F-4D97-AF65-F5344CB8AC3E}">
        <p14:creationId xmlns:p14="http://schemas.microsoft.com/office/powerpoint/2010/main" val="365365141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206644" y="748083"/>
            <a:ext cx="11389120" cy="1143000"/>
          </a:xfrm>
        </p:spPr>
        <p:txBody>
          <a:bodyPr>
            <a:normAutofit/>
          </a:bodyPr>
          <a:lstStyle/>
          <a:p>
            <a:pPr lvl="0"/>
            <a:r>
              <a:rPr lang="es-CO" b="1" dirty="0" smtClean="0">
                <a:solidFill>
                  <a:schemeClr val="accent1">
                    <a:lumMod val="50000"/>
                  </a:schemeClr>
                </a:solidFill>
              </a:rPr>
              <a:t>Modelo Entidad Relación</a:t>
            </a:r>
            <a:endParaRPr lang="es-CO" b="1" dirty="0">
              <a:solidFill>
                <a:schemeClr val="accent1">
                  <a:lumMod val="50000"/>
                </a:schemeClr>
              </a:solidFill>
            </a:endParaRPr>
          </a:p>
        </p:txBody>
      </p:sp>
      <p:sp>
        <p:nvSpPr>
          <p:cNvPr id="7" name="Rectángulo 6"/>
          <p:cNvSpPr/>
          <p:nvPr/>
        </p:nvSpPr>
        <p:spPr>
          <a:xfrm>
            <a:off x="4315969" y="2214485"/>
            <a:ext cx="7279796" cy="2308324"/>
          </a:xfrm>
          <a:prstGeom prst="rect">
            <a:avLst/>
          </a:prstGeom>
        </p:spPr>
        <p:txBody>
          <a:bodyPr wrap="square">
            <a:spAutoFit/>
          </a:bodyPr>
          <a:lstStyle/>
          <a:p>
            <a:r>
              <a:rPr lang="es-CO" sz="2400" b="1" dirty="0" smtClean="0"/>
              <a:t>Modelo </a:t>
            </a:r>
            <a:r>
              <a:rPr lang="es-CO" sz="2400" b="1" dirty="0"/>
              <a:t>entidad </a:t>
            </a:r>
            <a:r>
              <a:rPr lang="es-CO" sz="2400" b="1" dirty="0" smtClean="0"/>
              <a:t>relación, diagrama </a:t>
            </a:r>
            <a:r>
              <a:rPr lang="es-CO" sz="2400" b="1" dirty="0"/>
              <a:t>entidad-relación,  o ERD</a:t>
            </a:r>
            <a:r>
              <a:rPr lang="es-CO" sz="2400" dirty="0" smtClean="0"/>
              <a:t>, es un método que permite representar abstracciones y realizar diagramas que buscan ilustrar cómo “Entidades” u “objetos” se relacionan entre sí dentro de un sistema, incorporando una representación visual conocida como diagrama entidad-relación.</a:t>
            </a:r>
          </a:p>
        </p:txBody>
      </p:sp>
      <p:pic>
        <p:nvPicPr>
          <p:cNvPr id="2" name="Imagen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4611" y="2780718"/>
            <a:ext cx="3175000" cy="1914525"/>
          </a:xfrm>
          <a:prstGeom prst="rect">
            <a:avLst/>
          </a:prstGeom>
        </p:spPr>
      </p:pic>
    </p:spTree>
    <p:extLst>
      <p:ext uri="{BB962C8B-B14F-4D97-AF65-F5344CB8AC3E}">
        <p14:creationId xmlns:p14="http://schemas.microsoft.com/office/powerpoint/2010/main" val="1404933960"/>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209591" y="806653"/>
            <a:ext cx="11389120" cy="1143000"/>
          </a:xfrm>
        </p:spPr>
        <p:txBody>
          <a:bodyPr>
            <a:normAutofit/>
          </a:bodyPr>
          <a:lstStyle/>
          <a:p>
            <a:pPr lvl="0"/>
            <a:r>
              <a:rPr lang="es-CO" b="1" dirty="0" smtClean="0">
                <a:solidFill>
                  <a:schemeClr val="accent1">
                    <a:lumMod val="50000"/>
                  </a:schemeClr>
                </a:solidFill>
              </a:rPr>
              <a:t>Ejercicio</a:t>
            </a:r>
            <a:endParaRPr lang="es-CO" b="1" dirty="0">
              <a:solidFill>
                <a:schemeClr val="accent1">
                  <a:lumMod val="50000"/>
                </a:schemeClr>
              </a:solidFill>
            </a:endParaRPr>
          </a:p>
        </p:txBody>
      </p:sp>
      <p:sp>
        <p:nvSpPr>
          <p:cNvPr id="4" name="Rectángulo 3"/>
          <p:cNvSpPr/>
          <p:nvPr/>
        </p:nvSpPr>
        <p:spPr>
          <a:xfrm>
            <a:off x="548150" y="1949654"/>
            <a:ext cx="11050561" cy="2862322"/>
          </a:xfrm>
          <a:prstGeom prst="rect">
            <a:avLst/>
          </a:prstGeom>
        </p:spPr>
        <p:txBody>
          <a:bodyPr wrap="square">
            <a:spAutoFit/>
          </a:bodyPr>
          <a:lstStyle/>
          <a:p>
            <a:pPr marL="457200" indent="-457200" algn="just">
              <a:buAutoNum type="arabicPeriod" startAt="5"/>
            </a:pPr>
            <a:r>
              <a:rPr lang="es-CO" sz="2000" dirty="0" smtClean="0"/>
              <a:t>Ordenar de mayor a menor las Enfermedades más consultadas en la veterinaria.</a:t>
            </a:r>
          </a:p>
          <a:p>
            <a:pPr marL="457200" indent="-457200" algn="just">
              <a:buAutoNum type="arabicPeriod" startAt="5"/>
            </a:pPr>
            <a:endParaRPr lang="es-CO" sz="2000" dirty="0" smtClean="0"/>
          </a:p>
          <a:p>
            <a:pPr marL="457200" indent="-457200" algn="just">
              <a:buAutoNum type="arabicPeriod" startAt="5"/>
            </a:pPr>
            <a:r>
              <a:rPr lang="es-CO" sz="2000" dirty="0" smtClean="0"/>
              <a:t>Identificar las familias que tienen mascotas que su fecha de nacimiento se encuentra entra las fechas Enero/2018 y la fecha actual. </a:t>
            </a:r>
          </a:p>
          <a:p>
            <a:pPr algn="just"/>
            <a:endParaRPr lang="es-CO" sz="2000" dirty="0" smtClean="0"/>
          </a:p>
          <a:p>
            <a:pPr algn="just"/>
            <a:endParaRPr lang="es-CO" sz="2000" dirty="0" smtClean="0"/>
          </a:p>
          <a:p>
            <a:pPr algn="just"/>
            <a:endParaRPr lang="es-CO" sz="2000" dirty="0"/>
          </a:p>
          <a:p>
            <a:pPr algn="just"/>
            <a:r>
              <a:rPr lang="es-CO" sz="2000" b="1" dirty="0">
                <a:solidFill>
                  <a:srgbClr val="FF0000"/>
                </a:solidFill>
              </a:rPr>
              <a:t>Tiempo: </a:t>
            </a:r>
            <a:r>
              <a:rPr lang="es-CO" sz="2000" dirty="0" smtClean="0">
                <a:solidFill>
                  <a:srgbClr val="FF0000"/>
                </a:solidFill>
              </a:rPr>
              <a:t>30 </a:t>
            </a:r>
            <a:r>
              <a:rPr lang="es-CO" sz="2000" dirty="0">
                <a:solidFill>
                  <a:srgbClr val="FF0000"/>
                </a:solidFill>
              </a:rPr>
              <a:t>minutos</a:t>
            </a:r>
          </a:p>
          <a:p>
            <a:pPr algn="just"/>
            <a:r>
              <a:rPr lang="es-CO" sz="2000" b="1" dirty="0"/>
              <a:t>Nota: </a:t>
            </a:r>
            <a:r>
              <a:rPr lang="es-CO" sz="2000" dirty="0"/>
              <a:t>Guardar las </a:t>
            </a:r>
            <a:r>
              <a:rPr lang="es-CO" sz="2000" dirty="0" smtClean="0"/>
              <a:t>consultas, los resultados </a:t>
            </a:r>
            <a:r>
              <a:rPr lang="es-CO" sz="2000" dirty="0"/>
              <a:t>y enviarlos</a:t>
            </a:r>
            <a:r>
              <a:rPr lang="es-CO" sz="2000" dirty="0" smtClean="0"/>
              <a:t>.</a:t>
            </a:r>
            <a:endParaRPr lang="es-CO" sz="2000" b="1" dirty="0"/>
          </a:p>
        </p:txBody>
      </p:sp>
    </p:spTree>
    <p:extLst>
      <p:ext uri="{BB962C8B-B14F-4D97-AF65-F5344CB8AC3E}">
        <p14:creationId xmlns:p14="http://schemas.microsoft.com/office/powerpoint/2010/main" val="4173560523"/>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1444613" y="2109232"/>
            <a:ext cx="9511552" cy="1581148"/>
          </a:xfrm>
        </p:spPr>
        <p:txBody>
          <a:bodyPr>
            <a:noAutofit/>
          </a:bodyPr>
          <a:lstStyle/>
          <a:p>
            <a:pPr lvl="0"/>
            <a:r>
              <a:rPr lang="es-CO" sz="5000" b="1" dirty="0">
                <a:solidFill>
                  <a:schemeClr val="accent1">
                    <a:lumMod val="50000"/>
                  </a:schemeClr>
                </a:solidFill>
              </a:rPr>
              <a:t>Procedimientos almacenados</a:t>
            </a:r>
          </a:p>
        </p:txBody>
      </p:sp>
    </p:spTree>
    <p:extLst>
      <p:ext uri="{BB962C8B-B14F-4D97-AF65-F5344CB8AC3E}">
        <p14:creationId xmlns:p14="http://schemas.microsoft.com/office/powerpoint/2010/main" val="4093457575"/>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a 1"/>
          <p:cNvGraphicFramePr/>
          <p:nvPr>
            <p:extLst/>
          </p:nvPr>
        </p:nvGraphicFramePr>
        <p:xfrm>
          <a:off x="642112" y="1066792"/>
          <a:ext cx="11086592" cy="5041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99429722"/>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206644" y="748083"/>
            <a:ext cx="11389120" cy="1143000"/>
          </a:xfrm>
        </p:spPr>
        <p:txBody>
          <a:bodyPr>
            <a:normAutofit/>
          </a:bodyPr>
          <a:lstStyle/>
          <a:p>
            <a:pPr lvl="0"/>
            <a:r>
              <a:rPr lang="en-US" b="1" dirty="0" smtClean="0">
                <a:solidFill>
                  <a:schemeClr val="accent1">
                    <a:lumMod val="50000"/>
                  </a:schemeClr>
                </a:solidFill>
              </a:rPr>
              <a:t>Control de </a:t>
            </a:r>
            <a:r>
              <a:rPr lang="en-US" b="1" dirty="0" err="1" smtClean="0">
                <a:solidFill>
                  <a:schemeClr val="accent1">
                    <a:lumMod val="50000"/>
                  </a:schemeClr>
                </a:solidFill>
              </a:rPr>
              <a:t>Flujo</a:t>
            </a:r>
            <a:endParaRPr lang="en-US" b="1" dirty="0">
              <a:solidFill>
                <a:schemeClr val="accent1">
                  <a:lumMod val="50000"/>
                </a:schemeClr>
              </a:solidFill>
            </a:endParaRPr>
          </a:p>
        </p:txBody>
      </p:sp>
      <p:sp>
        <p:nvSpPr>
          <p:cNvPr id="6" name="Rectángulo 5"/>
          <p:cNvSpPr/>
          <p:nvPr/>
        </p:nvSpPr>
        <p:spPr>
          <a:xfrm>
            <a:off x="375924" y="1715623"/>
            <a:ext cx="11050561" cy="738664"/>
          </a:xfrm>
          <a:prstGeom prst="rect">
            <a:avLst/>
          </a:prstGeom>
        </p:spPr>
        <p:txBody>
          <a:bodyPr wrap="square">
            <a:spAutoFit/>
          </a:bodyPr>
          <a:lstStyle/>
          <a:p>
            <a:pPr algn="just"/>
            <a:r>
              <a:rPr lang="es-CO" sz="2100" dirty="0" smtClean="0"/>
              <a:t>Palabras </a:t>
            </a:r>
            <a:r>
              <a:rPr lang="es-CO" sz="2100" dirty="0"/>
              <a:t>especiales que pertenecen al lenguaje de control de flujo que controlan la ejecución de las sentencias, los bloques de sentencias y procedimientos almacenados</a:t>
            </a:r>
            <a:r>
              <a:rPr lang="es-CO" sz="2100" dirty="0" smtClean="0"/>
              <a:t>.</a:t>
            </a:r>
          </a:p>
        </p:txBody>
      </p:sp>
      <p:graphicFrame>
        <p:nvGraphicFramePr>
          <p:cNvPr id="2" name="Tabla 1"/>
          <p:cNvGraphicFramePr>
            <a:graphicFrameLocks noGrp="1"/>
          </p:cNvGraphicFramePr>
          <p:nvPr>
            <p:extLst/>
          </p:nvPr>
        </p:nvGraphicFramePr>
        <p:xfrm>
          <a:off x="651687" y="3023214"/>
          <a:ext cx="10944077" cy="2987040"/>
        </p:xfrm>
        <a:graphic>
          <a:graphicData uri="http://schemas.openxmlformats.org/drawingml/2006/table">
            <a:tbl>
              <a:tblPr firstRow="1" bandRow="1">
                <a:tableStyleId>{5C22544A-7EE6-4342-B048-85BDC9FD1C3A}</a:tableStyleId>
              </a:tblPr>
              <a:tblGrid>
                <a:gridCol w="3023148"/>
                <a:gridCol w="7920929"/>
              </a:tblGrid>
              <a:tr h="370840">
                <a:tc>
                  <a:txBody>
                    <a:bodyPr/>
                    <a:lstStyle/>
                    <a:p>
                      <a:r>
                        <a:rPr lang="es-CO" sz="2000" dirty="0" smtClean="0"/>
                        <a:t>Control</a:t>
                      </a:r>
                      <a:endParaRPr lang="es-CO" sz="2000" dirty="0"/>
                    </a:p>
                  </a:txBody>
                  <a:tcPr marL="121920" marR="121920"/>
                </a:tc>
                <a:tc>
                  <a:txBody>
                    <a:bodyPr/>
                    <a:lstStyle/>
                    <a:p>
                      <a:r>
                        <a:rPr lang="es-CO" sz="2000" dirty="0" smtClean="0"/>
                        <a:t>Descripción</a:t>
                      </a:r>
                      <a:endParaRPr lang="es-CO" sz="2000" dirty="0"/>
                    </a:p>
                  </a:txBody>
                  <a:tcPr marL="121920" marR="121920"/>
                </a:tc>
              </a:tr>
              <a:tr h="370840">
                <a:tc>
                  <a:txBody>
                    <a:bodyPr/>
                    <a:lstStyle/>
                    <a:p>
                      <a:r>
                        <a:rPr lang="es-CO" sz="2000" b="1" dirty="0" err="1" smtClean="0"/>
                        <a:t>begin</a:t>
                      </a:r>
                      <a:r>
                        <a:rPr lang="es-CO" sz="2000" b="1" dirty="0" smtClean="0"/>
                        <a:t>... </a:t>
                      </a:r>
                      <a:r>
                        <a:rPr lang="es-CO" sz="2000" b="1" dirty="0" err="1" smtClean="0"/>
                        <a:t>End</a:t>
                      </a:r>
                      <a:r>
                        <a:rPr lang="es-CO" sz="2000" b="1" dirty="0" smtClean="0"/>
                        <a:t>: </a:t>
                      </a:r>
                      <a:endParaRPr lang="es-CO" sz="2000" dirty="0"/>
                    </a:p>
                  </a:txBody>
                  <a:tcPr marL="121920" marR="121920"/>
                </a:tc>
                <a:tc>
                  <a:txBody>
                    <a:bodyPr/>
                    <a:lstStyle/>
                    <a:p>
                      <a:r>
                        <a:rPr lang="es-CO" sz="2000" dirty="0" smtClean="0"/>
                        <a:t>Encierran un bloque de sentencias.</a:t>
                      </a:r>
                      <a:endParaRPr lang="es-CO" sz="2000" dirty="0"/>
                    </a:p>
                  </a:txBody>
                  <a:tcPr marL="121920" marR="121920"/>
                </a:tc>
              </a:tr>
              <a:tr h="370840">
                <a:tc>
                  <a:txBody>
                    <a:bodyPr/>
                    <a:lstStyle/>
                    <a:p>
                      <a:r>
                        <a:rPr lang="es-CO" sz="2000" b="1" dirty="0" err="1" smtClean="0"/>
                        <a:t>if</a:t>
                      </a:r>
                      <a:r>
                        <a:rPr lang="es-CO" sz="2000" b="1" dirty="0" smtClean="0"/>
                        <a:t>... </a:t>
                      </a:r>
                      <a:r>
                        <a:rPr lang="es-CO" sz="2000" b="1" dirty="0" err="1" smtClean="0"/>
                        <a:t>Else</a:t>
                      </a:r>
                      <a:r>
                        <a:rPr lang="es-CO" sz="2000" b="1" dirty="0" smtClean="0"/>
                        <a:t>:</a:t>
                      </a:r>
                      <a:r>
                        <a:rPr lang="es-CO" sz="2000" dirty="0" smtClean="0"/>
                        <a:t> </a:t>
                      </a:r>
                      <a:endParaRPr lang="es-CO" sz="2000" dirty="0"/>
                    </a:p>
                  </a:txBody>
                  <a:tcPr marL="121920" marR="12192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s-CO" sz="2000" dirty="0" smtClean="0"/>
                        <a:t>testean una condición; un bloque de sentencias debe ser ejecutado si se cumple y si no, se debe ejecutar otro bloque de sentencias.</a:t>
                      </a:r>
                    </a:p>
                  </a:txBody>
                  <a:tcPr marL="121920" marR="121920"/>
                </a:tc>
              </a:tr>
              <a:tr h="370840">
                <a:tc>
                  <a:txBody>
                    <a:bodyPr/>
                    <a:lstStyle/>
                    <a:p>
                      <a:r>
                        <a:rPr lang="es-CO" sz="2000" b="1" dirty="0" err="1" smtClean="0"/>
                        <a:t>While</a:t>
                      </a:r>
                      <a:endParaRPr lang="es-CO" sz="2000" dirty="0"/>
                    </a:p>
                  </a:txBody>
                  <a:tcPr marL="121920" marR="12192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s-CO" sz="2000" dirty="0" smtClean="0"/>
                        <a:t>Ejecuta repetidamente una instrucción siempre que la condición sea verdadera</a:t>
                      </a:r>
                      <a:endParaRPr lang="es-CO" sz="2000" b="1" dirty="0" smtClean="0"/>
                    </a:p>
                  </a:txBody>
                  <a:tcPr marL="121920" marR="121920"/>
                </a:tc>
              </a:tr>
              <a:tr h="370840">
                <a:tc>
                  <a:txBody>
                    <a:bodyPr/>
                    <a:lstStyle/>
                    <a:p>
                      <a:r>
                        <a:rPr lang="es-CO" sz="2000" b="1" dirty="0" smtClean="0"/>
                        <a:t>Break – </a:t>
                      </a:r>
                      <a:r>
                        <a:rPr lang="es-CO" sz="2000" b="1" dirty="0" err="1" smtClean="0"/>
                        <a:t>continue</a:t>
                      </a:r>
                      <a:endParaRPr lang="es-CO" sz="2000" dirty="0"/>
                    </a:p>
                  </a:txBody>
                  <a:tcPr marL="121920" marR="12192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s-CO" sz="2000" dirty="0" smtClean="0"/>
                        <a:t>controlan la operación de las instrucciones incluidas en el bucle "</a:t>
                      </a:r>
                      <a:r>
                        <a:rPr lang="es-CO" sz="2000" dirty="0" err="1" smtClean="0"/>
                        <a:t>while</a:t>
                      </a:r>
                      <a:r>
                        <a:rPr lang="es-CO" sz="2000" dirty="0" smtClean="0"/>
                        <a:t>".</a:t>
                      </a:r>
                    </a:p>
                  </a:txBody>
                  <a:tcPr marL="121920" marR="121920"/>
                </a:tc>
              </a:tr>
              <a:tr h="370840">
                <a:tc>
                  <a:txBody>
                    <a:bodyPr/>
                    <a:lstStyle/>
                    <a:p>
                      <a:r>
                        <a:rPr lang="es-CO" sz="2000" b="1" dirty="0" smtClean="0"/>
                        <a:t>Case</a:t>
                      </a:r>
                      <a:endParaRPr lang="es-CO" sz="2000" dirty="0"/>
                    </a:p>
                  </a:txBody>
                  <a:tcPr marL="121920" marR="121920"/>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s-CO" sz="2000" dirty="0" smtClean="0"/>
                        <a:t>compara 2 o más valores y devuelve un resultado.</a:t>
                      </a:r>
                      <a:endParaRPr lang="es-CO" sz="2000" b="1" dirty="0" smtClean="0"/>
                    </a:p>
                  </a:txBody>
                  <a:tcPr marL="121920" marR="121920"/>
                </a:tc>
              </a:tr>
            </a:tbl>
          </a:graphicData>
        </a:graphic>
      </p:graphicFrame>
    </p:spTree>
    <p:extLst>
      <p:ext uri="{BB962C8B-B14F-4D97-AF65-F5344CB8AC3E}">
        <p14:creationId xmlns:p14="http://schemas.microsoft.com/office/powerpoint/2010/main" val="3607593434"/>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206644" y="748083"/>
            <a:ext cx="11389120" cy="1143000"/>
          </a:xfrm>
        </p:spPr>
        <p:txBody>
          <a:bodyPr>
            <a:normAutofit/>
          </a:bodyPr>
          <a:lstStyle/>
          <a:p>
            <a:pPr lvl="0"/>
            <a:r>
              <a:rPr lang="en-US" b="1" dirty="0" smtClean="0">
                <a:solidFill>
                  <a:schemeClr val="accent1">
                    <a:lumMod val="50000"/>
                  </a:schemeClr>
                </a:solidFill>
              </a:rPr>
              <a:t>Control de </a:t>
            </a:r>
            <a:r>
              <a:rPr lang="en-US" b="1" dirty="0" err="1" smtClean="0">
                <a:solidFill>
                  <a:schemeClr val="accent1">
                    <a:lumMod val="50000"/>
                  </a:schemeClr>
                </a:solidFill>
              </a:rPr>
              <a:t>Flujo</a:t>
            </a:r>
            <a:endParaRPr lang="en-US" b="1" dirty="0">
              <a:solidFill>
                <a:schemeClr val="accent1">
                  <a:lumMod val="50000"/>
                </a:schemeClr>
              </a:solidFill>
            </a:endParaRPr>
          </a:p>
        </p:txBody>
      </p:sp>
      <p:sp>
        <p:nvSpPr>
          <p:cNvPr id="4" name="CuadroTexto 3"/>
          <p:cNvSpPr txBox="1"/>
          <p:nvPr/>
        </p:nvSpPr>
        <p:spPr>
          <a:xfrm>
            <a:off x="877823" y="2395172"/>
            <a:ext cx="10522868" cy="2800767"/>
          </a:xfrm>
          <a:prstGeom prst="rect">
            <a:avLst/>
          </a:prstGeom>
          <a:noFill/>
        </p:spPr>
        <p:txBody>
          <a:bodyPr wrap="square" rtlCol="0">
            <a:spAutoFit/>
          </a:bodyPr>
          <a:lstStyle/>
          <a:p>
            <a:pPr lvl="1"/>
            <a:r>
              <a:rPr lang="es-CO" sz="2200" b="1" dirty="0" err="1" smtClean="0">
                <a:latin typeface="Consolas" panose="020B0609020204030204" pitchFamily="49" charset="0"/>
              </a:rPr>
              <a:t>if</a:t>
            </a:r>
            <a:r>
              <a:rPr lang="es-CO" sz="2200" b="1" dirty="0" smtClean="0">
                <a:latin typeface="Consolas" panose="020B0609020204030204" pitchFamily="49" charset="0"/>
              </a:rPr>
              <a:t> </a:t>
            </a:r>
            <a:r>
              <a:rPr lang="es-CO" sz="2200" b="1" dirty="0" err="1">
                <a:latin typeface="Consolas" panose="020B0609020204030204" pitchFamily="49" charset="0"/>
              </a:rPr>
              <a:t>exists</a:t>
            </a:r>
            <a:r>
              <a:rPr lang="es-CO" sz="2200" b="1" dirty="0">
                <a:latin typeface="Consolas" panose="020B0609020204030204" pitchFamily="49" charset="0"/>
              </a:rPr>
              <a:t> </a:t>
            </a:r>
            <a:r>
              <a:rPr lang="es-CO" sz="2200" dirty="0">
                <a:latin typeface="Consolas" panose="020B0609020204030204" pitchFamily="49" charset="0"/>
              </a:rPr>
              <a:t>(</a:t>
            </a:r>
            <a:r>
              <a:rPr lang="es-CO" sz="2200" dirty="0" err="1">
                <a:latin typeface="Consolas" panose="020B0609020204030204" pitchFamily="49" charset="0"/>
              </a:rPr>
              <a:t>select</a:t>
            </a:r>
            <a:r>
              <a:rPr lang="es-CO" sz="2200" dirty="0">
                <a:latin typeface="Consolas" panose="020B0609020204030204" pitchFamily="49" charset="0"/>
              </a:rPr>
              <a:t> *</a:t>
            </a:r>
            <a:r>
              <a:rPr lang="es-CO" sz="2200" dirty="0" err="1">
                <a:latin typeface="Consolas" panose="020B0609020204030204" pitchFamily="49" charset="0"/>
              </a:rPr>
              <a:t>from</a:t>
            </a:r>
            <a:r>
              <a:rPr lang="es-CO" sz="2200" dirty="0">
                <a:latin typeface="Consolas" panose="020B0609020204030204" pitchFamily="49" charset="0"/>
              </a:rPr>
              <a:t> libros </a:t>
            </a:r>
            <a:r>
              <a:rPr lang="es-CO" sz="2200" dirty="0" err="1">
                <a:latin typeface="Consolas" panose="020B0609020204030204" pitchFamily="49" charset="0"/>
              </a:rPr>
              <a:t>where</a:t>
            </a:r>
            <a:r>
              <a:rPr lang="es-CO" sz="2200" dirty="0">
                <a:latin typeface="Consolas" panose="020B0609020204030204" pitchFamily="49" charset="0"/>
              </a:rPr>
              <a:t> editorial='</a:t>
            </a:r>
            <a:r>
              <a:rPr lang="es-CO" sz="2200" dirty="0" err="1">
                <a:latin typeface="Consolas" panose="020B0609020204030204" pitchFamily="49" charset="0"/>
              </a:rPr>
              <a:t>Emece</a:t>
            </a:r>
            <a:r>
              <a:rPr lang="es-CO" sz="2200" dirty="0">
                <a:latin typeface="Consolas" panose="020B0609020204030204" pitchFamily="49" charset="0"/>
              </a:rPr>
              <a:t>')</a:t>
            </a:r>
          </a:p>
          <a:p>
            <a:pPr lvl="1"/>
            <a:r>
              <a:rPr lang="es-CO" sz="2200" dirty="0">
                <a:latin typeface="Consolas" panose="020B0609020204030204" pitchFamily="49" charset="0"/>
              </a:rPr>
              <a:t> </a:t>
            </a:r>
            <a:r>
              <a:rPr lang="es-CO" sz="2200" b="1" dirty="0" err="1">
                <a:latin typeface="Consolas" panose="020B0609020204030204" pitchFamily="49" charset="0"/>
              </a:rPr>
              <a:t>begin</a:t>
            </a:r>
            <a:endParaRPr lang="es-CO" sz="2200" b="1" dirty="0">
              <a:latin typeface="Consolas" panose="020B0609020204030204" pitchFamily="49" charset="0"/>
            </a:endParaRPr>
          </a:p>
          <a:p>
            <a:pPr lvl="1"/>
            <a:r>
              <a:rPr lang="es-CO" sz="2200" dirty="0">
                <a:latin typeface="Consolas" panose="020B0609020204030204" pitchFamily="49" charset="0"/>
              </a:rPr>
              <a:t>  </a:t>
            </a:r>
            <a:r>
              <a:rPr lang="es-CO" sz="2200" dirty="0" err="1">
                <a:latin typeface="Consolas" panose="020B0609020204030204" pitchFamily="49" charset="0"/>
              </a:rPr>
              <a:t>update</a:t>
            </a:r>
            <a:r>
              <a:rPr lang="es-CO" sz="2200" dirty="0">
                <a:latin typeface="Consolas" panose="020B0609020204030204" pitchFamily="49" charset="0"/>
              </a:rPr>
              <a:t> libros set precio=precio-(precio*0.1) </a:t>
            </a:r>
            <a:r>
              <a:rPr lang="es-CO" sz="2200" dirty="0" smtClean="0">
                <a:latin typeface="Consolas" panose="020B0609020204030204" pitchFamily="49" charset="0"/>
              </a:rPr>
              <a:t>	</a:t>
            </a:r>
            <a:r>
              <a:rPr lang="es-CO" sz="2200" dirty="0" err="1" smtClean="0">
                <a:latin typeface="Consolas" panose="020B0609020204030204" pitchFamily="49" charset="0"/>
              </a:rPr>
              <a:t>where</a:t>
            </a:r>
            <a:r>
              <a:rPr lang="es-CO" sz="2200" dirty="0" smtClean="0">
                <a:latin typeface="Consolas" panose="020B0609020204030204" pitchFamily="49" charset="0"/>
              </a:rPr>
              <a:t> </a:t>
            </a:r>
            <a:r>
              <a:rPr lang="es-CO" sz="2200" dirty="0">
                <a:latin typeface="Consolas" panose="020B0609020204030204" pitchFamily="49" charset="0"/>
              </a:rPr>
              <a:t>editorial='</a:t>
            </a:r>
            <a:r>
              <a:rPr lang="es-CO" sz="2200" dirty="0" err="1">
                <a:latin typeface="Consolas" panose="020B0609020204030204" pitchFamily="49" charset="0"/>
              </a:rPr>
              <a:t>Emece</a:t>
            </a:r>
            <a:r>
              <a:rPr lang="es-CO" sz="2200" dirty="0">
                <a:latin typeface="Consolas" panose="020B0609020204030204" pitchFamily="49" charset="0"/>
              </a:rPr>
              <a:t>'</a:t>
            </a:r>
          </a:p>
          <a:p>
            <a:pPr lvl="1"/>
            <a:r>
              <a:rPr lang="es-CO" sz="2200" dirty="0">
                <a:latin typeface="Consolas" panose="020B0609020204030204" pitchFamily="49" charset="0"/>
              </a:rPr>
              <a:t>  </a:t>
            </a:r>
            <a:r>
              <a:rPr lang="es-CO" sz="2200" dirty="0" smtClean="0">
                <a:latin typeface="Consolas" panose="020B0609020204030204" pitchFamily="49" charset="0"/>
              </a:rPr>
              <a:t>	</a:t>
            </a:r>
            <a:r>
              <a:rPr lang="es-CO" sz="2200" dirty="0" err="1" smtClean="0">
                <a:latin typeface="Consolas" panose="020B0609020204030204" pitchFamily="49" charset="0"/>
              </a:rPr>
              <a:t>select</a:t>
            </a:r>
            <a:r>
              <a:rPr lang="es-CO" sz="2200" dirty="0" smtClean="0">
                <a:latin typeface="Consolas" panose="020B0609020204030204" pitchFamily="49" charset="0"/>
              </a:rPr>
              <a:t> </a:t>
            </a:r>
            <a:r>
              <a:rPr lang="es-CO" sz="2200" dirty="0">
                <a:latin typeface="Consolas" panose="020B0609020204030204" pitchFamily="49" charset="0"/>
              </a:rPr>
              <a:t>'libros actualizados'</a:t>
            </a:r>
          </a:p>
          <a:p>
            <a:pPr lvl="1"/>
            <a:r>
              <a:rPr lang="es-CO" sz="2200" dirty="0">
                <a:latin typeface="Consolas" panose="020B0609020204030204" pitchFamily="49" charset="0"/>
              </a:rPr>
              <a:t> </a:t>
            </a:r>
            <a:r>
              <a:rPr lang="es-CO" sz="2200" b="1" dirty="0" err="1">
                <a:latin typeface="Consolas" panose="020B0609020204030204" pitchFamily="49" charset="0"/>
              </a:rPr>
              <a:t>end</a:t>
            </a:r>
            <a:endParaRPr lang="es-CO" sz="2200" b="1" dirty="0">
              <a:latin typeface="Consolas" panose="020B0609020204030204" pitchFamily="49" charset="0"/>
            </a:endParaRPr>
          </a:p>
          <a:p>
            <a:pPr lvl="1"/>
            <a:r>
              <a:rPr lang="es-CO" sz="2200" dirty="0">
                <a:latin typeface="Consolas" panose="020B0609020204030204" pitchFamily="49" charset="0"/>
              </a:rPr>
              <a:t> </a:t>
            </a:r>
            <a:r>
              <a:rPr lang="es-CO" sz="2200" b="1" dirty="0" err="1">
                <a:latin typeface="Consolas" panose="020B0609020204030204" pitchFamily="49" charset="0"/>
              </a:rPr>
              <a:t>else</a:t>
            </a:r>
            <a:endParaRPr lang="es-CO" sz="2200" b="1" dirty="0">
              <a:latin typeface="Consolas" panose="020B0609020204030204" pitchFamily="49" charset="0"/>
            </a:endParaRPr>
          </a:p>
          <a:p>
            <a:pPr lvl="1"/>
            <a:r>
              <a:rPr lang="es-CO" sz="2200" dirty="0">
                <a:latin typeface="Consolas" panose="020B0609020204030204" pitchFamily="49" charset="0"/>
              </a:rPr>
              <a:t>  </a:t>
            </a:r>
            <a:r>
              <a:rPr lang="es-CO" sz="2200" dirty="0" smtClean="0">
                <a:latin typeface="Consolas" panose="020B0609020204030204" pitchFamily="49" charset="0"/>
              </a:rPr>
              <a:t>	</a:t>
            </a:r>
            <a:r>
              <a:rPr lang="es-CO" sz="2200" dirty="0" err="1" smtClean="0">
                <a:latin typeface="Consolas" panose="020B0609020204030204" pitchFamily="49" charset="0"/>
              </a:rPr>
              <a:t>select</a:t>
            </a:r>
            <a:r>
              <a:rPr lang="es-CO" sz="2200" dirty="0" smtClean="0">
                <a:latin typeface="Consolas" panose="020B0609020204030204" pitchFamily="49" charset="0"/>
              </a:rPr>
              <a:t> </a:t>
            </a:r>
            <a:r>
              <a:rPr lang="es-CO" sz="2200" dirty="0">
                <a:latin typeface="Consolas" panose="020B0609020204030204" pitchFamily="49" charset="0"/>
              </a:rPr>
              <a:t>'no hay registros actualizados';</a:t>
            </a:r>
          </a:p>
        </p:txBody>
      </p:sp>
      <p:sp>
        <p:nvSpPr>
          <p:cNvPr id="6" name="Rectángulo 5"/>
          <p:cNvSpPr/>
          <p:nvPr/>
        </p:nvSpPr>
        <p:spPr>
          <a:xfrm>
            <a:off x="545203" y="1880215"/>
            <a:ext cx="10712003" cy="461665"/>
          </a:xfrm>
          <a:prstGeom prst="rect">
            <a:avLst/>
          </a:prstGeom>
        </p:spPr>
        <p:txBody>
          <a:bodyPr wrap="square">
            <a:spAutoFit/>
          </a:bodyPr>
          <a:lstStyle/>
          <a:p>
            <a:r>
              <a:rPr lang="es-CO" sz="2400" dirty="0" smtClean="0"/>
              <a:t>Ejemplos:</a:t>
            </a:r>
            <a:endParaRPr lang="es-CO" sz="2400" b="1" dirty="0"/>
          </a:p>
        </p:txBody>
      </p:sp>
    </p:spTree>
    <p:extLst>
      <p:ext uri="{BB962C8B-B14F-4D97-AF65-F5344CB8AC3E}">
        <p14:creationId xmlns:p14="http://schemas.microsoft.com/office/powerpoint/2010/main" val="937219416"/>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206644" y="620067"/>
            <a:ext cx="11389120" cy="1143000"/>
          </a:xfrm>
        </p:spPr>
        <p:txBody>
          <a:bodyPr>
            <a:normAutofit/>
          </a:bodyPr>
          <a:lstStyle/>
          <a:p>
            <a:pPr lvl="0"/>
            <a:r>
              <a:rPr lang="en-US" b="1" dirty="0" smtClean="0">
                <a:solidFill>
                  <a:schemeClr val="accent1">
                    <a:lumMod val="50000"/>
                  </a:schemeClr>
                </a:solidFill>
              </a:rPr>
              <a:t>Control de </a:t>
            </a:r>
            <a:r>
              <a:rPr lang="en-US" b="1" dirty="0" err="1" smtClean="0">
                <a:solidFill>
                  <a:schemeClr val="accent1">
                    <a:lumMod val="50000"/>
                  </a:schemeClr>
                </a:solidFill>
              </a:rPr>
              <a:t>Flujo</a:t>
            </a:r>
            <a:endParaRPr lang="en-US" b="1" dirty="0">
              <a:solidFill>
                <a:schemeClr val="accent1">
                  <a:lumMod val="50000"/>
                </a:schemeClr>
              </a:solidFill>
            </a:endParaRPr>
          </a:p>
        </p:txBody>
      </p:sp>
      <p:sp>
        <p:nvSpPr>
          <p:cNvPr id="4" name="CuadroTexto 3"/>
          <p:cNvSpPr txBox="1"/>
          <p:nvPr/>
        </p:nvSpPr>
        <p:spPr>
          <a:xfrm>
            <a:off x="1024127" y="1598475"/>
            <a:ext cx="10522868" cy="5016758"/>
          </a:xfrm>
          <a:prstGeom prst="rect">
            <a:avLst/>
          </a:prstGeom>
          <a:noFill/>
        </p:spPr>
        <p:txBody>
          <a:bodyPr wrap="square" rtlCol="0">
            <a:spAutoFit/>
          </a:bodyPr>
          <a:lstStyle/>
          <a:p>
            <a:pPr lvl="1"/>
            <a:r>
              <a:rPr lang="es-CO" sz="2000" dirty="0" smtClean="0">
                <a:latin typeface="Consolas" panose="020B0609020204030204" pitchFamily="49" charset="0"/>
              </a:rPr>
              <a:t>case </a:t>
            </a:r>
            <a:r>
              <a:rPr lang="es-CO" sz="2000" dirty="0">
                <a:latin typeface="Consolas" panose="020B0609020204030204" pitchFamily="49" charset="0"/>
              </a:rPr>
              <a:t>VALORACOMPARAR</a:t>
            </a:r>
          </a:p>
          <a:p>
            <a:pPr lvl="1"/>
            <a:r>
              <a:rPr lang="es-CO" sz="2000" dirty="0">
                <a:latin typeface="Consolas" panose="020B0609020204030204" pitchFamily="49" charset="0"/>
              </a:rPr>
              <a:t>  </a:t>
            </a:r>
            <a:r>
              <a:rPr lang="es-CO" sz="2000" dirty="0" err="1">
                <a:latin typeface="Consolas" panose="020B0609020204030204" pitchFamily="49" charset="0"/>
              </a:rPr>
              <a:t>when</a:t>
            </a:r>
            <a:r>
              <a:rPr lang="es-CO" sz="2000" dirty="0">
                <a:latin typeface="Consolas" panose="020B0609020204030204" pitchFamily="49" charset="0"/>
              </a:rPr>
              <a:t> VALOR1 </a:t>
            </a:r>
            <a:r>
              <a:rPr lang="es-CO" sz="2000" dirty="0" err="1">
                <a:latin typeface="Consolas" panose="020B0609020204030204" pitchFamily="49" charset="0"/>
              </a:rPr>
              <a:t>then</a:t>
            </a:r>
            <a:r>
              <a:rPr lang="es-CO" sz="2000" dirty="0">
                <a:latin typeface="Consolas" panose="020B0609020204030204" pitchFamily="49" charset="0"/>
              </a:rPr>
              <a:t> RESULTADO1</a:t>
            </a:r>
          </a:p>
          <a:p>
            <a:pPr lvl="1"/>
            <a:r>
              <a:rPr lang="es-CO" sz="2000" dirty="0">
                <a:latin typeface="Consolas" panose="020B0609020204030204" pitchFamily="49" charset="0"/>
              </a:rPr>
              <a:t>  </a:t>
            </a:r>
            <a:r>
              <a:rPr lang="es-CO" sz="2000" dirty="0" err="1">
                <a:latin typeface="Consolas" panose="020B0609020204030204" pitchFamily="49" charset="0"/>
              </a:rPr>
              <a:t>when</a:t>
            </a:r>
            <a:r>
              <a:rPr lang="es-CO" sz="2000" dirty="0">
                <a:latin typeface="Consolas" panose="020B0609020204030204" pitchFamily="49" charset="0"/>
              </a:rPr>
              <a:t> VALOR2 </a:t>
            </a:r>
            <a:r>
              <a:rPr lang="es-CO" sz="2000" dirty="0" err="1">
                <a:latin typeface="Consolas" panose="020B0609020204030204" pitchFamily="49" charset="0"/>
              </a:rPr>
              <a:t>then</a:t>
            </a:r>
            <a:r>
              <a:rPr lang="es-CO" sz="2000" dirty="0">
                <a:latin typeface="Consolas" panose="020B0609020204030204" pitchFamily="49" charset="0"/>
              </a:rPr>
              <a:t> RESULTADO2</a:t>
            </a:r>
          </a:p>
          <a:p>
            <a:pPr lvl="1"/>
            <a:r>
              <a:rPr lang="es-CO" sz="2000" dirty="0">
                <a:latin typeface="Consolas" panose="020B0609020204030204" pitchFamily="49" charset="0"/>
              </a:rPr>
              <a:t>  ...</a:t>
            </a:r>
          </a:p>
          <a:p>
            <a:pPr lvl="1"/>
            <a:r>
              <a:rPr lang="es-CO" sz="2000" dirty="0">
                <a:latin typeface="Consolas" panose="020B0609020204030204" pitchFamily="49" charset="0"/>
              </a:rPr>
              <a:t>  </a:t>
            </a:r>
            <a:r>
              <a:rPr lang="es-CO" sz="2000" dirty="0" err="1">
                <a:latin typeface="Consolas" panose="020B0609020204030204" pitchFamily="49" charset="0"/>
              </a:rPr>
              <a:t>else</a:t>
            </a:r>
            <a:r>
              <a:rPr lang="es-CO" sz="2000" dirty="0">
                <a:latin typeface="Consolas" panose="020B0609020204030204" pitchFamily="49" charset="0"/>
              </a:rPr>
              <a:t> RESULTADO3</a:t>
            </a:r>
          </a:p>
          <a:p>
            <a:pPr lvl="1"/>
            <a:r>
              <a:rPr lang="es-CO" sz="2000" dirty="0">
                <a:latin typeface="Consolas" panose="020B0609020204030204" pitchFamily="49" charset="0"/>
              </a:rPr>
              <a:t> </a:t>
            </a:r>
            <a:r>
              <a:rPr lang="es-CO" sz="2000" dirty="0" err="1" smtClean="0">
                <a:latin typeface="Consolas" panose="020B0609020204030204" pitchFamily="49" charset="0"/>
              </a:rPr>
              <a:t>end</a:t>
            </a:r>
            <a:endParaRPr lang="es-CO" sz="2000" dirty="0">
              <a:latin typeface="Consolas" panose="020B0609020204030204" pitchFamily="49" charset="0"/>
            </a:endParaRPr>
          </a:p>
          <a:p>
            <a:pPr lvl="1"/>
            <a:endParaRPr lang="es-CO" sz="2000" dirty="0" smtClean="0">
              <a:latin typeface="Consolas" panose="020B0609020204030204" pitchFamily="49" charset="0"/>
            </a:endParaRPr>
          </a:p>
          <a:p>
            <a:pPr lvl="1"/>
            <a:endParaRPr lang="es-CO" sz="2000" dirty="0" smtClean="0">
              <a:latin typeface="Consolas" panose="020B0609020204030204" pitchFamily="49" charset="0"/>
            </a:endParaRPr>
          </a:p>
          <a:p>
            <a:pPr lvl="1"/>
            <a:r>
              <a:rPr lang="en-US" sz="2000" dirty="0">
                <a:latin typeface="Consolas" panose="020B0609020204030204" pitchFamily="49" charset="0"/>
              </a:rPr>
              <a:t>select </a:t>
            </a:r>
            <a:r>
              <a:rPr lang="en-US" sz="2000" dirty="0" err="1">
                <a:latin typeface="Consolas" panose="020B0609020204030204" pitchFamily="49" charset="0"/>
              </a:rPr>
              <a:t>nombre</a:t>
            </a:r>
            <a:r>
              <a:rPr lang="en-US" sz="2000" dirty="0">
                <a:latin typeface="Consolas" panose="020B0609020204030204" pitchFamily="49" charset="0"/>
              </a:rPr>
              <a:t>, nota, </a:t>
            </a:r>
            <a:r>
              <a:rPr lang="en-US" sz="2000" dirty="0" err="1">
                <a:latin typeface="Consolas" panose="020B0609020204030204" pitchFamily="49" charset="0"/>
              </a:rPr>
              <a:t>condicion</a:t>
            </a:r>
            <a:r>
              <a:rPr lang="en-US" sz="2000" dirty="0">
                <a:latin typeface="Consolas" panose="020B0609020204030204" pitchFamily="49" charset="0"/>
              </a:rPr>
              <a:t>=</a:t>
            </a:r>
          </a:p>
          <a:p>
            <a:pPr lvl="1"/>
            <a:r>
              <a:rPr lang="en-US" sz="2000" dirty="0">
                <a:latin typeface="Consolas" panose="020B0609020204030204" pitchFamily="49" charset="0"/>
              </a:rPr>
              <a:t>  case </a:t>
            </a:r>
          </a:p>
          <a:p>
            <a:pPr lvl="1"/>
            <a:r>
              <a:rPr lang="en-US" sz="2000" dirty="0">
                <a:latin typeface="Consolas" panose="020B0609020204030204" pitchFamily="49" charset="0"/>
              </a:rPr>
              <a:t>   when nota&lt;3 then '</a:t>
            </a:r>
            <a:r>
              <a:rPr lang="en-US" sz="2000" dirty="0" err="1">
                <a:latin typeface="Consolas" panose="020B0609020204030204" pitchFamily="49" charset="0"/>
              </a:rPr>
              <a:t>Reprobar</a:t>
            </a:r>
            <a:r>
              <a:rPr lang="en-US" sz="2000" dirty="0">
                <a:latin typeface="Consolas" panose="020B0609020204030204" pitchFamily="49" charset="0"/>
              </a:rPr>
              <a:t>'</a:t>
            </a:r>
          </a:p>
          <a:p>
            <a:pPr lvl="1"/>
            <a:r>
              <a:rPr lang="en-US" sz="2000" dirty="0">
                <a:latin typeface="Consolas" panose="020B0609020204030204" pitchFamily="49" charset="0"/>
              </a:rPr>
              <a:t>   when nota =3 then 'regular'</a:t>
            </a:r>
          </a:p>
          <a:p>
            <a:pPr lvl="1"/>
            <a:r>
              <a:rPr lang="en-US" sz="2000" dirty="0">
                <a:latin typeface="Consolas" panose="020B0609020204030204" pitchFamily="49" charset="0"/>
              </a:rPr>
              <a:t>   when nota&gt;3 then '</a:t>
            </a:r>
            <a:r>
              <a:rPr lang="en-US" sz="2000" dirty="0" err="1">
                <a:latin typeface="Consolas" panose="020B0609020204030204" pitchFamily="49" charset="0"/>
              </a:rPr>
              <a:t>promocionado</a:t>
            </a:r>
            <a:r>
              <a:rPr lang="en-US" sz="2000" dirty="0">
                <a:latin typeface="Consolas" panose="020B0609020204030204" pitchFamily="49" charset="0"/>
              </a:rPr>
              <a:t>'</a:t>
            </a:r>
          </a:p>
          <a:p>
            <a:pPr lvl="1"/>
            <a:r>
              <a:rPr lang="en-US" sz="2000" dirty="0">
                <a:latin typeface="Consolas" panose="020B0609020204030204" pitchFamily="49" charset="0"/>
              </a:rPr>
              <a:t>   else 'sin nota'</a:t>
            </a:r>
          </a:p>
          <a:p>
            <a:pPr lvl="1"/>
            <a:r>
              <a:rPr lang="en-US" sz="2000" dirty="0">
                <a:latin typeface="Consolas" panose="020B0609020204030204" pitchFamily="49" charset="0"/>
              </a:rPr>
              <a:t>  end</a:t>
            </a:r>
          </a:p>
          <a:p>
            <a:pPr lvl="1"/>
            <a:r>
              <a:rPr lang="en-US" sz="2000" dirty="0">
                <a:latin typeface="Consolas" panose="020B0609020204030204" pitchFamily="49" charset="0"/>
              </a:rPr>
              <a:t> from </a:t>
            </a:r>
            <a:r>
              <a:rPr lang="en-US" sz="2000" dirty="0" err="1">
                <a:latin typeface="Consolas" panose="020B0609020204030204" pitchFamily="49" charset="0"/>
              </a:rPr>
              <a:t>alumnos</a:t>
            </a:r>
            <a:r>
              <a:rPr lang="en-US" sz="2000" dirty="0">
                <a:latin typeface="Consolas" panose="020B0609020204030204" pitchFamily="49" charset="0"/>
              </a:rPr>
              <a:t>;</a:t>
            </a:r>
            <a:endParaRPr lang="es-CO" sz="2000" dirty="0">
              <a:latin typeface="Consolas" panose="020B0609020204030204" pitchFamily="49" charset="0"/>
            </a:endParaRPr>
          </a:p>
        </p:txBody>
      </p:sp>
    </p:spTree>
    <p:extLst>
      <p:ext uri="{BB962C8B-B14F-4D97-AF65-F5344CB8AC3E}">
        <p14:creationId xmlns:p14="http://schemas.microsoft.com/office/powerpoint/2010/main" val="643945868"/>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206644" y="748083"/>
            <a:ext cx="11389120" cy="1143000"/>
          </a:xfrm>
        </p:spPr>
        <p:txBody>
          <a:bodyPr>
            <a:normAutofit/>
          </a:bodyPr>
          <a:lstStyle/>
          <a:p>
            <a:pPr lvl="0"/>
            <a:r>
              <a:rPr lang="en-US" b="1" dirty="0" err="1" smtClean="0">
                <a:solidFill>
                  <a:schemeClr val="accent1">
                    <a:lumMod val="50000"/>
                  </a:schemeClr>
                </a:solidFill>
              </a:rPr>
              <a:t>Procedimientos</a:t>
            </a:r>
            <a:r>
              <a:rPr lang="en-US" b="1" dirty="0" smtClean="0">
                <a:solidFill>
                  <a:schemeClr val="accent1">
                    <a:lumMod val="50000"/>
                  </a:schemeClr>
                </a:solidFill>
              </a:rPr>
              <a:t> </a:t>
            </a:r>
            <a:r>
              <a:rPr lang="en-US" b="1" dirty="0" err="1" smtClean="0">
                <a:solidFill>
                  <a:schemeClr val="accent1">
                    <a:lumMod val="50000"/>
                  </a:schemeClr>
                </a:solidFill>
              </a:rPr>
              <a:t>Almacenados</a:t>
            </a:r>
            <a:endParaRPr lang="en-US" b="1" dirty="0">
              <a:solidFill>
                <a:schemeClr val="accent1">
                  <a:lumMod val="50000"/>
                </a:schemeClr>
              </a:solidFill>
            </a:endParaRPr>
          </a:p>
        </p:txBody>
      </p:sp>
      <p:sp>
        <p:nvSpPr>
          <p:cNvPr id="6" name="Rectángulo 5"/>
          <p:cNvSpPr/>
          <p:nvPr/>
        </p:nvSpPr>
        <p:spPr>
          <a:xfrm>
            <a:off x="472051" y="1887633"/>
            <a:ext cx="11123715" cy="3508653"/>
          </a:xfrm>
          <a:prstGeom prst="rect">
            <a:avLst/>
          </a:prstGeom>
        </p:spPr>
        <p:txBody>
          <a:bodyPr wrap="square">
            <a:spAutoFit/>
          </a:bodyPr>
          <a:lstStyle/>
          <a:p>
            <a:pPr algn="just"/>
            <a:r>
              <a:rPr lang="es-CO" sz="2300" dirty="0" smtClean="0"/>
              <a:t>Es un conjunto de instrucciones a las que se les da un nombre y se almacena en el servidor. Permiten encapsular tareas repetitivas.</a:t>
            </a:r>
          </a:p>
          <a:p>
            <a:pPr algn="just"/>
            <a:endParaRPr lang="es-CO" sz="2200" b="1" dirty="0" smtClean="0"/>
          </a:p>
          <a:p>
            <a:pPr marL="342900" indent="-342900" algn="just">
              <a:buAutoNum type="arabicPeriod"/>
            </a:pPr>
            <a:r>
              <a:rPr lang="es-CO" sz="2200" b="1" dirty="0" smtClean="0"/>
              <a:t>Del </a:t>
            </a:r>
            <a:r>
              <a:rPr lang="es-CO" sz="2200" b="1" dirty="0"/>
              <a:t>sistema:</a:t>
            </a:r>
            <a:r>
              <a:rPr lang="es-CO" sz="2200" dirty="0"/>
              <a:t> </a:t>
            </a:r>
            <a:r>
              <a:rPr lang="es-CO" sz="2200" dirty="0" smtClean="0"/>
              <a:t>Almacenados </a:t>
            </a:r>
            <a:r>
              <a:rPr lang="es-CO" sz="2200" dirty="0"/>
              <a:t>en </a:t>
            </a:r>
            <a:r>
              <a:rPr lang="es-CO" sz="2200" dirty="0" smtClean="0"/>
              <a:t>"</a:t>
            </a:r>
            <a:r>
              <a:rPr lang="es-CO" sz="2200" dirty="0"/>
              <a:t>master" y llevan el prefijo "</a:t>
            </a:r>
            <a:r>
              <a:rPr lang="es-CO" sz="2200" dirty="0" err="1"/>
              <a:t>sp</a:t>
            </a:r>
            <a:r>
              <a:rPr lang="es-CO" sz="2200" dirty="0"/>
              <a:t>_"; permiten recuperar información de las tablas del </a:t>
            </a:r>
            <a:r>
              <a:rPr lang="es-CO" sz="2200" dirty="0" smtClean="0"/>
              <a:t>sistema</a:t>
            </a:r>
          </a:p>
          <a:p>
            <a:pPr marL="342900" indent="-342900" algn="just">
              <a:buAutoNum type="arabicPeriod"/>
            </a:pPr>
            <a:r>
              <a:rPr lang="es-CO" sz="2200" b="1" dirty="0" smtClean="0"/>
              <a:t>Locales</a:t>
            </a:r>
            <a:r>
              <a:rPr lang="es-CO" sz="2200" b="1" dirty="0"/>
              <a:t>: </a:t>
            </a:r>
            <a:r>
              <a:rPr lang="es-CO" sz="2200" dirty="0" smtClean="0"/>
              <a:t>Creados por el usuario.</a:t>
            </a:r>
            <a:endParaRPr lang="es-CO" sz="2200" dirty="0"/>
          </a:p>
          <a:p>
            <a:pPr marL="342900" indent="-342900" algn="just">
              <a:buAutoNum type="arabicPeriod"/>
            </a:pPr>
            <a:r>
              <a:rPr lang="es-CO" sz="2200" b="1" dirty="0" smtClean="0"/>
              <a:t>Temporales</a:t>
            </a:r>
            <a:r>
              <a:rPr lang="es-CO" sz="2200" b="1" dirty="0"/>
              <a:t>: </a:t>
            </a:r>
            <a:r>
              <a:rPr lang="es-CO" sz="2200" dirty="0"/>
              <a:t>pueden ser </a:t>
            </a:r>
            <a:r>
              <a:rPr lang="es-CO" sz="2200" dirty="0" smtClean="0"/>
              <a:t>locales (nombres </a:t>
            </a:r>
            <a:r>
              <a:rPr lang="es-CO" sz="2200" dirty="0"/>
              <a:t>comienzan con un signo numeral </a:t>
            </a:r>
            <a:r>
              <a:rPr lang="es-CO" sz="2200" dirty="0" smtClean="0"/>
              <a:t>(#)), </a:t>
            </a:r>
            <a:r>
              <a:rPr lang="es-CO" sz="2200" dirty="0"/>
              <a:t>o </a:t>
            </a:r>
            <a:r>
              <a:rPr lang="es-CO" sz="2200" dirty="0" smtClean="0"/>
              <a:t>globales (nombres </a:t>
            </a:r>
            <a:r>
              <a:rPr lang="es-CO" sz="2200" dirty="0"/>
              <a:t>comienzan con 2 signos numeral </a:t>
            </a:r>
            <a:r>
              <a:rPr lang="es-CO" sz="2200" dirty="0" smtClean="0"/>
              <a:t>(##)) </a:t>
            </a:r>
          </a:p>
          <a:p>
            <a:pPr marL="342900" indent="-342900" algn="just">
              <a:buAutoNum type="arabicPeriod"/>
            </a:pPr>
            <a:r>
              <a:rPr lang="es-CO" sz="2200" b="1" dirty="0" smtClean="0"/>
              <a:t>Extendidos (</a:t>
            </a:r>
            <a:r>
              <a:rPr lang="es-CO" sz="2200" b="1" dirty="0" err="1" smtClean="0"/>
              <a:t>Assembly</a:t>
            </a:r>
            <a:r>
              <a:rPr lang="es-CO" sz="2200" b="1" dirty="0" smtClean="0"/>
              <a:t>): </a:t>
            </a:r>
            <a:r>
              <a:rPr lang="es-CO" sz="2200" dirty="0" smtClean="0"/>
              <a:t>Bibliotecas </a:t>
            </a:r>
            <a:r>
              <a:rPr lang="es-CO" sz="2200" dirty="0"/>
              <a:t>de vínculos dinámicos (DLL, </a:t>
            </a:r>
            <a:r>
              <a:rPr lang="es-CO" sz="2200" dirty="0" err="1"/>
              <a:t>Dynamic</a:t>
            </a:r>
            <a:r>
              <a:rPr lang="es-CO" sz="2200" dirty="0"/>
              <a:t>-Link </a:t>
            </a:r>
            <a:r>
              <a:rPr lang="es-CO" sz="2200" dirty="0" err="1" smtClean="0"/>
              <a:t>Libraries</a:t>
            </a:r>
            <a:r>
              <a:rPr lang="es-CO" sz="2200" dirty="0" smtClean="0"/>
              <a:t>) </a:t>
            </a:r>
            <a:r>
              <a:rPr lang="es-CO" sz="2200" i="1" dirty="0" smtClean="0"/>
              <a:t>No </a:t>
            </a:r>
            <a:r>
              <a:rPr lang="es-CO" sz="2200" i="1" dirty="0"/>
              <a:t>los estudiaremos</a:t>
            </a:r>
            <a:r>
              <a:rPr lang="es-CO" sz="2200" i="1" dirty="0" smtClean="0"/>
              <a:t>.</a:t>
            </a:r>
            <a:endParaRPr lang="es-CO" sz="2200" b="1" dirty="0"/>
          </a:p>
        </p:txBody>
      </p:sp>
    </p:spTree>
    <p:extLst>
      <p:ext uri="{BB962C8B-B14F-4D97-AF65-F5344CB8AC3E}">
        <p14:creationId xmlns:p14="http://schemas.microsoft.com/office/powerpoint/2010/main" val="1882214200"/>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206644" y="748083"/>
            <a:ext cx="11389120" cy="1143000"/>
          </a:xfrm>
        </p:spPr>
        <p:txBody>
          <a:bodyPr>
            <a:normAutofit/>
          </a:bodyPr>
          <a:lstStyle/>
          <a:p>
            <a:pPr lvl="0"/>
            <a:r>
              <a:rPr lang="en-US" b="1" dirty="0" err="1" smtClean="0">
                <a:solidFill>
                  <a:schemeClr val="accent1">
                    <a:lumMod val="50000"/>
                  </a:schemeClr>
                </a:solidFill>
              </a:rPr>
              <a:t>Procedimientos</a:t>
            </a:r>
            <a:r>
              <a:rPr lang="en-US" b="1" dirty="0" smtClean="0">
                <a:solidFill>
                  <a:schemeClr val="accent1">
                    <a:lumMod val="50000"/>
                  </a:schemeClr>
                </a:solidFill>
              </a:rPr>
              <a:t> </a:t>
            </a:r>
            <a:r>
              <a:rPr lang="en-US" b="1" dirty="0" err="1" smtClean="0">
                <a:solidFill>
                  <a:schemeClr val="accent1">
                    <a:lumMod val="50000"/>
                  </a:schemeClr>
                </a:solidFill>
              </a:rPr>
              <a:t>Almacenados</a:t>
            </a:r>
            <a:endParaRPr lang="en-US" b="1" dirty="0">
              <a:solidFill>
                <a:schemeClr val="accent1">
                  <a:lumMod val="50000"/>
                </a:schemeClr>
              </a:solidFill>
            </a:endParaRPr>
          </a:p>
        </p:txBody>
      </p:sp>
      <p:sp>
        <p:nvSpPr>
          <p:cNvPr id="6" name="Rectángulo 5"/>
          <p:cNvSpPr/>
          <p:nvPr/>
        </p:nvSpPr>
        <p:spPr>
          <a:xfrm>
            <a:off x="325746" y="1887633"/>
            <a:ext cx="11050561" cy="3416320"/>
          </a:xfrm>
          <a:prstGeom prst="rect">
            <a:avLst/>
          </a:prstGeom>
        </p:spPr>
        <p:txBody>
          <a:bodyPr wrap="square">
            <a:spAutoFit/>
          </a:bodyPr>
          <a:lstStyle/>
          <a:p>
            <a:pPr marL="457200" indent="-457200" algn="just">
              <a:buFont typeface="Wingdings" panose="05000000000000000000" pitchFamily="2" charset="2"/>
              <a:buChar char="ü"/>
            </a:pPr>
            <a:r>
              <a:rPr lang="es-CO" sz="2400" dirty="0" smtClean="0"/>
              <a:t>comparten </a:t>
            </a:r>
            <a:r>
              <a:rPr lang="es-CO" sz="2400" dirty="0"/>
              <a:t>la lógica de la aplicación con las otras aplicaciones, con lo cual el acceso y las modificaciones de los datos se hacen en un solo </a:t>
            </a:r>
            <a:r>
              <a:rPr lang="es-CO" sz="2400" dirty="0" smtClean="0"/>
              <a:t>sitio.</a:t>
            </a:r>
          </a:p>
          <a:p>
            <a:pPr marL="457200" indent="-457200" algn="just">
              <a:buFont typeface="Wingdings" panose="05000000000000000000" pitchFamily="2" charset="2"/>
              <a:buChar char="ü"/>
            </a:pPr>
            <a:endParaRPr lang="es-CO" sz="2400" dirty="0" smtClean="0"/>
          </a:p>
          <a:p>
            <a:pPr marL="457200" indent="-457200" algn="just">
              <a:buFont typeface="Wingdings" panose="05000000000000000000" pitchFamily="2" charset="2"/>
              <a:buChar char="ü"/>
            </a:pPr>
            <a:r>
              <a:rPr lang="es-CO" sz="2400" dirty="0" smtClean="0"/>
              <a:t>permiten </a:t>
            </a:r>
            <a:r>
              <a:rPr lang="es-CO" sz="2400" dirty="0"/>
              <a:t>realizar todas las operaciones que los usuarios necesitan evitando que tengan acceso directo a las </a:t>
            </a:r>
            <a:r>
              <a:rPr lang="es-CO" sz="2400" dirty="0" smtClean="0"/>
              <a:t>tablas.</a:t>
            </a:r>
          </a:p>
          <a:p>
            <a:pPr marL="457200" indent="-457200" algn="just">
              <a:buFont typeface="Wingdings" panose="05000000000000000000" pitchFamily="2" charset="2"/>
              <a:buChar char="ü"/>
            </a:pPr>
            <a:endParaRPr lang="es-CO" sz="2400" dirty="0" smtClean="0"/>
          </a:p>
          <a:p>
            <a:pPr marL="457200" indent="-457200" algn="just">
              <a:buFont typeface="Wingdings" panose="05000000000000000000" pitchFamily="2" charset="2"/>
              <a:buChar char="ü"/>
            </a:pPr>
            <a:r>
              <a:rPr lang="es-CO" sz="2400" dirty="0" smtClean="0"/>
              <a:t>reducen </a:t>
            </a:r>
            <a:r>
              <a:rPr lang="es-CO" sz="2400" dirty="0"/>
              <a:t>el tráfico de red; en vez de enviar muchas instrucciones, los usuarios realizan operaciones enviando una única instrucción, lo cual disminuye el número de solicitudes entre el cliente y el servidor</a:t>
            </a:r>
            <a:r>
              <a:rPr lang="es-CO" sz="2400" dirty="0" smtClean="0"/>
              <a:t>.</a:t>
            </a:r>
            <a:endParaRPr lang="es-CO" sz="2400" b="1" dirty="0"/>
          </a:p>
        </p:txBody>
      </p:sp>
    </p:spTree>
    <p:extLst>
      <p:ext uri="{BB962C8B-B14F-4D97-AF65-F5344CB8AC3E}">
        <p14:creationId xmlns:p14="http://schemas.microsoft.com/office/powerpoint/2010/main" val="1672743044"/>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206644" y="748083"/>
            <a:ext cx="11389120" cy="1143000"/>
          </a:xfrm>
        </p:spPr>
        <p:txBody>
          <a:bodyPr>
            <a:normAutofit/>
          </a:bodyPr>
          <a:lstStyle/>
          <a:p>
            <a:pPr lvl="0"/>
            <a:r>
              <a:rPr lang="en-US" b="1" dirty="0" err="1" smtClean="0">
                <a:solidFill>
                  <a:schemeClr val="accent1">
                    <a:lumMod val="50000"/>
                  </a:schemeClr>
                </a:solidFill>
              </a:rPr>
              <a:t>Procedimientos</a:t>
            </a:r>
            <a:r>
              <a:rPr lang="en-US" b="1" dirty="0" smtClean="0">
                <a:solidFill>
                  <a:schemeClr val="accent1">
                    <a:lumMod val="50000"/>
                  </a:schemeClr>
                </a:solidFill>
              </a:rPr>
              <a:t> </a:t>
            </a:r>
            <a:r>
              <a:rPr lang="en-US" b="1" dirty="0" err="1" smtClean="0">
                <a:solidFill>
                  <a:schemeClr val="accent1">
                    <a:lumMod val="50000"/>
                  </a:schemeClr>
                </a:solidFill>
              </a:rPr>
              <a:t>Almacenados</a:t>
            </a:r>
            <a:endParaRPr lang="en-US" b="1" dirty="0">
              <a:solidFill>
                <a:schemeClr val="accent1">
                  <a:lumMod val="50000"/>
                </a:schemeClr>
              </a:solidFill>
            </a:endParaRPr>
          </a:p>
        </p:txBody>
      </p:sp>
      <p:sp>
        <p:nvSpPr>
          <p:cNvPr id="6" name="Rectángulo 5"/>
          <p:cNvSpPr/>
          <p:nvPr/>
        </p:nvSpPr>
        <p:spPr>
          <a:xfrm>
            <a:off x="472050" y="1891084"/>
            <a:ext cx="11050561" cy="830997"/>
          </a:xfrm>
          <a:prstGeom prst="rect">
            <a:avLst/>
          </a:prstGeom>
        </p:spPr>
        <p:txBody>
          <a:bodyPr wrap="square">
            <a:spAutoFit/>
          </a:bodyPr>
          <a:lstStyle/>
          <a:p>
            <a:r>
              <a:rPr lang="es-CO" sz="2400" dirty="0"/>
              <a:t>Para crear un procedimiento almacenado empleamos la instrucción "</a:t>
            </a:r>
            <a:r>
              <a:rPr lang="es-CO" sz="2400" dirty="0" err="1"/>
              <a:t>create</a:t>
            </a:r>
            <a:r>
              <a:rPr lang="es-CO" sz="2400" dirty="0"/>
              <a:t> </a:t>
            </a:r>
            <a:r>
              <a:rPr lang="es-CO" sz="2400" dirty="0" err="1"/>
              <a:t>procedure</a:t>
            </a:r>
            <a:r>
              <a:rPr lang="es-CO" sz="2400" dirty="0" smtClean="0"/>
              <a:t>". La </a:t>
            </a:r>
            <a:r>
              <a:rPr lang="es-CO" sz="2400" dirty="0"/>
              <a:t>sintaxis básica parcial es</a:t>
            </a:r>
            <a:r>
              <a:rPr lang="es-CO" sz="2400" dirty="0" smtClean="0"/>
              <a:t>:</a:t>
            </a:r>
            <a:endParaRPr lang="es-CO" sz="2400" b="1" dirty="0"/>
          </a:p>
        </p:txBody>
      </p:sp>
      <p:sp>
        <p:nvSpPr>
          <p:cNvPr id="4" name="CuadroTexto 3"/>
          <p:cNvSpPr txBox="1"/>
          <p:nvPr/>
        </p:nvSpPr>
        <p:spPr>
          <a:xfrm>
            <a:off x="735895" y="3034084"/>
            <a:ext cx="10522868" cy="3477875"/>
          </a:xfrm>
          <a:prstGeom prst="rect">
            <a:avLst/>
          </a:prstGeom>
          <a:noFill/>
        </p:spPr>
        <p:txBody>
          <a:bodyPr wrap="square" rtlCol="0">
            <a:spAutoFit/>
          </a:bodyPr>
          <a:lstStyle/>
          <a:p>
            <a:pPr lvl="1"/>
            <a:r>
              <a:rPr lang="es-CO" sz="2000" b="1" dirty="0" err="1">
                <a:latin typeface="Consolas" panose="020B0609020204030204" pitchFamily="49" charset="0"/>
              </a:rPr>
              <a:t>create</a:t>
            </a:r>
            <a:r>
              <a:rPr lang="es-CO" sz="2000" b="1" dirty="0">
                <a:latin typeface="Consolas" panose="020B0609020204030204" pitchFamily="49" charset="0"/>
              </a:rPr>
              <a:t> </a:t>
            </a:r>
            <a:r>
              <a:rPr lang="es-CO" sz="2000" b="1" dirty="0" err="1">
                <a:latin typeface="Consolas" panose="020B0609020204030204" pitchFamily="49" charset="0"/>
              </a:rPr>
              <a:t>procedure</a:t>
            </a:r>
            <a:r>
              <a:rPr lang="es-CO" sz="2000" dirty="0">
                <a:latin typeface="Consolas" panose="020B0609020204030204" pitchFamily="49" charset="0"/>
              </a:rPr>
              <a:t> NOMBREPROCEDIMIENTO</a:t>
            </a:r>
          </a:p>
          <a:p>
            <a:pPr lvl="1"/>
            <a:r>
              <a:rPr lang="es-CO" sz="2000" dirty="0">
                <a:latin typeface="Consolas" panose="020B0609020204030204" pitchFamily="49" charset="0"/>
              </a:rPr>
              <a:t>  as INSTRUCCIONES</a:t>
            </a:r>
            <a:r>
              <a:rPr lang="es-CO" sz="2000" dirty="0" smtClean="0">
                <a:latin typeface="Consolas" panose="020B0609020204030204" pitchFamily="49" charset="0"/>
              </a:rPr>
              <a:t>;</a:t>
            </a:r>
          </a:p>
          <a:p>
            <a:pPr lvl="1"/>
            <a:endParaRPr lang="es-CO" sz="2000" dirty="0">
              <a:latin typeface="Consolas" panose="020B0609020204030204" pitchFamily="49" charset="0"/>
            </a:endParaRPr>
          </a:p>
          <a:p>
            <a:pPr lvl="1"/>
            <a:endParaRPr lang="es-CO" sz="2000" dirty="0" smtClean="0">
              <a:latin typeface="Consolas" panose="020B0609020204030204" pitchFamily="49" charset="0"/>
            </a:endParaRPr>
          </a:p>
          <a:p>
            <a:pPr lvl="1"/>
            <a:r>
              <a:rPr lang="en-US" sz="2000" b="1" dirty="0">
                <a:latin typeface="Consolas" panose="020B0609020204030204" pitchFamily="49" charset="0"/>
              </a:rPr>
              <a:t>create </a:t>
            </a:r>
            <a:r>
              <a:rPr lang="en-US" sz="2000" b="1" dirty="0" smtClean="0">
                <a:latin typeface="Consolas" panose="020B0609020204030204" pitchFamily="49" charset="0"/>
              </a:rPr>
              <a:t>procedure </a:t>
            </a:r>
            <a:r>
              <a:rPr lang="en-US" sz="2000" dirty="0" err="1" smtClean="0">
                <a:latin typeface="Consolas" panose="020B0609020204030204" pitchFamily="49" charset="0"/>
              </a:rPr>
              <a:t>usp_libros_limite_stock</a:t>
            </a:r>
            <a:endParaRPr lang="en-US" sz="2000" dirty="0">
              <a:latin typeface="Consolas" panose="020B0609020204030204" pitchFamily="49" charset="0"/>
            </a:endParaRPr>
          </a:p>
          <a:p>
            <a:pPr lvl="1"/>
            <a:r>
              <a:rPr lang="en-US" sz="2000" dirty="0">
                <a:latin typeface="Consolas" panose="020B0609020204030204" pitchFamily="49" charset="0"/>
              </a:rPr>
              <a:t>  as</a:t>
            </a:r>
          </a:p>
          <a:p>
            <a:pPr lvl="1"/>
            <a:r>
              <a:rPr lang="en-US" sz="2000" dirty="0">
                <a:latin typeface="Consolas" panose="020B0609020204030204" pitchFamily="49" charset="0"/>
              </a:rPr>
              <a:t>   select *from </a:t>
            </a:r>
            <a:r>
              <a:rPr lang="en-US" sz="2000" dirty="0" err="1">
                <a:latin typeface="Consolas" panose="020B0609020204030204" pitchFamily="49" charset="0"/>
              </a:rPr>
              <a:t>libros</a:t>
            </a:r>
            <a:endParaRPr lang="en-US" sz="2000" dirty="0">
              <a:latin typeface="Consolas" panose="020B0609020204030204" pitchFamily="49" charset="0"/>
            </a:endParaRPr>
          </a:p>
          <a:p>
            <a:pPr lvl="1"/>
            <a:r>
              <a:rPr lang="en-US" sz="2000" dirty="0">
                <a:latin typeface="Consolas" panose="020B0609020204030204" pitchFamily="49" charset="0"/>
              </a:rPr>
              <a:t>   where </a:t>
            </a:r>
            <a:r>
              <a:rPr lang="en-US" sz="2000" dirty="0" err="1">
                <a:latin typeface="Consolas" panose="020B0609020204030204" pitchFamily="49" charset="0"/>
              </a:rPr>
              <a:t>cantidad</a:t>
            </a:r>
            <a:r>
              <a:rPr lang="en-US" sz="2000" dirty="0">
                <a:latin typeface="Consolas" panose="020B0609020204030204" pitchFamily="49" charset="0"/>
              </a:rPr>
              <a:t> &lt;=10</a:t>
            </a:r>
            <a:r>
              <a:rPr lang="en-US" sz="2000" dirty="0" smtClean="0">
                <a:latin typeface="Consolas" panose="020B0609020204030204" pitchFamily="49" charset="0"/>
              </a:rPr>
              <a:t>;</a:t>
            </a:r>
          </a:p>
          <a:p>
            <a:pPr lvl="1"/>
            <a:endParaRPr lang="en-US" sz="2000" dirty="0">
              <a:latin typeface="Consolas" panose="020B0609020204030204" pitchFamily="49" charset="0"/>
            </a:endParaRPr>
          </a:p>
          <a:p>
            <a:pPr lvl="1"/>
            <a:endParaRPr lang="en-US" sz="2000" dirty="0" smtClean="0">
              <a:latin typeface="Consolas" panose="020B0609020204030204" pitchFamily="49" charset="0"/>
            </a:endParaRPr>
          </a:p>
          <a:p>
            <a:pPr lvl="1"/>
            <a:r>
              <a:rPr lang="es-CO" sz="2000" dirty="0">
                <a:latin typeface="Consolas" panose="020B0609020204030204" pitchFamily="49" charset="0"/>
              </a:rPr>
              <a:t> </a:t>
            </a:r>
            <a:r>
              <a:rPr lang="es-CO" sz="2000" b="1" dirty="0" err="1">
                <a:latin typeface="Consolas" panose="020B0609020204030204" pitchFamily="49" charset="0"/>
              </a:rPr>
              <a:t>exec</a:t>
            </a:r>
            <a:r>
              <a:rPr lang="es-CO" sz="2000" dirty="0">
                <a:latin typeface="Consolas" panose="020B0609020204030204" pitchFamily="49" charset="0"/>
              </a:rPr>
              <a:t> </a:t>
            </a:r>
            <a:r>
              <a:rPr lang="es-CO" sz="2000" dirty="0" err="1">
                <a:latin typeface="Consolas" panose="020B0609020204030204" pitchFamily="49" charset="0"/>
              </a:rPr>
              <a:t>pa_libros_limite_stock</a:t>
            </a:r>
            <a:r>
              <a:rPr lang="es-CO" sz="2000" dirty="0">
                <a:latin typeface="Consolas" panose="020B0609020204030204" pitchFamily="49" charset="0"/>
              </a:rPr>
              <a:t>;</a:t>
            </a:r>
          </a:p>
        </p:txBody>
      </p:sp>
    </p:spTree>
    <p:extLst>
      <p:ext uri="{BB962C8B-B14F-4D97-AF65-F5344CB8AC3E}">
        <p14:creationId xmlns:p14="http://schemas.microsoft.com/office/powerpoint/2010/main" val="387466795"/>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206644" y="748083"/>
            <a:ext cx="11389120" cy="1143000"/>
          </a:xfrm>
        </p:spPr>
        <p:txBody>
          <a:bodyPr>
            <a:normAutofit/>
          </a:bodyPr>
          <a:lstStyle/>
          <a:p>
            <a:pPr lvl="0"/>
            <a:r>
              <a:rPr lang="en-US" b="1" dirty="0" err="1" smtClean="0">
                <a:solidFill>
                  <a:schemeClr val="accent1">
                    <a:lumMod val="50000"/>
                  </a:schemeClr>
                </a:solidFill>
              </a:rPr>
              <a:t>Procedimientos</a:t>
            </a:r>
            <a:r>
              <a:rPr lang="en-US" b="1" dirty="0" smtClean="0">
                <a:solidFill>
                  <a:schemeClr val="accent1">
                    <a:lumMod val="50000"/>
                  </a:schemeClr>
                </a:solidFill>
              </a:rPr>
              <a:t> </a:t>
            </a:r>
            <a:r>
              <a:rPr lang="en-US" b="1" dirty="0" err="1" smtClean="0">
                <a:solidFill>
                  <a:schemeClr val="accent1">
                    <a:lumMod val="50000"/>
                  </a:schemeClr>
                </a:solidFill>
              </a:rPr>
              <a:t>Almacenados</a:t>
            </a:r>
            <a:endParaRPr lang="en-US" b="1" dirty="0">
              <a:solidFill>
                <a:schemeClr val="accent1">
                  <a:lumMod val="50000"/>
                </a:schemeClr>
              </a:solidFill>
            </a:endParaRPr>
          </a:p>
        </p:txBody>
      </p:sp>
      <p:sp>
        <p:nvSpPr>
          <p:cNvPr id="6" name="Rectángulo 5"/>
          <p:cNvSpPr/>
          <p:nvPr/>
        </p:nvSpPr>
        <p:spPr>
          <a:xfrm>
            <a:off x="472049" y="1854507"/>
            <a:ext cx="11329807" cy="1446550"/>
          </a:xfrm>
          <a:prstGeom prst="rect">
            <a:avLst/>
          </a:prstGeom>
        </p:spPr>
        <p:txBody>
          <a:bodyPr wrap="square">
            <a:spAutoFit/>
          </a:bodyPr>
          <a:lstStyle/>
          <a:p>
            <a:pPr algn="just"/>
            <a:r>
              <a:rPr lang="es-CO" sz="2200" dirty="0"/>
              <a:t>Los procedimientos almacenados se eliminan con "</a:t>
            </a:r>
            <a:r>
              <a:rPr lang="es-CO" sz="2200" dirty="0" err="1"/>
              <a:t>drop</a:t>
            </a:r>
            <a:r>
              <a:rPr lang="es-CO" sz="2200" dirty="0"/>
              <a:t> </a:t>
            </a:r>
            <a:r>
              <a:rPr lang="es-CO" sz="2200" dirty="0" err="1"/>
              <a:t>procedure</a:t>
            </a:r>
            <a:r>
              <a:rPr lang="es-CO" sz="2200" dirty="0"/>
              <a:t>". </a:t>
            </a:r>
            <a:endParaRPr lang="es-CO" sz="2200" dirty="0" smtClean="0"/>
          </a:p>
          <a:p>
            <a:pPr algn="just"/>
            <a:endParaRPr lang="es-CO" sz="2200" dirty="0" smtClean="0"/>
          </a:p>
          <a:p>
            <a:pPr algn="just"/>
            <a:r>
              <a:rPr lang="es-CO" sz="2200" dirty="0" smtClean="0"/>
              <a:t>Se </a:t>
            </a:r>
            <a:r>
              <a:rPr lang="es-CO" sz="2200" dirty="0"/>
              <a:t>recomienda ejecutar el procedimiento almacenado del sistema "</a:t>
            </a:r>
            <a:r>
              <a:rPr lang="es-CO" sz="2200" dirty="0" err="1"/>
              <a:t>sp_depends</a:t>
            </a:r>
            <a:r>
              <a:rPr lang="es-CO" sz="2200" dirty="0"/>
              <a:t>" para ver si algún objeto depende del procedimiento que deseamos eliminar</a:t>
            </a:r>
            <a:r>
              <a:rPr lang="es-CO" sz="2200" dirty="0" smtClean="0"/>
              <a:t>.</a:t>
            </a:r>
            <a:endParaRPr lang="es-CO" sz="2200" b="1" dirty="0"/>
          </a:p>
        </p:txBody>
      </p:sp>
      <p:sp>
        <p:nvSpPr>
          <p:cNvPr id="4" name="CuadroTexto 3"/>
          <p:cNvSpPr txBox="1"/>
          <p:nvPr/>
        </p:nvSpPr>
        <p:spPr>
          <a:xfrm>
            <a:off x="875517" y="4145871"/>
            <a:ext cx="9170692" cy="461665"/>
          </a:xfrm>
          <a:prstGeom prst="rect">
            <a:avLst/>
          </a:prstGeom>
          <a:noFill/>
        </p:spPr>
        <p:txBody>
          <a:bodyPr wrap="square" rtlCol="0">
            <a:spAutoFit/>
          </a:bodyPr>
          <a:lstStyle/>
          <a:p>
            <a:pPr lvl="1"/>
            <a:r>
              <a:rPr lang="es-CO" sz="2400" b="1" dirty="0" err="1">
                <a:latin typeface="Consolas" panose="020B0609020204030204" pitchFamily="49" charset="0"/>
              </a:rPr>
              <a:t>drop</a:t>
            </a:r>
            <a:r>
              <a:rPr lang="es-CO" sz="2400" b="1" dirty="0">
                <a:latin typeface="Consolas" panose="020B0609020204030204" pitchFamily="49" charset="0"/>
              </a:rPr>
              <a:t> </a:t>
            </a:r>
            <a:r>
              <a:rPr lang="es-CO" sz="2400" b="1" dirty="0" err="1">
                <a:latin typeface="Consolas" panose="020B0609020204030204" pitchFamily="49" charset="0"/>
              </a:rPr>
              <a:t>procedure</a:t>
            </a:r>
            <a:r>
              <a:rPr lang="es-CO" sz="2400" b="1" dirty="0">
                <a:latin typeface="Consolas" panose="020B0609020204030204" pitchFamily="49" charset="0"/>
              </a:rPr>
              <a:t> </a:t>
            </a:r>
            <a:r>
              <a:rPr lang="es-CO" sz="2400" dirty="0">
                <a:latin typeface="Consolas" panose="020B0609020204030204" pitchFamily="49" charset="0"/>
              </a:rPr>
              <a:t>NOMBREPROCEDIMIENTO</a:t>
            </a:r>
            <a:r>
              <a:rPr lang="es-CO" sz="2400" dirty="0" smtClean="0">
                <a:latin typeface="Consolas" panose="020B0609020204030204" pitchFamily="49" charset="0"/>
              </a:rPr>
              <a:t>;</a:t>
            </a:r>
          </a:p>
        </p:txBody>
      </p:sp>
    </p:spTree>
    <p:extLst>
      <p:ext uri="{BB962C8B-B14F-4D97-AF65-F5344CB8AC3E}">
        <p14:creationId xmlns:p14="http://schemas.microsoft.com/office/powerpoint/2010/main" val="1111995510"/>
      </p:ext>
    </p:extLst>
  </p:cSld>
  <p:clrMapOvr>
    <a:masterClrMapping/>
  </p:clrMapOvr>
  <p:timing>
    <p:tnLst>
      <p:par>
        <p:cTn id="1" dur="indefinite" restart="never" nodeType="tmRoot"/>
      </p:par>
    </p:tnLst>
  </p:timing>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o" ma:contentTypeID="0x010100DB1B367B95F05A46AD79F531E0B12249" ma:contentTypeVersion="8" ma:contentTypeDescription="Crear nuevo documento." ma:contentTypeScope="" ma:versionID="dc50ad310d643cacd280548fa09d190d">
  <xsd:schema xmlns:xsd="http://www.w3.org/2001/XMLSchema" xmlns:xs="http://www.w3.org/2001/XMLSchema" xmlns:p="http://schemas.microsoft.com/office/2006/metadata/properties" xmlns:ns2="28c133c1-f39f-47ef-88b0-6463f35cce5c" xmlns:ns3="ef85bb3e-2804-46d3-905f-c22ca17669c2" targetNamespace="http://schemas.microsoft.com/office/2006/metadata/properties" ma:root="true" ma:fieldsID="af2441aa6070549c5af0a8ced53ff023" ns2:_="" ns3:_="">
    <xsd:import namespace="28c133c1-f39f-47ef-88b0-6463f35cce5c"/>
    <xsd:import namespace="ef85bb3e-2804-46d3-905f-c22ca17669c2"/>
    <xsd:element name="properties">
      <xsd:complexType>
        <xsd:sequence>
          <xsd:element name="documentManagement">
            <xsd:complexType>
              <xsd:all>
                <xsd:element ref="ns2:MediaServiceMetadata" minOccurs="0"/>
                <xsd:element ref="ns2:MediaServiceFastMetadata" minOccurs="0"/>
                <xsd:element ref="ns2:MediaServiceDateTaken" minOccurs="0"/>
                <xsd:element ref="ns3:SharedWithUsers" minOccurs="0"/>
                <xsd:element ref="ns3:SharedWithDetails" minOccurs="0"/>
                <xsd:element ref="ns2:MediaServiceAutoTags" minOccurs="0"/>
                <xsd:element ref="ns2:MediaServiceLocation"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8c133c1-f39f-47ef-88b0-6463f35cce5c"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DateTaken" ma:index="10" nillable="true" ma:displayName="MediaServiceDateTaken" ma:description="" ma:hidden="true" ma:internalName="MediaServiceDateTaken" ma:readOnly="true">
      <xsd:simpleType>
        <xsd:restriction base="dms:Text"/>
      </xsd:simpleType>
    </xsd:element>
    <xsd:element name="MediaServiceAutoTags" ma:index="13" nillable="true" ma:displayName="MediaServiceAutoTags" ma:description="" ma:internalName="MediaServiceAutoTags" ma:readOnly="true">
      <xsd:simpleType>
        <xsd:restriction base="dms:Text"/>
      </xsd:simpleType>
    </xsd:element>
    <xsd:element name="MediaServiceLocation" ma:index="14" nillable="true" ma:displayName="MediaServiceLocation" ma:description="" ma:internalName="MediaServiceLocation" ma:readOnly="true">
      <xsd:simpleType>
        <xsd:restriction base="dms:Text"/>
      </xsd:simpleType>
    </xsd:element>
    <xsd:element name="MediaServiceOCR" ma:index="15" nillable="true" ma:displayName="MediaServiceOCR"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ef85bb3e-2804-46d3-905f-c22ca17669c2" elementFormDefault="qualified">
    <xsd:import namespace="http://schemas.microsoft.com/office/2006/documentManagement/types"/>
    <xsd:import namespace="http://schemas.microsoft.com/office/infopath/2007/PartnerControls"/>
    <xsd:element name="SharedWithUsers" ma:index="11" nillable="true" ma:displayName="Compartido con"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Detalles de uso compartido" ma:description=""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24FE5158-8BBD-41C2-9B02-BFBDDF1E1CD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8c133c1-f39f-47ef-88b0-6463f35cce5c"/>
    <ds:schemaRef ds:uri="ef85bb3e-2804-46d3-905f-c22ca17669c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ECA2253-4DBF-4925-AC13-56BBD6754CE5}">
  <ds:schemaRefs>
    <ds:schemaRef ds:uri="http://schemas.microsoft.com/sharepoint/v3/contenttype/forms"/>
  </ds:schemaRefs>
</ds:datastoreItem>
</file>

<file path=customXml/itemProps3.xml><?xml version="1.0" encoding="utf-8"?>
<ds:datastoreItem xmlns:ds="http://schemas.openxmlformats.org/officeDocument/2006/customXml" ds:itemID="{FF3C8BF2-1500-4CD2-B9E3-78B97800A0CC}">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otalTime>1231</TotalTime>
  <Words>12188</Words>
  <Application>Microsoft Office PowerPoint</Application>
  <PresentationFormat>Personalizado</PresentationFormat>
  <Paragraphs>1606</Paragraphs>
  <Slides>122</Slides>
  <Notes>120</Notes>
  <HiddenSlides>1</HiddenSlides>
  <MMClips>0</MMClips>
  <ScaleCrop>false</ScaleCrop>
  <HeadingPairs>
    <vt:vector size="4" baseType="variant">
      <vt:variant>
        <vt:lpstr>Tema</vt:lpstr>
      </vt:variant>
      <vt:variant>
        <vt:i4>1</vt:i4>
      </vt:variant>
      <vt:variant>
        <vt:lpstr>Títulos de diapositiva</vt:lpstr>
      </vt:variant>
      <vt:variant>
        <vt:i4>122</vt:i4>
      </vt:variant>
    </vt:vector>
  </HeadingPairs>
  <TitlesOfParts>
    <vt:vector size="123" baseType="lpstr">
      <vt:lpstr>Tema de Office</vt:lpstr>
      <vt:lpstr>Base de datos con SQL server</vt:lpstr>
      <vt:lpstr>Introducción y Creación de bases de datos</vt:lpstr>
      <vt:lpstr>Presentación de PowerPoint</vt:lpstr>
      <vt:lpstr>¿Qué es una Base de datos?</vt:lpstr>
      <vt:lpstr>¿Qué es una Base de datos?</vt:lpstr>
      <vt:lpstr>Motor de base de datos</vt:lpstr>
      <vt:lpstr>Motor de base de datos</vt:lpstr>
      <vt:lpstr>Motor de base de datos</vt:lpstr>
      <vt:lpstr>Modelo Entidad Relación</vt:lpstr>
      <vt:lpstr>Elementos Modelo ER</vt:lpstr>
      <vt:lpstr>Elementos Modelo ER</vt:lpstr>
      <vt:lpstr>Elementos Modelo ER</vt:lpstr>
      <vt:lpstr>Elementos Modelo ER</vt:lpstr>
      <vt:lpstr>Elementos Modelo ER</vt:lpstr>
      <vt:lpstr>Elementos ER - Clave</vt:lpstr>
      <vt:lpstr>Ejercicio</vt:lpstr>
      <vt:lpstr>Crear una Base de datos SQL</vt:lpstr>
      <vt:lpstr>Crear una Base de datos SQL</vt:lpstr>
      <vt:lpstr>Crear una Base de datos SQL</vt:lpstr>
      <vt:lpstr>Crear una Base de datos SQL</vt:lpstr>
      <vt:lpstr>Estructura general de una base de datos SQL</vt:lpstr>
      <vt:lpstr>Creación de tablas y recuperación de datos</vt:lpstr>
      <vt:lpstr>Presentación de PowerPoint</vt:lpstr>
      <vt:lpstr>Presentación de PowerPoint</vt:lpstr>
      <vt:lpstr>Tipos de datos básicos</vt:lpstr>
      <vt:lpstr>Tipos de datos básicos Null, Not Null</vt:lpstr>
      <vt:lpstr>Crear una tabla – Tablas temporales</vt:lpstr>
      <vt:lpstr>Sintaxis básicas</vt:lpstr>
      <vt:lpstr>Sintaxis básicas</vt:lpstr>
      <vt:lpstr>Tablas temporales</vt:lpstr>
      <vt:lpstr>Clave Primaria</vt:lpstr>
      <vt:lpstr>Clave Foránea</vt:lpstr>
      <vt:lpstr>Clave Foránea</vt:lpstr>
      <vt:lpstr>Atributo Identity</vt:lpstr>
      <vt:lpstr>Atributo Identity</vt:lpstr>
      <vt:lpstr>Tipos de datos básicos Valores por defecto (default)</vt:lpstr>
      <vt:lpstr>EJERCICIO</vt:lpstr>
      <vt:lpstr>EJERCICIO</vt:lpstr>
      <vt:lpstr>Insertar y recuperar registro</vt:lpstr>
      <vt:lpstr>Insertar y recuperar registro</vt:lpstr>
      <vt:lpstr>Recuperar algunos campos (select). Recuperar algunos registros (where)</vt:lpstr>
      <vt:lpstr>Operadores Relacionales</vt:lpstr>
      <vt:lpstr>Operadores Lógicos</vt:lpstr>
      <vt:lpstr>Operadores Lógicos</vt:lpstr>
      <vt:lpstr>Operadores aritméticos y de concatenación</vt:lpstr>
      <vt:lpstr>Actualizar Registros (update)</vt:lpstr>
      <vt:lpstr>Actualizar Registros (update)</vt:lpstr>
      <vt:lpstr>Borrar registros (delete) - Truncate table</vt:lpstr>
      <vt:lpstr>Borrar registros (delete) - Truncate table</vt:lpstr>
      <vt:lpstr>Ejercicio</vt:lpstr>
      <vt:lpstr>Ejercicio</vt:lpstr>
      <vt:lpstr>Ejercicio</vt:lpstr>
      <vt:lpstr>Trabajar con varias tablas, vistas y funciones</vt:lpstr>
      <vt:lpstr>Presentación de PowerPoint</vt:lpstr>
      <vt:lpstr>Presentación de PowerPoint</vt:lpstr>
      <vt:lpstr>Ordenamiento de registros</vt:lpstr>
      <vt:lpstr>Ordenamiento de registros</vt:lpstr>
      <vt:lpstr>Búsqueda de patrones (like)</vt:lpstr>
      <vt:lpstr>Búsqueda de patrones (like)</vt:lpstr>
      <vt:lpstr>Funciones</vt:lpstr>
      <vt:lpstr>Funciones SQL más utilizadas</vt:lpstr>
      <vt:lpstr>Funciones SQL más utilizadas</vt:lpstr>
      <vt:lpstr>Funciones SQL más utilizadas</vt:lpstr>
      <vt:lpstr>Agrupar registros (group by - having)</vt:lpstr>
      <vt:lpstr>Agrupar registros (group by - having)</vt:lpstr>
      <vt:lpstr>Agrupar registros (group by - having)</vt:lpstr>
      <vt:lpstr>Agrupar registros (group by - having)</vt:lpstr>
      <vt:lpstr>Agrupar registros (group by - having)</vt:lpstr>
      <vt:lpstr>Agrupar registros (group by - having)</vt:lpstr>
      <vt:lpstr>Trabajar con varias tablas</vt:lpstr>
      <vt:lpstr>Inner join</vt:lpstr>
      <vt:lpstr>Inner join</vt:lpstr>
      <vt:lpstr>Combinaciones externas</vt:lpstr>
      <vt:lpstr>Left/right Join</vt:lpstr>
      <vt:lpstr>Left/right Join</vt:lpstr>
      <vt:lpstr>Full Join</vt:lpstr>
      <vt:lpstr>Cross Join</vt:lpstr>
      <vt:lpstr>Union</vt:lpstr>
      <vt:lpstr>Ejercicio</vt:lpstr>
      <vt:lpstr>Agregar y eliminar campos  (alter table - add - drop)</vt:lpstr>
      <vt:lpstr>Subconsultas</vt:lpstr>
      <vt:lpstr>Subconsultas</vt:lpstr>
      <vt:lpstr>Vistas</vt:lpstr>
      <vt:lpstr>Vistas</vt:lpstr>
      <vt:lpstr>Funciones (create)</vt:lpstr>
      <vt:lpstr>Funciones (create)</vt:lpstr>
      <vt:lpstr>Funciones (create)</vt:lpstr>
      <vt:lpstr>Funciones (drop )</vt:lpstr>
      <vt:lpstr>Ejercicio</vt:lpstr>
      <vt:lpstr>Ejercicio</vt:lpstr>
      <vt:lpstr>Procedimientos almacenados</vt:lpstr>
      <vt:lpstr>Presentación de PowerPoint</vt:lpstr>
      <vt:lpstr>Control de Flujo</vt:lpstr>
      <vt:lpstr>Control de Flujo</vt:lpstr>
      <vt:lpstr>Control de Flujo</vt:lpstr>
      <vt:lpstr>Procedimientos Almacenados</vt:lpstr>
      <vt:lpstr>Procedimientos Almacenados</vt:lpstr>
      <vt:lpstr>Procedimientos Almacenados</vt:lpstr>
      <vt:lpstr>Procedimientos Almacenados</vt:lpstr>
      <vt:lpstr>Procedimientos Almacenados</vt:lpstr>
      <vt:lpstr>SP – Parámetros de entrada</vt:lpstr>
      <vt:lpstr>SP – Parámetros de Salida</vt:lpstr>
      <vt:lpstr>SP – Ejemplo</vt:lpstr>
      <vt:lpstr>SP – Return</vt:lpstr>
      <vt:lpstr>SP – Ejemplo</vt:lpstr>
      <vt:lpstr>SP – Ejemplo</vt:lpstr>
      <vt:lpstr>SP – Modificación</vt:lpstr>
      <vt:lpstr>SP – Try/CATCH</vt:lpstr>
      <vt:lpstr>SP – Información</vt:lpstr>
      <vt:lpstr>Disparadores</vt:lpstr>
      <vt:lpstr>Presentación de PowerPoint</vt:lpstr>
      <vt:lpstr>Disparadores</vt:lpstr>
      <vt:lpstr>Disparadores</vt:lpstr>
      <vt:lpstr>Presentación de PowerPoint</vt:lpstr>
      <vt:lpstr>Disparadores - Delete</vt:lpstr>
      <vt:lpstr>Disparadores - Update</vt:lpstr>
      <vt:lpstr>Disparadores – Varios eventos</vt:lpstr>
      <vt:lpstr>Disparadores – Alter/Drop</vt:lpstr>
      <vt:lpstr>Disparadores – Habilitar/Deshabilitar</vt:lpstr>
      <vt:lpstr>Ejercicio</vt:lpstr>
      <vt:lpstr>Ejercicio</vt:lpstr>
      <vt:lpstr>Presentación de PowerPoint</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Juan Carlos Villa Jaramillo</dc:creator>
  <cp:lastModifiedBy>Mario Fernando Castillo Sarria</cp:lastModifiedBy>
  <cp:revision>32</cp:revision>
  <dcterms:created xsi:type="dcterms:W3CDTF">2018-06-25T18:49:12Z</dcterms:created>
  <dcterms:modified xsi:type="dcterms:W3CDTF">2018-09-07T13:31:40Z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0x010100DB1B367B95F05A46AD79F531E0B12249</vt:lpwstr>
  </property>
</Properties>
</file>